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19" r:id="rId2"/>
    <p:sldId id="318" r:id="rId3"/>
    <p:sldId id="316" r:id="rId4"/>
    <p:sldId id="317" r:id="rId5"/>
    <p:sldId id="297" r:id="rId6"/>
    <p:sldId id="314" r:id="rId7"/>
    <p:sldId id="315" r:id="rId8"/>
    <p:sldId id="321" r:id="rId9"/>
    <p:sldId id="306" r:id="rId10"/>
    <p:sldId id="312" r:id="rId11"/>
    <p:sldId id="357" r:id="rId12"/>
    <p:sldId id="358" r:id="rId13"/>
    <p:sldId id="359" r:id="rId14"/>
    <p:sldId id="360" r:id="rId15"/>
    <p:sldId id="361" r:id="rId16"/>
    <p:sldId id="296" r:id="rId17"/>
    <p:sldId id="283" r:id="rId18"/>
    <p:sldId id="289" r:id="rId19"/>
    <p:sldId id="290" r:id="rId20"/>
    <p:sldId id="364" r:id="rId21"/>
    <p:sldId id="274" r:id="rId22"/>
    <p:sldId id="354" r:id="rId23"/>
    <p:sldId id="275" r:id="rId24"/>
    <p:sldId id="276" r:id="rId25"/>
    <p:sldId id="285" r:id="rId26"/>
    <p:sldId id="273" r:id="rId27"/>
    <p:sldId id="271" r:id="rId28"/>
    <p:sldId id="288" r:id="rId29"/>
    <p:sldId id="272" r:id="rId30"/>
    <p:sldId id="268" r:id="rId31"/>
    <p:sldId id="353" r:id="rId32"/>
    <p:sldId id="355" r:id="rId33"/>
    <p:sldId id="356" r:id="rId3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94" autoAdjust="0"/>
    <p:restoredTop sz="85458" autoAdjust="0"/>
  </p:normalViewPr>
  <p:slideViewPr>
    <p:cSldViewPr snapToGrid="0">
      <p:cViewPr varScale="1">
        <p:scale>
          <a:sx n="74" d="100"/>
          <a:sy n="74" d="100"/>
        </p:scale>
        <p:origin x="3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GB"/>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3EC9594-029D-42DE-AA8E-C94B8BCF9FA9}" type="datetimeFigureOut">
              <a:rPr lang="en-GB" smtClean="0"/>
              <a:t>23/05/2018</a:t>
            </a:fld>
            <a:endParaRPr lang="en-GB"/>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GB"/>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GB"/>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62660B5-59D4-432C-BB9E-45F451EF3E2D}" type="slidenum">
              <a:rPr lang="en-GB" smtClean="0"/>
              <a:t>‹#›</a:t>
            </a:fld>
            <a:endParaRPr lang="en-GB"/>
          </a:p>
        </p:txBody>
      </p:sp>
    </p:spTree>
    <p:extLst>
      <p:ext uri="{BB962C8B-B14F-4D97-AF65-F5344CB8AC3E}">
        <p14:creationId xmlns:p14="http://schemas.microsoft.com/office/powerpoint/2010/main" val="401345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62660B5-59D4-432C-BB9E-45F451EF3E2D}" type="slidenum">
              <a:rPr lang="en-GB" smtClean="0"/>
              <a:t>16</a:t>
            </a:fld>
            <a:endParaRPr lang="en-GB"/>
          </a:p>
        </p:txBody>
      </p:sp>
    </p:spTree>
    <p:extLst>
      <p:ext uri="{BB962C8B-B14F-4D97-AF65-F5344CB8AC3E}">
        <p14:creationId xmlns:p14="http://schemas.microsoft.com/office/powerpoint/2010/main" val="2879613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62660B5-59D4-432C-BB9E-45F451EF3E2D}" type="slidenum">
              <a:rPr lang="en-GB" smtClean="0"/>
              <a:t>25</a:t>
            </a:fld>
            <a:endParaRPr lang="en-GB"/>
          </a:p>
        </p:txBody>
      </p:sp>
    </p:spTree>
    <p:extLst>
      <p:ext uri="{BB962C8B-B14F-4D97-AF65-F5344CB8AC3E}">
        <p14:creationId xmlns:p14="http://schemas.microsoft.com/office/powerpoint/2010/main" val="1988501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62660B5-59D4-432C-BB9E-45F451EF3E2D}" type="slidenum">
              <a:rPr lang="en-GB" smtClean="0"/>
              <a:t>26</a:t>
            </a:fld>
            <a:endParaRPr lang="en-GB"/>
          </a:p>
        </p:txBody>
      </p:sp>
    </p:spTree>
    <p:extLst>
      <p:ext uri="{BB962C8B-B14F-4D97-AF65-F5344CB8AC3E}">
        <p14:creationId xmlns:p14="http://schemas.microsoft.com/office/powerpoint/2010/main" val="4103789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94B56B2-1B82-48D2-B040-E61F3CF3C3E4}" type="datetimeFigureOut">
              <a:rPr lang="en-GB" smtClean="0"/>
              <a:t>23/05/2018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894829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94B56B2-1B82-48D2-B040-E61F3CF3C3E4}" type="datetimeFigureOut">
              <a:rPr lang="en-GB" smtClean="0"/>
              <a:t>23/05/2018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2712134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94B56B2-1B82-48D2-B040-E61F3CF3C3E4}" type="datetimeFigureOut">
              <a:rPr lang="en-GB" smtClean="0"/>
              <a:t>23/05/2018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477653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94B56B2-1B82-48D2-B040-E61F3CF3C3E4}" type="datetimeFigureOut">
              <a:rPr lang="en-GB" smtClean="0"/>
              <a:t>23/05/2018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1521674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B56B2-1B82-48D2-B040-E61F3CF3C3E4}" type="datetimeFigureOut">
              <a:rPr lang="en-GB" smtClean="0"/>
              <a:t>23/05/2018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940917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94B56B2-1B82-48D2-B040-E61F3CF3C3E4}" type="datetimeFigureOut">
              <a:rPr lang="en-GB" smtClean="0"/>
              <a:t>23/05/2018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1860500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94B56B2-1B82-48D2-B040-E61F3CF3C3E4}" type="datetimeFigureOut">
              <a:rPr lang="en-GB" smtClean="0"/>
              <a:t>23/05/2018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1381444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94B56B2-1B82-48D2-B040-E61F3CF3C3E4}" type="datetimeFigureOut">
              <a:rPr lang="en-GB" smtClean="0"/>
              <a:t>23/05/2018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4065967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B56B2-1B82-48D2-B040-E61F3CF3C3E4}" type="datetimeFigureOut">
              <a:rPr lang="en-GB" smtClean="0"/>
              <a:t>23/05/2018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231671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B56B2-1B82-48D2-B040-E61F3CF3C3E4}" type="datetimeFigureOut">
              <a:rPr lang="en-GB" smtClean="0"/>
              <a:t>23/05/2018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2300896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B56B2-1B82-48D2-B040-E61F3CF3C3E4}" type="datetimeFigureOut">
              <a:rPr lang="en-GB" smtClean="0"/>
              <a:t>23/05/2018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3262170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4B56B2-1B82-48D2-B040-E61F3CF3C3E4}" type="datetimeFigureOut">
              <a:rPr lang="en-GB" smtClean="0"/>
              <a:t>23/05/2018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27FF4A-4F11-4720-90F5-AA95B44FCCA2}" type="slidenum">
              <a:rPr lang="en-GB" smtClean="0"/>
              <a:t>‹#›</a:t>
            </a:fld>
            <a:endParaRPr lang="en-GB"/>
          </a:p>
        </p:txBody>
      </p:sp>
    </p:spTree>
    <p:extLst>
      <p:ext uri="{BB962C8B-B14F-4D97-AF65-F5344CB8AC3E}">
        <p14:creationId xmlns:p14="http://schemas.microsoft.com/office/powerpoint/2010/main" val="3219603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jp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8.jpeg"/><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41.jpeg"/><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6" t="22342" r="106" b="10147"/>
          <a:stretch/>
        </p:blipFill>
        <p:spPr>
          <a:xfrm rot="10800000">
            <a:off x="-33342" y="-467960"/>
            <a:ext cx="12238220" cy="6168981"/>
          </a:xfrm>
        </p:spPr>
      </p:pic>
      <p:sp>
        <p:nvSpPr>
          <p:cNvPr id="6" name="Flowchart: Document 5"/>
          <p:cNvSpPr/>
          <p:nvPr/>
        </p:nvSpPr>
        <p:spPr>
          <a:xfrm rot="10800000" flipH="1">
            <a:off x="-20463" y="5423092"/>
            <a:ext cx="12212462" cy="1434905"/>
          </a:xfrm>
          <a:prstGeom prst="flowChartDocumen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dirty="0">
              <a:solidFill>
                <a:prstClr val="white"/>
              </a:solidFill>
            </a:endParaRPr>
          </a:p>
        </p:txBody>
      </p:sp>
      <p:pic>
        <p:nvPicPr>
          <p:cNvPr id="3" name="Picture 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115" t="-1457" r="13115" b="40073"/>
          <a:stretch/>
        </p:blipFill>
        <p:spPr>
          <a:xfrm>
            <a:off x="8939725" y="5737866"/>
            <a:ext cx="3252274" cy="1120134"/>
          </a:xfrm>
          <a:prstGeom prst="rect">
            <a:avLst/>
          </a:prstGeom>
        </p:spPr>
      </p:pic>
      <p:sp>
        <p:nvSpPr>
          <p:cNvPr id="8" name="TextBox 7"/>
          <p:cNvSpPr txBox="1"/>
          <p:nvPr/>
        </p:nvSpPr>
        <p:spPr>
          <a:xfrm>
            <a:off x="198476" y="5423090"/>
            <a:ext cx="10259167" cy="1015663"/>
          </a:xfrm>
          <a:prstGeom prst="rect">
            <a:avLst/>
          </a:prstGeom>
          <a:noFill/>
        </p:spPr>
        <p:txBody>
          <a:bodyPr wrap="square" rtlCol="0">
            <a:spAutoFit/>
          </a:bodyPr>
          <a:lstStyle/>
          <a:p>
            <a:r>
              <a:rPr lang="en-GB" sz="6000" dirty="0" smtClean="0"/>
              <a:t>Hadrian’s Wall</a:t>
            </a:r>
            <a:endParaRPr lang="en-GB" sz="6000" dirty="0"/>
          </a:p>
        </p:txBody>
      </p:sp>
      <p:sp>
        <p:nvSpPr>
          <p:cNvPr id="9" name="TextBox 8"/>
          <p:cNvSpPr txBox="1"/>
          <p:nvPr/>
        </p:nvSpPr>
        <p:spPr>
          <a:xfrm>
            <a:off x="-136110" y="6297933"/>
            <a:ext cx="8842227" cy="523220"/>
          </a:xfrm>
          <a:prstGeom prst="rect">
            <a:avLst/>
          </a:prstGeom>
          <a:noFill/>
        </p:spPr>
        <p:txBody>
          <a:bodyPr wrap="square" rtlCol="0">
            <a:spAutoFit/>
          </a:bodyPr>
          <a:lstStyle/>
          <a:p>
            <a:pPr algn="ctr"/>
            <a:r>
              <a:rPr lang="en-GB" sz="2800" dirty="0" smtClean="0"/>
              <a:t>Woodland Management Plan </a:t>
            </a:r>
            <a:r>
              <a:rPr lang="en-GB" sz="2800" dirty="0" smtClean="0"/>
              <a:t>January 2018 – January 2028</a:t>
            </a:r>
            <a:endParaRPr lang="en-GB" sz="2800" dirty="0"/>
          </a:p>
        </p:txBody>
      </p:sp>
      <p:sp>
        <p:nvSpPr>
          <p:cNvPr id="10" name="Rectangle 9"/>
          <p:cNvSpPr/>
          <p:nvPr/>
        </p:nvSpPr>
        <p:spPr>
          <a:xfrm>
            <a:off x="-25207" y="-14067"/>
            <a:ext cx="6096000" cy="276999"/>
          </a:xfrm>
          <a:prstGeom prst="rect">
            <a:avLst/>
          </a:prstGeom>
        </p:spPr>
        <p:txBody>
          <a:bodyPr>
            <a:spAutoFit/>
          </a:bodyPr>
          <a:lstStyle/>
          <a:p>
            <a:r>
              <a:rPr lang="en-GB" sz="1200" b="1" dirty="0" smtClean="0"/>
              <a:t>Compartments 41 and 39</a:t>
            </a:r>
            <a:endParaRPr lang="en-GB" sz="1200" b="1" dirty="0"/>
          </a:p>
        </p:txBody>
      </p:sp>
    </p:spTree>
    <p:extLst>
      <p:ext uri="{BB962C8B-B14F-4D97-AF65-F5344CB8AC3E}">
        <p14:creationId xmlns:p14="http://schemas.microsoft.com/office/powerpoint/2010/main" val="32972025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9099" y="-25758"/>
            <a:ext cx="9787944" cy="6920050"/>
          </a:xfrm>
        </p:spPr>
      </p:pic>
      <p:sp>
        <p:nvSpPr>
          <p:cNvPr id="5" name="TextBox 4"/>
          <p:cNvSpPr txBox="1"/>
          <p:nvPr/>
        </p:nvSpPr>
        <p:spPr>
          <a:xfrm>
            <a:off x="11676185" y="6358597"/>
            <a:ext cx="515815" cy="369332"/>
          </a:xfrm>
          <a:prstGeom prst="rect">
            <a:avLst/>
          </a:prstGeom>
          <a:noFill/>
        </p:spPr>
        <p:txBody>
          <a:bodyPr wrap="square" rtlCol="0">
            <a:spAutoFit/>
          </a:bodyPr>
          <a:lstStyle/>
          <a:p>
            <a:r>
              <a:rPr lang="en-GB" dirty="0"/>
              <a:t>6</a:t>
            </a:r>
          </a:p>
        </p:txBody>
      </p:sp>
      <p:sp>
        <p:nvSpPr>
          <p:cNvPr id="2" name="Rectangle 1"/>
          <p:cNvSpPr/>
          <p:nvPr/>
        </p:nvSpPr>
        <p:spPr>
          <a:xfrm>
            <a:off x="3812146" y="6319960"/>
            <a:ext cx="682581" cy="119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January 2020- January 2022</a:t>
            </a:r>
          </a:p>
        </p:txBody>
      </p:sp>
    </p:spTree>
    <p:extLst>
      <p:ext uri="{BB962C8B-B14F-4D97-AF65-F5344CB8AC3E}">
        <p14:creationId xmlns:p14="http://schemas.microsoft.com/office/powerpoint/2010/main" val="55034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9100" y="-25758"/>
            <a:ext cx="9787942" cy="6920050"/>
          </a:xfrm>
        </p:spPr>
      </p:pic>
      <p:sp>
        <p:nvSpPr>
          <p:cNvPr id="5" name="TextBox 4"/>
          <p:cNvSpPr txBox="1"/>
          <p:nvPr/>
        </p:nvSpPr>
        <p:spPr>
          <a:xfrm>
            <a:off x="11676185" y="6358597"/>
            <a:ext cx="515815" cy="369332"/>
          </a:xfrm>
          <a:prstGeom prst="rect">
            <a:avLst/>
          </a:prstGeom>
          <a:noFill/>
        </p:spPr>
        <p:txBody>
          <a:bodyPr wrap="square" rtlCol="0">
            <a:spAutoFit/>
          </a:bodyPr>
          <a:lstStyle/>
          <a:p>
            <a:r>
              <a:rPr lang="en-GB" dirty="0" smtClean="0"/>
              <a:t>7</a:t>
            </a:r>
            <a:endParaRPr lang="en-GB" dirty="0"/>
          </a:p>
        </p:txBody>
      </p:sp>
      <p:sp>
        <p:nvSpPr>
          <p:cNvPr id="6" name="Rectangle 5"/>
          <p:cNvSpPr/>
          <p:nvPr/>
        </p:nvSpPr>
        <p:spPr>
          <a:xfrm>
            <a:off x="3812146" y="6319960"/>
            <a:ext cx="682581" cy="119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January 2020- January 2022</a:t>
            </a:r>
          </a:p>
        </p:txBody>
      </p:sp>
    </p:spTree>
    <p:extLst>
      <p:ext uri="{BB962C8B-B14F-4D97-AF65-F5344CB8AC3E}">
        <p14:creationId xmlns:p14="http://schemas.microsoft.com/office/powerpoint/2010/main" val="3804504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9100" y="-25758"/>
            <a:ext cx="9787942" cy="6920050"/>
          </a:xfrm>
        </p:spPr>
      </p:pic>
      <p:sp>
        <p:nvSpPr>
          <p:cNvPr id="5" name="TextBox 4"/>
          <p:cNvSpPr txBox="1"/>
          <p:nvPr/>
        </p:nvSpPr>
        <p:spPr>
          <a:xfrm>
            <a:off x="11676185" y="6358597"/>
            <a:ext cx="515815" cy="369332"/>
          </a:xfrm>
          <a:prstGeom prst="rect">
            <a:avLst/>
          </a:prstGeom>
          <a:noFill/>
        </p:spPr>
        <p:txBody>
          <a:bodyPr wrap="square" rtlCol="0">
            <a:spAutoFit/>
          </a:bodyPr>
          <a:lstStyle/>
          <a:p>
            <a:r>
              <a:rPr lang="en-GB" dirty="0"/>
              <a:t>8</a:t>
            </a:r>
          </a:p>
        </p:txBody>
      </p:sp>
      <p:sp>
        <p:nvSpPr>
          <p:cNvPr id="6" name="Rectangle 5"/>
          <p:cNvSpPr/>
          <p:nvPr/>
        </p:nvSpPr>
        <p:spPr>
          <a:xfrm>
            <a:off x="3812146" y="6332839"/>
            <a:ext cx="682581" cy="119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January 2020- January 2022</a:t>
            </a:r>
          </a:p>
        </p:txBody>
      </p:sp>
      <p:pic>
        <p:nvPicPr>
          <p:cNvPr id="2" name="Picture 1"/>
          <p:cNvPicPr>
            <a:picLocks noChangeAspect="1"/>
          </p:cNvPicPr>
          <p:nvPr/>
        </p:nvPicPr>
        <p:blipFill>
          <a:blip r:embed="rId3"/>
          <a:stretch>
            <a:fillRect/>
          </a:stretch>
        </p:blipFill>
        <p:spPr>
          <a:xfrm>
            <a:off x="8405491" y="4082603"/>
            <a:ext cx="2387206" cy="1533150"/>
          </a:xfrm>
          <a:prstGeom prst="rect">
            <a:avLst/>
          </a:prstGeom>
        </p:spPr>
      </p:pic>
    </p:spTree>
    <p:extLst>
      <p:ext uri="{BB962C8B-B14F-4D97-AF65-F5344CB8AC3E}">
        <p14:creationId xmlns:p14="http://schemas.microsoft.com/office/powerpoint/2010/main" val="3921776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9100" y="-25758"/>
            <a:ext cx="9787942" cy="6920050"/>
          </a:xfrm>
        </p:spPr>
      </p:pic>
      <p:sp>
        <p:nvSpPr>
          <p:cNvPr id="5" name="TextBox 4"/>
          <p:cNvSpPr txBox="1"/>
          <p:nvPr/>
        </p:nvSpPr>
        <p:spPr>
          <a:xfrm>
            <a:off x="11676185" y="6358597"/>
            <a:ext cx="515815" cy="369332"/>
          </a:xfrm>
          <a:prstGeom prst="rect">
            <a:avLst/>
          </a:prstGeom>
          <a:noFill/>
        </p:spPr>
        <p:txBody>
          <a:bodyPr wrap="square" rtlCol="0">
            <a:spAutoFit/>
          </a:bodyPr>
          <a:lstStyle/>
          <a:p>
            <a:r>
              <a:rPr lang="en-GB" dirty="0"/>
              <a:t>9</a:t>
            </a:r>
          </a:p>
        </p:txBody>
      </p:sp>
      <p:sp>
        <p:nvSpPr>
          <p:cNvPr id="6" name="Rectangle 5"/>
          <p:cNvSpPr/>
          <p:nvPr/>
        </p:nvSpPr>
        <p:spPr>
          <a:xfrm>
            <a:off x="3812146" y="6319960"/>
            <a:ext cx="682581" cy="119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January 2020- January 2022</a:t>
            </a:r>
          </a:p>
        </p:txBody>
      </p:sp>
    </p:spTree>
    <p:extLst>
      <p:ext uri="{BB962C8B-B14F-4D97-AF65-F5344CB8AC3E}">
        <p14:creationId xmlns:p14="http://schemas.microsoft.com/office/powerpoint/2010/main" val="2296757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9100" y="-25758"/>
            <a:ext cx="9787942" cy="6920050"/>
          </a:xfrm>
        </p:spPr>
      </p:pic>
      <p:sp>
        <p:nvSpPr>
          <p:cNvPr id="5" name="TextBox 4"/>
          <p:cNvSpPr txBox="1"/>
          <p:nvPr/>
        </p:nvSpPr>
        <p:spPr>
          <a:xfrm>
            <a:off x="11676185" y="6358597"/>
            <a:ext cx="515815" cy="369332"/>
          </a:xfrm>
          <a:prstGeom prst="rect">
            <a:avLst/>
          </a:prstGeom>
          <a:noFill/>
        </p:spPr>
        <p:txBody>
          <a:bodyPr wrap="square" rtlCol="0">
            <a:spAutoFit/>
          </a:bodyPr>
          <a:lstStyle/>
          <a:p>
            <a:r>
              <a:rPr lang="en-GB" dirty="0" smtClean="0"/>
              <a:t>10</a:t>
            </a:r>
            <a:endParaRPr lang="en-GB" dirty="0"/>
          </a:p>
        </p:txBody>
      </p:sp>
      <p:sp>
        <p:nvSpPr>
          <p:cNvPr id="6" name="Rectangle 5"/>
          <p:cNvSpPr/>
          <p:nvPr/>
        </p:nvSpPr>
        <p:spPr>
          <a:xfrm>
            <a:off x="3812146" y="6319960"/>
            <a:ext cx="682581" cy="119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January 2020- January 2022</a:t>
            </a:r>
          </a:p>
        </p:txBody>
      </p:sp>
    </p:spTree>
    <p:extLst>
      <p:ext uri="{BB962C8B-B14F-4D97-AF65-F5344CB8AC3E}">
        <p14:creationId xmlns:p14="http://schemas.microsoft.com/office/powerpoint/2010/main" val="2382837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9100" y="-25758"/>
            <a:ext cx="9787942" cy="6920050"/>
          </a:xfrm>
        </p:spPr>
      </p:pic>
      <p:sp>
        <p:nvSpPr>
          <p:cNvPr id="5" name="TextBox 4"/>
          <p:cNvSpPr txBox="1"/>
          <p:nvPr/>
        </p:nvSpPr>
        <p:spPr>
          <a:xfrm>
            <a:off x="11676185" y="6358597"/>
            <a:ext cx="515815" cy="369332"/>
          </a:xfrm>
          <a:prstGeom prst="rect">
            <a:avLst/>
          </a:prstGeom>
          <a:noFill/>
        </p:spPr>
        <p:txBody>
          <a:bodyPr wrap="square" rtlCol="0">
            <a:spAutoFit/>
          </a:bodyPr>
          <a:lstStyle/>
          <a:p>
            <a:r>
              <a:rPr lang="en-GB" dirty="0" smtClean="0"/>
              <a:t>11</a:t>
            </a:r>
            <a:endParaRPr lang="en-GB" dirty="0"/>
          </a:p>
        </p:txBody>
      </p:sp>
      <p:sp>
        <p:nvSpPr>
          <p:cNvPr id="6" name="Rectangle 5"/>
          <p:cNvSpPr/>
          <p:nvPr/>
        </p:nvSpPr>
        <p:spPr>
          <a:xfrm>
            <a:off x="3812146" y="6319960"/>
            <a:ext cx="682581" cy="119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January 2020- January 2022</a:t>
            </a:r>
          </a:p>
        </p:txBody>
      </p:sp>
    </p:spTree>
    <p:extLst>
      <p:ext uri="{BB962C8B-B14F-4D97-AF65-F5344CB8AC3E}">
        <p14:creationId xmlns:p14="http://schemas.microsoft.com/office/powerpoint/2010/main" val="3956341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8027"/>
          <a:stretch/>
        </p:blipFill>
        <p:spPr>
          <a:xfrm rot="10800000">
            <a:off x="-1" y="0"/>
            <a:ext cx="11165430" cy="6864439"/>
          </a:xfrm>
        </p:spPr>
      </p:pic>
      <p:sp>
        <p:nvSpPr>
          <p:cNvPr id="6" name="Flowchart: Document 5"/>
          <p:cNvSpPr/>
          <p:nvPr/>
        </p:nvSpPr>
        <p:spPr>
          <a:xfrm rot="5400000">
            <a:off x="8063719" y="2704514"/>
            <a:ext cx="6872067" cy="1434905"/>
          </a:xfrm>
          <a:prstGeom prst="flowChartDocumen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Section 4: Compartment Summaries</a:t>
            </a:r>
            <a:endParaRPr lang="en-GB" sz="4000" dirty="0"/>
          </a:p>
        </p:txBody>
      </p:sp>
      <p:sp>
        <p:nvSpPr>
          <p:cNvPr id="3" name="TextBox 2"/>
          <p:cNvSpPr txBox="1"/>
          <p:nvPr/>
        </p:nvSpPr>
        <p:spPr>
          <a:xfrm>
            <a:off x="12878" y="6396334"/>
            <a:ext cx="2640169" cy="276999"/>
          </a:xfrm>
          <a:prstGeom prst="rect">
            <a:avLst/>
          </a:prstGeom>
          <a:noFill/>
        </p:spPr>
        <p:txBody>
          <a:bodyPr wrap="square" rtlCol="0">
            <a:spAutoFit/>
          </a:bodyPr>
          <a:lstStyle/>
          <a:p>
            <a:r>
              <a:rPr lang="en-GB" sz="1200" b="1" dirty="0" smtClean="0"/>
              <a:t>Compartment 34 </a:t>
            </a:r>
          </a:p>
        </p:txBody>
      </p:sp>
    </p:spTree>
    <p:extLst>
      <p:ext uri="{BB962C8B-B14F-4D97-AF65-F5344CB8AC3E}">
        <p14:creationId xmlns:p14="http://schemas.microsoft.com/office/powerpoint/2010/main" val="23940391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3128"/>
          <a:stretch/>
        </p:blipFill>
        <p:spPr>
          <a:xfrm>
            <a:off x="8358589" y="173288"/>
            <a:ext cx="3090729" cy="2953744"/>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8993"/>
          <a:stretch/>
        </p:blipFill>
        <p:spPr>
          <a:xfrm>
            <a:off x="3441004" y="164313"/>
            <a:ext cx="4901852" cy="297813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236" y="241867"/>
            <a:ext cx="3048712" cy="2822448"/>
          </a:xfrm>
          <a:prstGeom prst="rect">
            <a:avLst/>
          </a:prstGeom>
        </p:spPr>
      </p:pic>
      <p:sp>
        <p:nvSpPr>
          <p:cNvPr id="8" name="TextBox 7"/>
          <p:cNvSpPr txBox="1"/>
          <p:nvPr/>
        </p:nvSpPr>
        <p:spPr>
          <a:xfrm>
            <a:off x="269608" y="3374265"/>
            <a:ext cx="11630471" cy="2031325"/>
          </a:xfrm>
          <a:prstGeom prst="rect">
            <a:avLst/>
          </a:prstGeom>
          <a:noFill/>
        </p:spPr>
        <p:txBody>
          <a:bodyPr wrap="square" rtlCol="0">
            <a:spAutoFit/>
          </a:bodyPr>
          <a:lstStyle/>
          <a:p>
            <a:r>
              <a:rPr lang="en-GB" b="1" dirty="0" smtClean="0"/>
              <a:t>Compartment: </a:t>
            </a:r>
            <a:r>
              <a:rPr lang="en-GB" b="1" dirty="0" smtClean="0">
                <a:solidFill>
                  <a:srgbClr val="FF0000"/>
                </a:solidFill>
              </a:rPr>
              <a:t>32 </a:t>
            </a:r>
            <a:r>
              <a:rPr lang="en-GB" dirty="0" smtClean="0"/>
              <a:t>  		</a:t>
            </a:r>
            <a:r>
              <a:rPr lang="en-GB" b="1" dirty="0" smtClean="0"/>
              <a:t>Species</a:t>
            </a:r>
            <a:r>
              <a:rPr lang="en-GB" dirty="0" smtClean="0"/>
              <a:t>: 	</a:t>
            </a:r>
            <a:r>
              <a:rPr lang="en-GB" dirty="0"/>
              <a:t> </a:t>
            </a:r>
            <a:r>
              <a:rPr lang="en-GB" dirty="0" smtClean="0"/>
              <a:t>Norway Spruce	 </a:t>
            </a:r>
            <a:r>
              <a:rPr lang="en-GB" b="1" dirty="0" smtClean="0"/>
              <a:t>Hectares</a:t>
            </a:r>
            <a:r>
              <a:rPr lang="en-GB" dirty="0" smtClean="0"/>
              <a:t>:	0.31</a:t>
            </a:r>
          </a:p>
          <a:p>
            <a:r>
              <a:rPr lang="en-GB" dirty="0" smtClean="0"/>
              <a:t>	</a:t>
            </a:r>
            <a:endParaRPr lang="en-GB" dirty="0"/>
          </a:p>
          <a:p>
            <a:r>
              <a:rPr lang="en-GB" b="1" dirty="0" smtClean="0"/>
              <a:t>Designations</a:t>
            </a:r>
            <a:r>
              <a:rPr lang="en-GB" dirty="0" smtClean="0"/>
              <a:t>: None	</a:t>
            </a:r>
            <a:r>
              <a:rPr lang="en-GB" b="1" dirty="0"/>
              <a:t>Issues</a:t>
            </a:r>
            <a:r>
              <a:rPr lang="en-GB" dirty="0"/>
              <a:t>: </a:t>
            </a:r>
            <a:r>
              <a:rPr lang="en-GB" dirty="0" smtClean="0"/>
              <a:t>None</a:t>
            </a:r>
            <a:r>
              <a:rPr lang="en-GB" dirty="0"/>
              <a:t>		</a:t>
            </a:r>
            <a:r>
              <a:rPr lang="en-GB" b="1" dirty="0"/>
              <a:t>Intervention</a:t>
            </a:r>
            <a:r>
              <a:rPr lang="en-GB" dirty="0"/>
              <a:t>: None	</a:t>
            </a:r>
            <a:r>
              <a:rPr lang="en-GB" dirty="0" smtClean="0"/>
              <a:t>						</a:t>
            </a:r>
            <a:endParaRPr lang="en-GB" dirty="0"/>
          </a:p>
          <a:p>
            <a:r>
              <a:rPr lang="en-GB" b="1" dirty="0" smtClean="0"/>
              <a:t>Description</a:t>
            </a:r>
            <a:r>
              <a:rPr lang="en-GB" dirty="0" smtClean="0"/>
              <a:t>: A mature conifer plantation.</a:t>
            </a:r>
          </a:p>
          <a:p>
            <a:endParaRPr lang="en-GB" dirty="0" smtClean="0"/>
          </a:p>
          <a:p>
            <a:r>
              <a:rPr lang="en-GB" b="1" dirty="0" smtClean="0"/>
              <a:t>Aims</a:t>
            </a:r>
            <a:r>
              <a:rPr lang="en-GB" dirty="0" smtClean="0"/>
              <a:t>: To manage for visual amenity, health and safety, and biodiversity.</a:t>
            </a:r>
          </a:p>
        </p:txBody>
      </p:sp>
      <p:sp>
        <p:nvSpPr>
          <p:cNvPr id="9" name="Rectangle 8"/>
          <p:cNvSpPr/>
          <p:nvPr/>
        </p:nvSpPr>
        <p:spPr>
          <a:xfrm>
            <a:off x="411480" y="173287"/>
            <a:ext cx="11048999"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448870" y="164313"/>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50722" y="17328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517047" y="2975256"/>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12</a:t>
            </a:r>
            <a:endParaRPr lang="en-GB" dirty="0"/>
          </a:p>
        </p:txBody>
      </p:sp>
    </p:spTree>
    <p:extLst>
      <p:ext uri="{BB962C8B-B14F-4D97-AF65-F5344CB8AC3E}">
        <p14:creationId xmlns:p14="http://schemas.microsoft.com/office/powerpoint/2010/main" val="38199315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06" t="23831" r="-706" b="1268"/>
          <a:stretch/>
        </p:blipFill>
        <p:spPr>
          <a:xfrm>
            <a:off x="3322749" y="40318"/>
            <a:ext cx="5514066" cy="3076369"/>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3323"/>
          <a:stretch/>
        </p:blipFill>
        <p:spPr>
          <a:xfrm>
            <a:off x="8794745" y="164313"/>
            <a:ext cx="3092455" cy="296134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001" y="281910"/>
            <a:ext cx="2944699" cy="2726154"/>
          </a:xfrm>
          <a:prstGeom prst="rect">
            <a:avLst/>
          </a:prstGeom>
        </p:spPr>
      </p:pic>
      <p:sp>
        <p:nvSpPr>
          <p:cNvPr id="8" name="TextBox 7"/>
          <p:cNvSpPr txBox="1"/>
          <p:nvPr/>
        </p:nvSpPr>
        <p:spPr>
          <a:xfrm>
            <a:off x="269608" y="3374265"/>
            <a:ext cx="11630471" cy="2585323"/>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33</a:t>
            </a:r>
            <a:r>
              <a:rPr lang="en-GB" dirty="0" smtClean="0"/>
              <a:t>		</a:t>
            </a:r>
            <a:r>
              <a:rPr lang="en-GB" b="1" dirty="0" smtClean="0"/>
              <a:t>Species</a:t>
            </a:r>
            <a:r>
              <a:rPr lang="en-GB" dirty="0" smtClean="0"/>
              <a:t>: 	Sycamore with Scots Pine and Sitka Spruce			</a:t>
            </a:r>
            <a:r>
              <a:rPr lang="en-GB" b="1" dirty="0" smtClean="0"/>
              <a:t>Hectares</a:t>
            </a:r>
            <a:r>
              <a:rPr lang="en-GB" dirty="0" smtClean="0"/>
              <a:t>:	0.53	</a:t>
            </a:r>
          </a:p>
          <a:p>
            <a:r>
              <a:rPr lang="en-GB" b="1" dirty="0" smtClean="0"/>
              <a:t>Designations</a:t>
            </a:r>
            <a:r>
              <a:rPr lang="en-GB" dirty="0" smtClean="0"/>
              <a:t>: None	</a:t>
            </a:r>
            <a:r>
              <a:rPr lang="en-GB" b="1" dirty="0" smtClean="0"/>
              <a:t>Intervention</a:t>
            </a:r>
            <a:r>
              <a:rPr lang="en-GB" dirty="0" smtClean="0"/>
              <a:t>: None	</a:t>
            </a:r>
          </a:p>
          <a:p>
            <a:endParaRPr lang="en-GB" dirty="0" smtClean="0"/>
          </a:p>
          <a:p>
            <a:r>
              <a:rPr lang="en-GB" b="1" dirty="0" smtClean="0"/>
              <a:t>Issues</a:t>
            </a:r>
            <a:r>
              <a:rPr lang="en-GB" dirty="0" smtClean="0"/>
              <a:t>: None</a:t>
            </a:r>
          </a:p>
          <a:p>
            <a:endParaRPr lang="en-GB" dirty="0" smtClean="0"/>
          </a:p>
          <a:p>
            <a:r>
              <a:rPr lang="en-GB" b="1" dirty="0" smtClean="0"/>
              <a:t>Description</a:t>
            </a:r>
            <a:r>
              <a:rPr lang="en-GB" dirty="0" smtClean="0"/>
              <a:t>: </a:t>
            </a:r>
            <a:r>
              <a:rPr lang="en-GB" dirty="0"/>
              <a:t>A </a:t>
            </a:r>
            <a:r>
              <a:rPr lang="en-GB" dirty="0" smtClean="0"/>
              <a:t>mature mixed non native woodland </a:t>
            </a:r>
            <a:r>
              <a:rPr lang="en-GB" dirty="0"/>
              <a:t>with </a:t>
            </a:r>
            <a:r>
              <a:rPr lang="en-GB" dirty="0" smtClean="0"/>
              <a:t>a varied structure. </a:t>
            </a:r>
            <a:endParaRPr lang="en-GB" dirty="0"/>
          </a:p>
          <a:p>
            <a:endParaRPr lang="en-GB" dirty="0" smtClean="0"/>
          </a:p>
          <a:p>
            <a:r>
              <a:rPr lang="en-GB" b="1" dirty="0" smtClean="0"/>
              <a:t>Aims</a:t>
            </a:r>
            <a:r>
              <a:rPr lang="en-GB" dirty="0" smtClean="0"/>
              <a:t>: </a:t>
            </a:r>
            <a:r>
              <a:rPr lang="en-GB" dirty="0"/>
              <a:t>To manage for visual amenity, health and safety, and biodiversity.</a:t>
            </a:r>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08984" y="164313"/>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12059" y="17328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527147" y="2991047"/>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13</a:t>
            </a:r>
            <a:endParaRPr lang="en-GB" dirty="0"/>
          </a:p>
        </p:txBody>
      </p:sp>
    </p:spTree>
    <p:extLst>
      <p:ext uri="{BB962C8B-B14F-4D97-AF65-F5344CB8AC3E}">
        <p14:creationId xmlns:p14="http://schemas.microsoft.com/office/powerpoint/2010/main" val="15241561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600" b="16740"/>
          <a:stretch/>
        </p:blipFill>
        <p:spPr>
          <a:xfrm>
            <a:off x="3547840" y="150678"/>
            <a:ext cx="5203492" cy="2991768"/>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3536"/>
          <a:stretch/>
        </p:blipFill>
        <p:spPr>
          <a:xfrm>
            <a:off x="8800117" y="173288"/>
            <a:ext cx="3087083" cy="296271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386" y="153968"/>
            <a:ext cx="3236527" cy="2996324"/>
          </a:xfrm>
          <a:prstGeom prst="rect">
            <a:avLst/>
          </a:prstGeom>
        </p:spPr>
      </p:pic>
      <p:sp>
        <p:nvSpPr>
          <p:cNvPr id="8" name="TextBox 7"/>
          <p:cNvSpPr txBox="1"/>
          <p:nvPr/>
        </p:nvSpPr>
        <p:spPr>
          <a:xfrm>
            <a:off x="269608" y="3374265"/>
            <a:ext cx="11630471" cy="2862322"/>
          </a:xfrm>
          <a:prstGeom prst="rect">
            <a:avLst/>
          </a:prstGeom>
          <a:noFill/>
        </p:spPr>
        <p:txBody>
          <a:bodyPr wrap="square" rtlCol="0">
            <a:spAutoFit/>
          </a:bodyPr>
          <a:lstStyle/>
          <a:p>
            <a:r>
              <a:rPr lang="en-GB" dirty="0" smtClean="0"/>
              <a:t>Compartment: </a:t>
            </a:r>
            <a:r>
              <a:rPr lang="en-GB" b="1" dirty="0" smtClean="0">
                <a:solidFill>
                  <a:srgbClr val="FF0000"/>
                </a:solidFill>
              </a:rPr>
              <a:t>34</a:t>
            </a:r>
            <a:r>
              <a:rPr lang="en-GB" dirty="0" smtClean="0"/>
              <a:t> 			</a:t>
            </a:r>
            <a:r>
              <a:rPr lang="en-GB" b="1" dirty="0" smtClean="0"/>
              <a:t>Species</a:t>
            </a:r>
            <a:r>
              <a:rPr lang="en-GB" dirty="0"/>
              <a:t>: 	</a:t>
            </a:r>
            <a:r>
              <a:rPr lang="en-GB" dirty="0" smtClean="0"/>
              <a:t>Sycamore, Scots Pine, and Ash</a:t>
            </a:r>
            <a:r>
              <a:rPr lang="en-GB" dirty="0"/>
              <a:t>		</a:t>
            </a:r>
            <a:r>
              <a:rPr lang="en-GB" b="1" dirty="0"/>
              <a:t>Hectares</a:t>
            </a:r>
            <a:r>
              <a:rPr lang="en-GB" dirty="0"/>
              <a:t>:	</a:t>
            </a:r>
            <a:r>
              <a:rPr lang="en-GB" dirty="0" smtClean="0"/>
              <a:t>0.33</a:t>
            </a:r>
            <a:endParaRPr lang="en-GB" dirty="0"/>
          </a:p>
          <a:p>
            <a:r>
              <a:rPr lang="en-GB" dirty="0"/>
              <a:t>	</a:t>
            </a:r>
          </a:p>
          <a:p>
            <a:r>
              <a:rPr lang="en-GB" b="1" dirty="0"/>
              <a:t>Designations</a:t>
            </a:r>
            <a:r>
              <a:rPr lang="en-GB" dirty="0"/>
              <a:t>: </a:t>
            </a:r>
            <a:r>
              <a:rPr lang="en-GB" dirty="0" smtClean="0"/>
              <a:t>SSSI</a:t>
            </a:r>
            <a:r>
              <a:rPr lang="en-GB" dirty="0"/>
              <a:t>	</a:t>
            </a:r>
            <a:r>
              <a:rPr lang="en-GB" b="1" dirty="0"/>
              <a:t>Intervention</a:t>
            </a:r>
            <a:r>
              <a:rPr lang="en-GB" dirty="0"/>
              <a:t>: None	</a:t>
            </a:r>
          </a:p>
          <a:p>
            <a:endParaRPr lang="en-GB" dirty="0"/>
          </a:p>
          <a:p>
            <a:r>
              <a:rPr lang="en-GB" b="1" dirty="0"/>
              <a:t>Issues</a:t>
            </a:r>
            <a:r>
              <a:rPr lang="en-GB" dirty="0"/>
              <a:t>: None</a:t>
            </a:r>
          </a:p>
          <a:p>
            <a:endParaRPr lang="en-GB" dirty="0"/>
          </a:p>
          <a:p>
            <a:r>
              <a:rPr lang="en-GB" b="1" dirty="0"/>
              <a:t>Description</a:t>
            </a:r>
            <a:r>
              <a:rPr lang="en-GB" dirty="0"/>
              <a:t>: A mature </a:t>
            </a:r>
            <a:r>
              <a:rPr lang="en-GB" dirty="0" smtClean="0"/>
              <a:t>mixed woodland </a:t>
            </a:r>
            <a:r>
              <a:rPr lang="en-GB" dirty="0"/>
              <a:t>with </a:t>
            </a:r>
            <a:r>
              <a:rPr lang="en-GB" dirty="0" smtClean="0"/>
              <a:t>an even structure</a:t>
            </a:r>
            <a:r>
              <a:rPr lang="en-GB" dirty="0"/>
              <a:t>. </a:t>
            </a:r>
          </a:p>
          <a:p>
            <a:endParaRPr lang="en-GB" dirty="0"/>
          </a:p>
          <a:p>
            <a:r>
              <a:rPr lang="en-GB" b="1" dirty="0"/>
              <a:t>Aims</a:t>
            </a:r>
            <a:r>
              <a:rPr lang="en-GB" dirty="0"/>
              <a:t>: To manage for visual amenity, health and safety, and biodiversity.</a:t>
            </a:r>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p:nvCxnSpPr>
        <p:spPr>
          <a:xfrm>
            <a:off x="8775724" y="153969"/>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572867" y="2991047"/>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14</a:t>
            </a:r>
            <a:endParaRPr lang="en-GB" dirty="0"/>
          </a:p>
        </p:txBody>
      </p:sp>
      <p:cxnSp>
        <p:nvCxnSpPr>
          <p:cNvPr id="14" name="Straight Connector 13"/>
          <p:cNvCxnSpPr/>
          <p:nvPr/>
        </p:nvCxnSpPr>
        <p:spPr>
          <a:xfrm>
            <a:off x="3531876" y="150678"/>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182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51484108"/>
              </p:ext>
            </p:extLst>
          </p:nvPr>
        </p:nvGraphicFramePr>
        <p:xfrm>
          <a:off x="2524258" y="769806"/>
          <a:ext cx="7766672" cy="5837539"/>
        </p:xfrm>
        <a:graphic>
          <a:graphicData uri="http://schemas.openxmlformats.org/drawingml/2006/table">
            <a:tbl>
              <a:tblPr>
                <a:tableStyleId>{2D5ABB26-0587-4C30-8999-92F81FD0307C}</a:tableStyleId>
              </a:tblPr>
              <a:tblGrid>
                <a:gridCol w="1043189"/>
                <a:gridCol w="282580"/>
                <a:gridCol w="2128115"/>
                <a:gridCol w="888642"/>
                <a:gridCol w="399245"/>
                <a:gridCol w="2520073"/>
                <a:gridCol w="504828"/>
              </a:tblGrid>
              <a:tr h="390821">
                <a:tc gridSpan="7">
                  <a:txBody>
                    <a:bodyPr/>
                    <a:lstStyle/>
                    <a:p>
                      <a:pPr algn="l" rtl="0" fontAlgn="b"/>
                      <a:r>
                        <a:rPr lang="en-GB" sz="1800" u="none" strike="noStrike" dirty="0" smtClean="0">
                          <a:effectLst/>
                        </a:rPr>
                        <a:t>                                                       Contents        </a:t>
                      </a:r>
                      <a:endParaRPr lang="en-GB" sz="1800" b="0" i="0" u="none" strike="noStrike" dirty="0">
                        <a:solidFill>
                          <a:srgbClr val="000000"/>
                        </a:solidFill>
                        <a:effectLst/>
                        <a:latin typeface="Calibri" panose="020F0502020204030204" pitchFamily="34" charset="0"/>
                      </a:endParaRPr>
                    </a:p>
                  </a:txBody>
                  <a:tcPr marL="7940" marR="7940" marT="7940"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205695">
                <a:tc>
                  <a:txBody>
                    <a:bodyPr/>
                    <a:lstStyle/>
                    <a:p>
                      <a:pPr algn="ctr"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ctr"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ctr" rtl="0" fontAlgn="b"/>
                      <a:endParaRPr lang="en-GB" sz="800" b="0" i="0" u="none" strike="noStrike">
                        <a:solidFill>
                          <a:srgbClr val="000000"/>
                        </a:solidFill>
                        <a:effectLst/>
                        <a:latin typeface="Calibri" panose="020F0502020204030204" pitchFamily="34" charset="0"/>
                      </a:endParaRPr>
                    </a:p>
                  </a:txBody>
                  <a:tcPr marL="7940" marR="7940" marT="7940" marB="0" anchor="b"/>
                </a:tc>
                <a:tc>
                  <a:txBody>
                    <a:bodyPr/>
                    <a:lstStyle/>
                    <a:p>
                      <a:pPr algn="ctr" rtl="0" fontAlgn="b"/>
                      <a:endParaRPr lang="en-GB" sz="800" b="0" i="0" u="none" strike="noStrike">
                        <a:solidFill>
                          <a:srgbClr val="000000"/>
                        </a:solidFill>
                        <a:effectLst/>
                        <a:latin typeface="Calibri" panose="020F0502020204030204" pitchFamily="34" charset="0"/>
                      </a:endParaRPr>
                    </a:p>
                  </a:txBody>
                  <a:tcPr marL="7940" marR="7940" marT="7940" marB="0" anchor="b"/>
                </a:tc>
                <a:tc>
                  <a:txBody>
                    <a:bodyPr/>
                    <a:lstStyle/>
                    <a:p>
                      <a:pPr algn="ctr" rtl="0" fontAlgn="b"/>
                      <a:endParaRPr lang="en-GB" sz="800" b="0" i="0" u="none" strike="noStrike">
                        <a:solidFill>
                          <a:srgbClr val="000000"/>
                        </a:solidFill>
                        <a:effectLst/>
                        <a:latin typeface="Calibri" panose="020F0502020204030204" pitchFamily="34" charset="0"/>
                      </a:endParaRPr>
                    </a:p>
                  </a:txBody>
                  <a:tcPr marL="7940" marR="7940" marT="7940" marB="0" anchor="b"/>
                </a:tc>
              </a:tr>
              <a:tr h="205695">
                <a:tc>
                  <a:txBody>
                    <a:bodyPr/>
                    <a:lstStyle/>
                    <a:p>
                      <a:pPr algn="ctr"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r" rtl="0" fontAlgn="b"/>
                      <a:r>
                        <a:rPr lang="en-GB" sz="800" u="none" strike="noStrike" dirty="0">
                          <a:effectLst/>
                        </a:rPr>
                        <a:t>Page</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ctr"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r" rtl="0" fontAlgn="b"/>
                      <a:r>
                        <a:rPr lang="en-GB" sz="800" u="none" strike="noStrike">
                          <a:effectLst/>
                        </a:rPr>
                        <a:t>Page</a:t>
                      </a:r>
                      <a:endParaRPr lang="en-GB" sz="800" b="0" i="0" u="none" strike="noStrike">
                        <a:solidFill>
                          <a:srgbClr val="000000"/>
                        </a:solidFill>
                        <a:effectLst/>
                        <a:latin typeface="Calibri" panose="020F0502020204030204" pitchFamily="34" charset="0"/>
                      </a:endParaRPr>
                    </a:p>
                  </a:txBody>
                  <a:tcPr marL="7940" marR="7940" marT="7940" marB="0" anchor="b"/>
                </a:tc>
                <a:tc>
                  <a:txBody>
                    <a:bodyPr/>
                    <a:lstStyle/>
                    <a:p>
                      <a:pPr algn="r" rtl="0" fontAlgn="b"/>
                      <a:endParaRPr lang="en-GB" sz="800" b="0" i="0" u="none" strike="noStrike">
                        <a:solidFill>
                          <a:srgbClr val="000000"/>
                        </a:solidFill>
                        <a:effectLst/>
                        <a:latin typeface="Calibri" panose="020F0502020204030204" pitchFamily="34" charset="0"/>
                      </a:endParaRPr>
                    </a:p>
                  </a:txBody>
                  <a:tcPr marL="7940" marR="7940" marT="7940" marB="0" anchor="b"/>
                </a:tc>
                <a:tc>
                  <a:txBody>
                    <a:bodyPr/>
                    <a:lstStyle/>
                    <a:p>
                      <a:pPr algn="r" rtl="0" fontAlgn="b"/>
                      <a:endParaRPr lang="en-GB" sz="800" b="0" i="0" u="none" strike="noStrike">
                        <a:solidFill>
                          <a:srgbClr val="000000"/>
                        </a:solidFill>
                        <a:effectLst/>
                        <a:latin typeface="Calibri" panose="020F0502020204030204" pitchFamily="34" charset="0"/>
                      </a:endParaRPr>
                    </a:p>
                  </a:txBody>
                  <a:tcPr marL="7940" marR="7940" marT="7940" marB="0" anchor="b"/>
                </a:tc>
              </a:tr>
              <a:tr h="382640">
                <a:tc>
                  <a:txBody>
                    <a:bodyPr/>
                    <a:lstStyle/>
                    <a:p>
                      <a:pPr algn="l" rtl="0" fontAlgn="b"/>
                      <a:r>
                        <a:rPr lang="en-GB" sz="800" u="none" strike="noStrike" dirty="0" smtClean="0">
                          <a:effectLst/>
                        </a:rPr>
                        <a:t>Section </a:t>
                      </a:r>
                      <a:r>
                        <a:rPr lang="en-GB" sz="800" u="none" strike="noStrike" dirty="0">
                          <a:effectLst/>
                        </a:rPr>
                        <a:t>1: Introduction</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r" rtl="0" fontAlgn="b"/>
                      <a:r>
                        <a:rPr lang="en-GB" sz="800" u="none" strike="noStrike" dirty="0">
                          <a:effectLst/>
                        </a:rPr>
                        <a:t>1</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r>
                        <a:rPr lang="en-GB" sz="800" u="none" strike="noStrike" dirty="0" smtClean="0">
                          <a:effectLst/>
                        </a:rPr>
                        <a:t>Section </a:t>
                      </a:r>
                      <a:r>
                        <a:rPr lang="en-GB" sz="800" u="none" strike="noStrike" dirty="0">
                          <a:effectLst/>
                        </a:rPr>
                        <a:t>4: Compartment Summaries </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600" b="0" i="0" u="none" strike="noStrike" dirty="0">
                        <a:solidFill>
                          <a:srgbClr val="000000"/>
                        </a:solidFill>
                        <a:effectLst/>
                        <a:latin typeface="Calibri" panose="020F0502020204030204" pitchFamily="34" charset="0"/>
                      </a:endParaRPr>
                    </a:p>
                  </a:txBody>
                  <a:tcPr marL="7940" marR="7940" marT="7940" marB="0" anchor="b"/>
                </a:tc>
              </a:tr>
              <a:tr h="283335">
                <a:tc>
                  <a:txBody>
                    <a:bodyPr/>
                    <a:lstStyle/>
                    <a:p>
                      <a:endParaRPr lang="en-GB"/>
                    </a:p>
                  </a:txBody>
                  <a:tcPr marL="7940" marR="7940" marT="7940" marB="0" anchor="b"/>
                </a:tc>
                <a:tc>
                  <a:txBody>
                    <a:bodyPr/>
                    <a:lstStyle/>
                    <a:p>
                      <a:endParaRPr lang="en-GB" dirty="0"/>
                    </a:p>
                  </a:txBody>
                  <a:tcPr marL="7940" marR="7940" marT="7940" marB="0" anchor="b"/>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r>
                        <a:rPr lang="en-GB" sz="800" u="none" strike="noStrike" dirty="0" smtClean="0">
                          <a:effectLst/>
                        </a:rPr>
                        <a:t>32</a:t>
                      </a:r>
                      <a:endParaRPr lang="en-GB" sz="800" b="0" i="0" u="none" strike="noStrike" dirty="0">
                        <a:solidFill>
                          <a:srgbClr val="FF0000"/>
                        </a:solidFill>
                        <a:effectLst/>
                        <a:latin typeface="Calibri" panose="020F0502020204030204" pitchFamily="34" charset="0"/>
                      </a:endParaRPr>
                    </a:p>
                  </a:txBody>
                  <a:tcPr marL="7940" marR="7940" marT="7940" marB="0" anchor="b"/>
                </a:tc>
                <a:tc>
                  <a:txBody>
                    <a:bodyPr/>
                    <a:lstStyle/>
                    <a:p>
                      <a:pPr algn="r" rtl="0" fontAlgn="b"/>
                      <a:r>
                        <a:rPr lang="en-GB" sz="800" u="none" strike="noStrike">
                          <a:effectLst/>
                        </a:rPr>
                        <a:t>12</a:t>
                      </a:r>
                      <a:endParaRPr lang="en-GB" sz="800" b="0" i="0" u="none" strike="noStrike">
                        <a:solidFill>
                          <a:srgbClr val="000000"/>
                        </a:solidFill>
                        <a:effectLst/>
                        <a:latin typeface="Calibri" panose="020F0502020204030204" pitchFamily="34" charset="0"/>
                      </a:endParaRPr>
                    </a:p>
                  </a:txBody>
                  <a:tcPr marL="7940" marR="7940" marT="7940" marB="0" anchor="b"/>
                </a:tc>
                <a:tc>
                  <a:txBody>
                    <a:bodyPr/>
                    <a:lstStyle/>
                    <a:p>
                      <a:pPr algn="r" rtl="0" fontAlgn="b"/>
                      <a:endParaRPr lang="en-GB" sz="800" b="0" i="0" u="none" strike="noStrike">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tc>
              </a:tr>
              <a:tr h="267403">
                <a:tc>
                  <a:txBody>
                    <a:bodyPr/>
                    <a:lstStyle/>
                    <a:p>
                      <a:pPr algn="l" rtl="0" fontAlgn="b"/>
                      <a:r>
                        <a:rPr lang="en-GB" sz="800" u="none" strike="noStrike" dirty="0">
                          <a:effectLst/>
                        </a:rPr>
                        <a:t>Section 2: Our aims and Objectives </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r" rtl="0" fontAlgn="b"/>
                      <a:r>
                        <a:rPr lang="en-GB" sz="800" u="none" strike="noStrike" dirty="0">
                          <a:effectLst/>
                        </a:rPr>
                        <a:t>2 to 5</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r>
                        <a:rPr lang="en-GB" sz="800" u="none" strike="noStrike" dirty="0" smtClean="0">
                          <a:effectLst/>
                        </a:rPr>
                        <a:t>33</a:t>
                      </a:r>
                      <a:endParaRPr lang="en-GB" sz="800" b="0" i="0" u="none" strike="noStrike" dirty="0">
                        <a:solidFill>
                          <a:srgbClr val="FF0000"/>
                        </a:solidFill>
                        <a:effectLst/>
                        <a:latin typeface="Calibri" panose="020F0502020204030204" pitchFamily="34" charset="0"/>
                      </a:endParaRPr>
                    </a:p>
                  </a:txBody>
                  <a:tcPr marL="7940" marR="7940" marT="7940" marB="0" anchor="b"/>
                </a:tc>
                <a:tc>
                  <a:txBody>
                    <a:bodyPr/>
                    <a:lstStyle/>
                    <a:p>
                      <a:pPr algn="r" rtl="0" fontAlgn="b"/>
                      <a:r>
                        <a:rPr lang="en-GB" sz="800" u="none" strike="noStrike">
                          <a:effectLst/>
                        </a:rPr>
                        <a:t>13</a:t>
                      </a:r>
                      <a:endParaRPr lang="en-GB" sz="800" b="0" i="0" u="none" strike="noStrike">
                        <a:solidFill>
                          <a:srgbClr val="000000"/>
                        </a:solidFill>
                        <a:effectLst/>
                        <a:latin typeface="Calibri" panose="020F0502020204030204" pitchFamily="34" charset="0"/>
                      </a:endParaRPr>
                    </a:p>
                  </a:txBody>
                  <a:tcPr marL="7940" marR="7940" marT="7940" marB="0" anchor="b"/>
                </a:tc>
                <a:tc>
                  <a:txBody>
                    <a:bodyPr/>
                    <a:lstStyle/>
                    <a:p>
                      <a:pPr algn="r" rtl="0" fontAlgn="b"/>
                      <a:endParaRPr lang="en-GB" sz="800" b="0" i="0" u="none" strike="noStrike">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tc>
              </a:tr>
              <a:tr h="256176">
                <a:tc>
                  <a:txBody>
                    <a:bodyPr/>
                    <a:lstStyle/>
                    <a:p>
                      <a:endParaRPr lang="en-GB"/>
                    </a:p>
                  </a:txBody>
                  <a:tcPr marL="7940" marR="7940" marT="7940" marB="0" anchor="b"/>
                </a:tc>
                <a:tc>
                  <a:txBody>
                    <a:bodyPr/>
                    <a:lstStyle/>
                    <a:p>
                      <a:endParaRPr lang="en-GB"/>
                    </a:p>
                  </a:txBody>
                  <a:tcPr marL="7940" marR="7940" marT="7940" marB="0" anchor="b"/>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r>
                        <a:rPr lang="en-GB" sz="800" u="none" strike="noStrike" dirty="0" smtClean="0">
                          <a:effectLst/>
                        </a:rPr>
                        <a:t>34</a:t>
                      </a:r>
                      <a:endParaRPr lang="en-GB" sz="800" b="0" i="0" u="none" strike="noStrike" dirty="0">
                        <a:solidFill>
                          <a:srgbClr val="FF0000"/>
                        </a:solidFill>
                        <a:effectLst/>
                        <a:latin typeface="Calibri" panose="020F0502020204030204" pitchFamily="34" charset="0"/>
                      </a:endParaRPr>
                    </a:p>
                  </a:txBody>
                  <a:tcPr marL="7940" marR="7940" marT="7940" marB="0" anchor="b"/>
                </a:tc>
                <a:tc>
                  <a:txBody>
                    <a:bodyPr/>
                    <a:lstStyle/>
                    <a:p>
                      <a:pPr algn="r" rtl="0" fontAlgn="b"/>
                      <a:r>
                        <a:rPr lang="en-GB" sz="800" u="none" strike="noStrike" dirty="0">
                          <a:effectLst/>
                        </a:rPr>
                        <a:t>14</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600" b="0" i="0" u="none" strike="noStrike" dirty="0">
                        <a:solidFill>
                          <a:srgbClr val="FF0000"/>
                        </a:solidFill>
                        <a:effectLst/>
                        <a:latin typeface="Calibri" panose="020F0502020204030204" pitchFamily="34" charset="0"/>
                      </a:endParaRPr>
                    </a:p>
                  </a:txBody>
                  <a:tcPr marL="7940" marR="7940" marT="7940" marB="0" anchor="b"/>
                </a:tc>
              </a:tr>
              <a:tr h="267403">
                <a:tc>
                  <a:txBody>
                    <a:bodyPr/>
                    <a:lstStyle/>
                    <a:p>
                      <a:pPr algn="l" rtl="0" fontAlgn="b"/>
                      <a:r>
                        <a:rPr lang="en-GB" sz="800" u="none" strike="noStrike" dirty="0">
                          <a:effectLst/>
                        </a:rPr>
                        <a:t>Section 3: Maps</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r>
                        <a:rPr lang="en-GB" sz="800" u="none" strike="noStrike" dirty="0" smtClean="0">
                          <a:effectLst/>
                        </a:rPr>
                        <a:t>35</a:t>
                      </a:r>
                      <a:endParaRPr lang="en-GB" sz="800" b="0" i="0" u="none" strike="noStrike" dirty="0">
                        <a:solidFill>
                          <a:srgbClr val="FF0000"/>
                        </a:solidFill>
                        <a:effectLst/>
                        <a:latin typeface="Calibri" panose="020F0502020204030204" pitchFamily="34" charset="0"/>
                      </a:endParaRPr>
                    </a:p>
                  </a:txBody>
                  <a:tcPr marL="7940" marR="7940" marT="7940" marB="0" anchor="b"/>
                </a:tc>
                <a:tc>
                  <a:txBody>
                    <a:bodyPr/>
                    <a:lstStyle/>
                    <a:p>
                      <a:pPr algn="r" rtl="0" fontAlgn="b"/>
                      <a:r>
                        <a:rPr lang="en-GB" sz="800" u="none" strike="noStrike" dirty="0">
                          <a:effectLst/>
                        </a:rPr>
                        <a:t>15</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tc>
              </a:tr>
              <a:tr h="267403">
                <a:tc>
                  <a:txBody>
                    <a:bodyPr/>
                    <a:lstStyle/>
                    <a:p>
                      <a:pPr algn="l" rtl="0" fontAlgn="b"/>
                      <a:r>
                        <a:rPr lang="en-GB" sz="800" u="none" strike="noStrike" dirty="0">
                          <a:effectLst/>
                        </a:rPr>
                        <a:t>Compartments and Tree Species</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r" rtl="0" fontAlgn="b"/>
                      <a:r>
                        <a:rPr lang="en-GB" sz="800" u="none" strike="noStrike" dirty="0" smtClean="0">
                          <a:effectLst/>
                        </a:rPr>
                        <a:t>     6-7</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r>
                        <a:rPr lang="en-GB" sz="800" u="none" strike="noStrike" dirty="0" smtClean="0">
                          <a:effectLst/>
                        </a:rPr>
                        <a:t>36</a:t>
                      </a:r>
                      <a:endParaRPr lang="en-GB" sz="800" b="0" i="0" u="none" strike="noStrike" dirty="0">
                        <a:solidFill>
                          <a:srgbClr val="FF0000"/>
                        </a:solidFill>
                        <a:effectLst/>
                        <a:latin typeface="Calibri" panose="020F0502020204030204" pitchFamily="34" charset="0"/>
                      </a:endParaRPr>
                    </a:p>
                  </a:txBody>
                  <a:tcPr marL="7940" marR="7940" marT="7940" marB="0" anchor="b"/>
                </a:tc>
                <a:tc>
                  <a:txBody>
                    <a:bodyPr/>
                    <a:lstStyle/>
                    <a:p>
                      <a:pPr algn="r" rtl="0" fontAlgn="b"/>
                      <a:r>
                        <a:rPr lang="en-GB" sz="800" u="none" strike="noStrike" dirty="0">
                          <a:effectLst/>
                        </a:rPr>
                        <a:t>16</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tc>
              </a:tr>
              <a:tr h="193434">
                <a:tc>
                  <a:txBody>
                    <a:bodyPr/>
                    <a:lstStyle/>
                    <a:p>
                      <a:pPr algn="l" rtl="0" fontAlgn="b"/>
                      <a:r>
                        <a:rPr lang="en-GB" sz="800" u="none" strike="noStrike">
                          <a:effectLst/>
                        </a:rPr>
                        <a:t>Work Programme</a:t>
                      </a:r>
                      <a:endParaRPr lang="en-GB" sz="800" b="0" i="0" u="none" strike="noStrike">
                        <a:solidFill>
                          <a:srgbClr val="000000"/>
                        </a:solidFill>
                        <a:effectLst/>
                        <a:latin typeface="Calibri" panose="020F0502020204030204" pitchFamily="34" charset="0"/>
                      </a:endParaRPr>
                    </a:p>
                  </a:txBody>
                  <a:tcPr marL="7940" marR="7940" marT="7940" marB="0" anchor="b"/>
                </a:tc>
                <a:tc>
                  <a:txBody>
                    <a:bodyPr/>
                    <a:lstStyle/>
                    <a:p>
                      <a:pPr algn="r" rtl="0" fontAlgn="b"/>
                      <a:r>
                        <a:rPr lang="en-GB" sz="800" u="none" strike="noStrike" dirty="0">
                          <a:effectLst/>
                        </a:rPr>
                        <a:t>8</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r>
                        <a:rPr lang="en-GB" sz="800" u="none" strike="noStrike" dirty="0" smtClean="0">
                          <a:effectLst/>
                        </a:rPr>
                        <a:t>37</a:t>
                      </a:r>
                      <a:endParaRPr lang="en-GB" sz="800" b="0" i="0" u="none" strike="noStrike" dirty="0">
                        <a:solidFill>
                          <a:srgbClr val="FF0000"/>
                        </a:solidFill>
                        <a:effectLst/>
                        <a:latin typeface="Calibri" panose="020F0502020204030204" pitchFamily="34" charset="0"/>
                      </a:endParaRPr>
                    </a:p>
                  </a:txBody>
                  <a:tcPr marL="7940" marR="7940" marT="7940" marB="0" anchor="b"/>
                </a:tc>
                <a:tc>
                  <a:txBody>
                    <a:bodyPr/>
                    <a:lstStyle/>
                    <a:p>
                      <a:pPr algn="r" rtl="0" fontAlgn="b"/>
                      <a:r>
                        <a:rPr lang="en-GB" sz="800" u="none" strike="noStrike" dirty="0">
                          <a:effectLst/>
                        </a:rPr>
                        <a:t>17</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tc>
              </a:tr>
              <a:tr h="177410">
                <a:tc>
                  <a:txBody>
                    <a:bodyPr/>
                    <a:lstStyle/>
                    <a:p>
                      <a:pPr algn="l" rtl="0" fontAlgn="b"/>
                      <a:r>
                        <a:rPr lang="en-GB" sz="800" u="none" strike="noStrike">
                          <a:effectLst/>
                        </a:rPr>
                        <a:t>Statutory Designations</a:t>
                      </a:r>
                      <a:endParaRPr lang="en-GB" sz="800" b="0" i="0" u="none" strike="noStrike">
                        <a:solidFill>
                          <a:srgbClr val="000000"/>
                        </a:solidFill>
                        <a:effectLst/>
                        <a:latin typeface="Calibri" panose="020F0502020204030204" pitchFamily="34" charset="0"/>
                      </a:endParaRPr>
                    </a:p>
                  </a:txBody>
                  <a:tcPr marL="7940" marR="7940" marT="7940" marB="0" anchor="b"/>
                </a:tc>
                <a:tc>
                  <a:txBody>
                    <a:bodyPr/>
                    <a:lstStyle/>
                    <a:p>
                      <a:pPr algn="r" rtl="0" fontAlgn="b"/>
                      <a:r>
                        <a:rPr lang="en-GB" sz="800" u="none" strike="noStrike" dirty="0" smtClean="0">
                          <a:effectLst/>
                        </a:rPr>
                        <a:t>9-10</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r>
                        <a:rPr lang="en-GB" sz="800" u="none" strike="noStrike" dirty="0" smtClean="0">
                          <a:effectLst/>
                        </a:rPr>
                        <a:t>38</a:t>
                      </a:r>
                      <a:endParaRPr lang="en-GB" sz="800" b="0" i="0" u="none" strike="noStrike" dirty="0">
                        <a:solidFill>
                          <a:srgbClr val="FF0000"/>
                        </a:solidFill>
                        <a:effectLst/>
                        <a:latin typeface="Calibri" panose="020F0502020204030204" pitchFamily="34" charset="0"/>
                      </a:endParaRPr>
                    </a:p>
                  </a:txBody>
                  <a:tcPr marL="7940" marR="7940" marT="7940" marB="0" anchor="b"/>
                </a:tc>
                <a:tc>
                  <a:txBody>
                    <a:bodyPr/>
                    <a:lstStyle/>
                    <a:p>
                      <a:pPr algn="r" rtl="0" fontAlgn="b"/>
                      <a:r>
                        <a:rPr lang="en-GB" sz="800" u="none" strike="noStrike" dirty="0">
                          <a:effectLst/>
                        </a:rPr>
                        <a:t>18</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tc>
              </a:tr>
              <a:tr h="259219">
                <a:tc>
                  <a:txBody>
                    <a:bodyPr/>
                    <a:lstStyle/>
                    <a:p>
                      <a:pPr algn="l" rtl="0" fontAlgn="b"/>
                      <a:endParaRPr lang="en-GB" sz="800" u="none" strike="noStrike" dirty="0" smtClean="0">
                        <a:effectLst/>
                      </a:endParaRPr>
                    </a:p>
                    <a:p>
                      <a:pPr algn="l" rtl="0" fontAlgn="b"/>
                      <a:r>
                        <a:rPr lang="en-GB" sz="800" u="none" strike="noStrike" dirty="0" smtClean="0">
                          <a:effectLst/>
                        </a:rPr>
                        <a:t>Ancient </a:t>
                      </a:r>
                      <a:r>
                        <a:rPr lang="en-GB" sz="800" u="none" strike="noStrike" dirty="0">
                          <a:effectLst/>
                        </a:rPr>
                        <a:t>Woodlands and Biodiversity</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r" rtl="0" fontAlgn="b"/>
                      <a:r>
                        <a:rPr lang="en-GB" sz="800" u="none" strike="noStrike" dirty="0" smtClean="0">
                          <a:effectLst/>
                        </a:rPr>
                        <a:t>10-11</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r>
                        <a:rPr lang="en-GB" sz="800" u="none" strike="noStrike" dirty="0" smtClean="0">
                          <a:effectLst/>
                        </a:rPr>
                        <a:t>39</a:t>
                      </a:r>
                      <a:endParaRPr lang="en-GB" sz="800" b="0" i="0" u="none" strike="noStrike" dirty="0">
                        <a:solidFill>
                          <a:srgbClr val="FF0000"/>
                        </a:solidFill>
                        <a:effectLst/>
                        <a:latin typeface="Calibri" panose="020F0502020204030204" pitchFamily="34" charset="0"/>
                      </a:endParaRPr>
                    </a:p>
                  </a:txBody>
                  <a:tcPr marL="7940" marR="7940" marT="7940" marB="0" anchor="b"/>
                </a:tc>
                <a:tc>
                  <a:txBody>
                    <a:bodyPr/>
                    <a:lstStyle/>
                    <a:p>
                      <a:pPr algn="r" rtl="0" fontAlgn="b"/>
                      <a:r>
                        <a:rPr lang="en-GB" sz="800" u="none" strike="noStrike" dirty="0">
                          <a:effectLst/>
                        </a:rPr>
                        <a:t>19</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tc>
              </a:tr>
              <a:tr h="205695">
                <a:tc>
                  <a:txBody>
                    <a:bodyPr/>
                    <a:lstStyle/>
                    <a:p>
                      <a:endParaRPr lang="en-GB" dirty="0"/>
                    </a:p>
                  </a:txBody>
                  <a:tcPr marL="7940" marR="7940" marT="7940" marB="0" anchor="b"/>
                </a:tc>
                <a:tc>
                  <a:txBody>
                    <a:bodyPr/>
                    <a:lstStyle/>
                    <a:p>
                      <a:endParaRPr lang="en-GB"/>
                    </a:p>
                  </a:txBody>
                  <a:tcPr marL="7940" marR="7940" marT="7940" marB="0" anchor="b"/>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r>
                        <a:rPr lang="en-GB" sz="800" u="none" strike="noStrike" dirty="0" smtClean="0">
                          <a:effectLst/>
                        </a:rPr>
                        <a:t>40</a:t>
                      </a:r>
                      <a:endParaRPr lang="en-GB" sz="800" b="0" i="0" u="none" strike="noStrike" dirty="0">
                        <a:solidFill>
                          <a:srgbClr val="FF0000"/>
                        </a:solidFill>
                        <a:effectLst/>
                        <a:latin typeface="Calibri" panose="020F0502020204030204" pitchFamily="34" charset="0"/>
                      </a:endParaRPr>
                    </a:p>
                  </a:txBody>
                  <a:tcPr marL="7940" marR="7940" marT="7940" marB="0" anchor="b"/>
                </a:tc>
                <a:tc>
                  <a:txBody>
                    <a:bodyPr/>
                    <a:lstStyle/>
                    <a:p>
                      <a:pPr algn="r" rtl="0" fontAlgn="b"/>
                      <a:r>
                        <a:rPr lang="en-GB" sz="800" u="none" strike="noStrike" dirty="0">
                          <a:effectLst/>
                        </a:rPr>
                        <a:t>20</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tc>
              </a:tr>
              <a:tr h="205695">
                <a:tc>
                  <a:txBody>
                    <a:bodyPr/>
                    <a:lstStyle/>
                    <a:p>
                      <a:endParaRPr lang="en-GB"/>
                    </a:p>
                  </a:txBody>
                  <a:tcPr marL="7940" marR="7940" marT="7940" marB="0" anchor="b"/>
                </a:tc>
                <a:tc>
                  <a:txBody>
                    <a:bodyPr/>
                    <a:lstStyle/>
                    <a:p>
                      <a:endParaRPr lang="en-GB" dirty="0"/>
                    </a:p>
                  </a:txBody>
                  <a:tcPr marL="7940" marR="7940" marT="7940" marB="0" anchor="b"/>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tc>
                <a:tc>
                  <a:txBody>
                    <a:bodyPr/>
                    <a:lstStyle/>
                    <a:p>
                      <a:pPr algn="l" rtl="0" fontAlgn="b"/>
                      <a:r>
                        <a:rPr lang="en-GB" sz="800" u="none" strike="noStrike" dirty="0" smtClean="0">
                          <a:effectLst/>
                        </a:rPr>
                        <a:t>41</a:t>
                      </a:r>
                      <a:endParaRPr lang="en-GB" sz="800" b="0" i="0" u="none" strike="noStrike" dirty="0">
                        <a:solidFill>
                          <a:srgbClr val="FF0000"/>
                        </a:solidFill>
                        <a:effectLst/>
                        <a:latin typeface="Calibri" panose="020F0502020204030204" pitchFamily="34" charset="0"/>
                      </a:endParaRPr>
                    </a:p>
                  </a:txBody>
                  <a:tcPr marL="7940" marR="7940" marT="7940" marB="0" anchor="b"/>
                </a:tc>
                <a:tc>
                  <a:txBody>
                    <a:bodyPr/>
                    <a:lstStyle/>
                    <a:p>
                      <a:pPr algn="r" rtl="0" fontAlgn="b"/>
                      <a:r>
                        <a:rPr lang="en-GB" sz="800" u="none" strike="noStrike" dirty="0">
                          <a:effectLst/>
                        </a:rPr>
                        <a:t>21</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tc>
              </a:tr>
              <a:tr h="205695">
                <a:tc>
                  <a:txBody>
                    <a:bodyPr/>
                    <a:lstStyle/>
                    <a:p>
                      <a:endParaRPr lang="en-GB"/>
                    </a:p>
                  </a:txBody>
                  <a:tcPr marL="7940" marR="7940" marT="7940" marB="0" anchor="b"/>
                </a:tc>
                <a:tc>
                  <a:txBody>
                    <a:bodyPr/>
                    <a:lstStyle/>
                    <a:p>
                      <a:endParaRPr lang="en-GB"/>
                    </a:p>
                  </a:txBody>
                  <a:tcPr marL="7940" marR="7940" marT="7940" marB="0" anchor="b"/>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tc>
                <a:tc>
                  <a:txBody>
                    <a:bodyPr/>
                    <a:lstStyle/>
                    <a:p>
                      <a:pPr algn="l" rtl="0" fontAlgn="b"/>
                      <a:r>
                        <a:rPr lang="en-GB" sz="800" u="none" strike="noStrike" dirty="0" smtClean="0">
                          <a:effectLst/>
                        </a:rPr>
                        <a:t>42</a:t>
                      </a:r>
                      <a:endParaRPr lang="en-GB" sz="800" b="0" i="0" u="none" strike="noStrike" dirty="0">
                        <a:solidFill>
                          <a:srgbClr val="FF0000"/>
                        </a:solidFill>
                        <a:effectLst/>
                        <a:latin typeface="Calibri" panose="020F0502020204030204" pitchFamily="34" charset="0"/>
                      </a:endParaRPr>
                    </a:p>
                  </a:txBody>
                  <a:tcPr marL="7940" marR="7940" marT="7940" marB="0" anchor="b"/>
                </a:tc>
                <a:tc>
                  <a:txBody>
                    <a:bodyPr/>
                    <a:lstStyle/>
                    <a:p>
                      <a:pPr algn="r" rtl="0" fontAlgn="b"/>
                      <a:r>
                        <a:rPr lang="en-GB" sz="800" u="none" strike="noStrike" dirty="0">
                          <a:effectLst/>
                        </a:rPr>
                        <a:t>22</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tc>
              </a:tr>
              <a:tr h="205695">
                <a:tc>
                  <a:txBody>
                    <a:bodyPr/>
                    <a:lstStyle/>
                    <a:p>
                      <a:endParaRPr lang="en-GB"/>
                    </a:p>
                  </a:txBody>
                  <a:tcPr marL="7940" marR="7940" marT="7940" marB="0" anchor="b"/>
                </a:tc>
                <a:tc>
                  <a:txBody>
                    <a:bodyPr/>
                    <a:lstStyle/>
                    <a:p>
                      <a:endParaRPr lang="en-GB"/>
                    </a:p>
                  </a:txBody>
                  <a:tcPr marL="7940" marR="7940" marT="7940" marB="0" anchor="b"/>
                </a:tc>
                <a:tc>
                  <a:txBody>
                    <a:bodyPr/>
                    <a:lstStyle/>
                    <a:p>
                      <a:pPr algn="l"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r>
                        <a:rPr lang="en-GB" sz="800" u="none" strike="noStrike" dirty="0" smtClean="0">
                          <a:effectLst/>
                        </a:rPr>
                        <a:t>43</a:t>
                      </a:r>
                      <a:endParaRPr lang="en-GB" sz="800" b="0" i="0" u="none" strike="noStrike" dirty="0">
                        <a:solidFill>
                          <a:srgbClr val="FF0000"/>
                        </a:solidFill>
                        <a:effectLst/>
                        <a:latin typeface="Calibri" panose="020F0502020204030204" pitchFamily="34" charset="0"/>
                      </a:endParaRPr>
                    </a:p>
                  </a:txBody>
                  <a:tcPr marL="7940" marR="7940" marT="7940" marB="0" anchor="b"/>
                </a:tc>
                <a:tc>
                  <a:txBody>
                    <a:bodyPr/>
                    <a:lstStyle/>
                    <a:p>
                      <a:pPr algn="r" rtl="0" fontAlgn="b"/>
                      <a:r>
                        <a:rPr lang="en-GB" sz="800" u="none" strike="noStrike" dirty="0">
                          <a:effectLst/>
                        </a:rPr>
                        <a:t>23</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tc>
              </a:tr>
              <a:tr h="205695">
                <a:tc>
                  <a:txBody>
                    <a:bodyPr/>
                    <a:lstStyle/>
                    <a:p>
                      <a:endParaRPr lang="en-GB"/>
                    </a:p>
                  </a:txBody>
                  <a:tcPr marL="7940" marR="7940" marT="7940" marB="0" anchor="b"/>
                </a:tc>
                <a:tc>
                  <a:txBody>
                    <a:bodyPr/>
                    <a:lstStyle/>
                    <a:p>
                      <a:endParaRPr lang="en-GB"/>
                    </a:p>
                  </a:txBody>
                  <a:tcPr marL="7940" marR="7940" marT="7940" marB="0" anchor="b"/>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tc>
                <a:tc>
                  <a:txBody>
                    <a:bodyPr/>
                    <a:lstStyle/>
                    <a:p>
                      <a:pPr algn="l" rtl="0" fontAlgn="b"/>
                      <a:r>
                        <a:rPr lang="en-GB" sz="800" u="none" strike="noStrike" dirty="0" smtClean="0">
                          <a:effectLst/>
                        </a:rPr>
                        <a:t>44</a:t>
                      </a:r>
                      <a:endParaRPr lang="en-GB" sz="800" b="0" i="0" u="none" strike="noStrike" dirty="0">
                        <a:solidFill>
                          <a:srgbClr val="FF0000"/>
                        </a:solidFill>
                        <a:effectLst/>
                        <a:latin typeface="Calibri" panose="020F0502020204030204" pitchFamily="34" charset="0"/>
                      </a:endParaRPr>
                    </a:p>
                  </a:txBody>
                  <a:tcPr marL="7940" marR="7940" marT="7940" marB="0" anchor="b"/>
                </a:tc>
                <a:tc>
                  <a:txBody>
                    <a:bodyPr/>
                    <a:lstStyle/>
                    <a:p>
                      <a:pPr algn="r" rtl="0" fontAlgn="b"/>
                      <a:r>
                        <a:rPr lang="en-GB" sz="800" u="none" strike="noStrike" dirty="0">
                          <a:effectLst/>
                        </a:rPr>
                        <a:t>24</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tc>
              </a:tr>
              <a:tr h="205695">
                <a:tc>
                  <a:txBody>
                    <a:bodyPr/>
                    <a:lstStyle/>
                    <a:p>
                      <a:endParaRPr lang="en-GB"/>
                    </a:p>
                  </a:txBody>
                  <a:tcPr marL="7940" marR="7940" marT="7940" marB="0" anchor="b"/>
                </a:tc>
                <a:tc>
                  <a:txBody>
                    <a:bodyPr/>
                    <a:lstStyle/>
                    <a:p>
                      <a:endParaRPr lang="en-GB"/>
                    </a:p>
                  </a:txBody>
                  <a:tcPr marL="7940" marR="7940" marT="7940" marB="0" anchor="b"/>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tc>
                <a:tc>
                  <a:txBody>
                    <a:bodyPr/>
                    <a:lstStyle/>
                    <a:p>
                      <a:pPr algn="l" rtl="0" fontAlgn="b"/>
                      <a:r>
                        <a:rPr lang="en-GB" sz="800" u="none" strike="noStrike" dirty="0" smtClean="0">
                          <a:effectLst/>
                        </a:rPr>
                        <a:t>45</a:t>
                      </a:r>
                      <a:endParaRPr lang="en-GB" sz="800" b="0" i="0" u="none" strike="noStrike" dirty="0">
                        <a:solidFill>
                          <a:srgbClr val="FF0000"/>
                        </a:solidFill>
                        <a:effectLst/>
                        <a:latin typeface="Calibri" panose="020F0502020204030204" pitchFamily="34" charset="0"/>
                      </a:endParaRPr>
                    </a:p>
                  </a:txBody>
                  <a:tcPr marL="7940" marR="7940" marT="7940" marB="0" anchor="b"/>
                </a:tc>
                <a:tc>
                  <a:txBody>
                    <a:bodyPr/>
                    <a:lstStyle/>
                    <a:p>
                      <a:pPr algn="r" rtl="0" fontAlgn="b"/>
                      <a:r>
                        <a:rPr lang="en-GB" sz="800" u="none" strike="noStrike" dirty="0">
                          <a:effectLst/>
                        </a:rPr>
                        <a:t>25</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tc>
              </a:tr>
              <a:tr h="205695">
                <a:tc>
                  <a:txBody>
                    <a:bodyPr/>
                    <a:lstStyle/>
                    <a:p>
                      <a:endParaRPr lang="en-GB"/>
                    </a:p>
                  </a:txBody>
                  <a:tcPr marL="7940" marR="7940" marT="7940" marB="0" anchor="b"/>
                </a:tc>
                <a:tc>
                  <a:txBody>
                    <a:bodyPr/>
                    <a:lstStyle/>
                    <a:p>
                      <a:endParaRPr lang="en-GB"/>
                    </a:p>
                  </a:txBody>
                  <a:tcPr marL="7940" marR="7940" marT="7940" marB="0" anchor="b"/>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tc>
                <a:tc>
                  <a:txBody>
                    <a:bodyPr/>
                    <a:lstStyle/>
                    <a:p>
                      <a:pPr algn="l" rtl="0" fontAlgn="b"/>
                      <a:r>
                        <a:rPr lang="en-GB" sz="800" u="none" strike="noStrike" dirty="0" smtClean="0">
                          <a:effectLst/>
                        </a:rPr>
                        <a:t>46</a:t>
                      </a:r>
                      <a:endParaRPr lang="en-GB" sz="800" b="0" i="0" u="none" strike="noStrike" dirty="0">
                        <a:solidFill>
                          <a:srgbClr val="FF0000"/>
                        </a:solidFill>
                        <a:effectLst/>
                        <a:latin typeface="Calibri" panose="020F0502020204030204" pitchFamily="34" charset="0"/>
                      </a:endParaRPr>
                    </a:p>
                  </a:txBody>
                  <a:tcPr marL="7940" marR="7940" marT="7940" marB="0" anchor="b"/>
                </a:tc>
                <a:tc>
                  <a:txBody>
                    <a:bodyPr/>
                    <a:lstStyle/>
                    <a:p>
                      <a:pPr algn="r" rtl="0" fontAlgn="b"/>
                      <a:r>
                        <a:rPr lang="en-GB" sz="800" u="none" strike="noStrike" dirty="0">
                          <a:effectLst/>
                        </a:rPr>
                        <a:t>26</a:t>
                      </a:r>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tc>
              </a:tr>
              <a:tr h="205695">
                <a:tc>
                  <a:txBody>
                    <a:bodyPr/>
                    <a:lstStyle/>
                    <a:p>
                      <a:endParaRPr lang="en-GB"/>
                    </a:p>
                  </a:txBody>
                  <a:tcPr marL="7940" marR="7940" marT="7940" marB="0" anchor="b"/>
                </a:tc>
                <a:tc>
                  <a:txBody>
                    <a:bodyPr/>
                    <a:lstStyle/>
                    <a:p>
                      <a:endParaRPr lang="en-GB" dirty="0"/>
                    </a:p>
                  </a:txBody>
                  <a:tcPr marL="7940" marR="7940" marT="7940" marB="0" anchor="b"/>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tc>
                <a:tc>
                  <a:txBody>
                    <a:bodyPr/>
                    <a:lstStyle/>
                    <a:p>
                      <a:r>
                        <a:rPr lang="en-GB" sz="800" dirty="0" smtClean="0"/>
                        <a:t>47</a:t>
                      </a:r>
                      <a:endParaRPr lang="en-GB" sz="800" dirty="0">
                        <a:solidFill>
                          <a:srgbClr val="FF0000"/>
                        </a:solidFill>
                      </a:endParaRPr>
                    </a:p>
                  </a:txBody>
                  <a:tcPr marL="7940" marR="7940" marT="7940" marB="0" anchor="b"/>
                </a:tc>
                <a:tc>
                  <a:txBody>
                    <a:bodyPr/>
                    <a:lstStyle/>
                    <a:p>
                      <a:pPr algn="r"/>
                      <a:r>
                        <a:rPr lang="en-GB" sz="800" dirty="0" smtClean="0"/>
                        <a:t>27</a:t>
                      </a:r>
                      <a:endParaRPr lang="en-GB" sz="800" dirty="0"/>
                    </a:p>
                  </a:txBody>
                  <a:tcPr marL="7940" marR="7940" marT="7940" marB="0" anchor="b"/>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600" b="0" i="0" u="none" strike="noStrike" dirty="0">
                        <a:solidFill>
                          <a:srgbClr val="FF0000"/>
                        </a:solidFill>
                        <a:effectLst/>
                        <a:latin typeface="Calibri" panose="020F0502020204030204" pitchFamily="34" charset="0"/>
                      </a:endParaRPr>
                    </a:p>
                  </a:txBody>
                  <a:tcPr marL="7940" marR="7940" marT="7940" marB="0" anchor="b"/>
                </a:tc>
              </a:tr>
              <a:tr h="205695">
                <a:tc>
                  <a:txBody>
                    <a:bodyPr/>
                    <a:lstStyle/>
                    <a:p>
                      <a:endParaRPr lang="en-GB"/>
                    </a:p>
                  </a:txBody>
                  <a:tcPr marL="7940" marR="7940" marT="7940" marB="0" anchor="b"/>
                </a:tc>
                <a:tc>
                  <a:txBody>
                    <a:bodyPr/>
                    <a:lstStyle/>
                    <a:p>
                      <a:endParaRPr lang="en-GB" dirty="0"/>
                    </a:p>
                  </a:txBody>
                  <a:tcPr marL="7940" marR="7940" marT="7940" marB="0" anchor="b"/>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tc>
                <a:tc>
                  <a:txBody>
                    <a:bodyPr/>
                    <a:lstStyle/>
                    <a:p>
                      <a:r>
                        <a:rPr lang="en-GB" sz="800" dirty="0" smtClean="0"/>
                        <a:t>48</a:t>
                      </a:r>
                      <a:endParaRPr lang="en-GB" sz="800" dirty="0">
                        <a:solidFill>
                          <a:srgbClr val="FF0000"/>
                        </a:solidFill>
                      </a:endParaRPr>
                    </a:p>
                  </a:txBody>
                  <a:tcPr marL="7940" marR="7940" marT="7940" marB="0" anchor="b"/>
                </a:tc>
                <a:tc>
                  <a:txBody>
                    <a:bodyPr/>
                    <a:lstStyle/>
                    <a:p>
                      <a:pPr algn="r"/>
                      <a:r>
                        <a:rPr lang="en-GB" sz="800" dirty="0" smtClean="0"/>
                        <a:t>28</a:t>
                      </a:r>
                      <a:endParaRPr lang="en-GB" sz="800" dirty="0"/>
                    </a:p>
                  </a:txBody>
                  <a:tcPr marL="7940" marR="7940" marT="7940" marB="0" anchor="b"/>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tc>
                <a:tc>
                  <a:txBody>
                    <a:bodyPr/>
                    <a:lstStyle/>
                    <a:p>
                      <a:pPr algn="l" rtl="0" fontAlgn="b"/>
                      <a:endParaRPr lang="en-GB" sz="600" b="0" i="0" u="none" strike="noStrike" dirty="0">
                        <a:solidFill>
                          <a:srgbClr val="FF0000"/>
                        </a:solidFill>
                        <a:effectLst/>
                        <a:latin typeface="Calibri" panose="020F0502020204030204" pitchFamily="34" charset="0"/>
                      </a:endParaRPr>
                    </a:p>
                  </a:txBody>
                  <a:tcPr marL="7940" marR="7940" marT="7940" marB="0" anchor="b"/>
                </a:tc>
              </a:tr>
            </a:tbl>
          </a:graphicData>
        </a:graphic>
      </p:graphicFrame>
      <p:cxnSp>
        <p:nvCxnSpPr>
          <p:cNvPr id="7" name="Straight Connector 6"/>
          <p:cNvCxnSpPr/>
          <p:nvPr/>
        </p:nvCxnSpPr>
        <p:spPr>
          <a:xfrm flipH="1">
            <a:off x="5122091" y="1679669"/>
            <a:ext cx="14068" cy="4740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483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46" t="19380" r="246" b="5551"/>
          <a:stretch/>
        </p:blipFill>
        <p:spPr>
          <a:xfrm>
            <a:off x="3547840" y="173286"/>
            <a:ext cx="5227884" cy="2943401"/>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3536"/>
          <a:stretch/>
        </p:blipFill>
        <p:spPr>
          <a:xfrm>
            <a:off x="8800117" y="173288"/>
            <a:ext cx="3087083" cy="296271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386" y="153968"/>
            <a:ext cx="3236527" cy="2996324"/>
          </a:xfrm>
          <a:prstGeom prst="rect">
            <a:avLst/>
          </a:prstGeom>
        </p:spPr>
      </p:pic>
      <p:sp>
        <p:nvSpPr>
          <p:cNvPr id="8" name="TextBox 7"/>
          <p:cNvSpPr txBox="1"/>
          <p:nvPr/>
        </p:nvSpPr>
        <p:spPr>
          <a:xfrm>
            <a:off x="269608" y="3374265"/>
            <a:ext cx="11630471" cy="2862322"/>
          </a:xfrm>
          <a:prstGeom prst="rect">
            <a:avLst/>
          </a:prstGeom>
          <a:noFill/>
        </p:spPr>
        <p:txBody>
          <a:bodyPr wrap="square" rtlCol="0">
            <a:spAutoFit/>
          </a:bodyPr>
          <a:lstStyle/>
          <a:p>
            <a:r>
              <a:rPr lang="en-GB" dirty="0" smtClean="0"/>
              <a:t>Compartment: </a:t>
            </a:r>
            <a:r>
              <a:rPr lang="en-GB" b="1" dirty="0" smtClean="0">
                <a:solidFill>
                  <a:srgbClr val="FF0000"/>
                </a:solidFill>
              </a:rPr>
              <a:t>35</a:t>
            </a:r>
            <a:r>
              <a:rPr lang="en-GB" dirty="0" smtClean="0"/>
              <a:t> 			</a:t>
            </a:r>
            <a:r>
              <a:rPr lang="en-GB" b="1" dirty="0" smtClean="0"/>
              <a:t>Species</a:t>
            </a:r>
            <a:r>
              <a:rPr lang="en-GB" dirty="0"/>
              <a:t>: 	</a:t>
            </a:r>
            <a:r>
              <a:rPr lang="en-GB" dirty="0" smtClean="0"/>
              <a:t>Beech with Scots Pine, Ash, and Norway Spruce</a:t>
            </a:r>
            <a:r>
              <a:rPr lang="en-GB" dirty="0"/>
              <a:t>		</a:t>
            </a:r>
            <a:r>
              <a:rPr lang="en-GB" b="1" dirty="0" smtClean="0"/>
              <a:t>Hectares</a:t>
            </a:r>
            <a:r>
              <a:rPr lang="en-GB" dirty="0" smtClean="0"/>
              <a:t>:0.19</a:t>
            </a:r>
            <a:endParaRPr lang="en-GB" dirty="0"/>
          </a:p>
          <a:p>
            <a:r>
              <a:rPr lang="en-GB" dirty="0"/>
              <a:t>	</a:t>
            </a:r>
          </a:p>
          <a:p>
            <a:r>
              <a:rPr lang="en-GB" b="1" dirty="0"/>
              <a:t>Designations</a:t>
            </a:r>
            <a:r>
              <a:rPr lang="en-GB" dirty="0"/>
              <a:t>: SSSI	</a:t>
            </a:r>
            <a:r>
              <a:rPr lang="en-GB" b="1" dirty="0"/>
              <a:t>Intervention</a:t>
            </a:r>
            <a:r>
              <a:rPr lang="en-GB" dirty="0"/>
              <a:t>: None	</a:t>
            </a:r>
          </a:p>
          <a:p>
            <a:endParaRPr lang="en-GB" dirty="0"/>
          </a:p>
          <a:p>
            <a:r>
              <a:rPr lang="en-GB" b="1" dirty="0"/>
              <a:t>Issues</a:t>
            </a:r>
            <a:r>
              <a:rPr lang="en-GB" dirty="0"/>
              <a:t>: None</a:t>
            </a:r>
          </a:p>
          <a:p>
            <a:endParaRPr lang="en-GB" dirty="0"/>
          </a:p>
          <a:p>
            <a:r>
              <a:rPr lang="en-GB" b="1" dirty="0"/>
              <a:t>Description</a:t>
            </a:r>
            <a:r>
              <a:rPr lang="en-GB" dirty="0"/>
              <a:t>: A mature mixed woodland with an even structure. </a:t>
            </a:r>
          </a:p>
          <a:p>
            <a:endParaRPr lang="en-GB" dirty="0"/>
          </a:p>
          <a:p>
            <a:r>
              <a:rPr lang="en-GB" b="1" dirty="0"/>
              <a:t>Aims</a:t>
            </a:r>
            <a:r>
              <a:rPr lang="en-GB" dirty="0"/>
              <a:t>: To manage for visual amenity, health and safety, and biodiversity.</a:t>
            </a:r>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p:nvCxnSpPr>
        <p:spPr>
          <a:xfrm>
            <a:off x="8775724" y="153969"/>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572867" y="2991047"/>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15</a:t>
            </a:r>
            <a:endParaRPr lang="en-GB" dirty="0"/>
          </a:p>
        </p:txBody>
      </p:sp>
      <p:cxnSp>
        <p:nvCxnSpPr>
          <p:cNvPr id="14" name="Straight Connector 13"/>
          <p:cNvCxnSpPr/>
          <p:nvPr/>
        </p:nvCxnSpPr>
        <p:spPr>
          <a:xfrm>
            <a:off x="3531876" y="150678"/>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188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061" y="251709"/>
            <a:ext cx="2948533" cy="2729703"/>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4" t="19030" r="-234" b="8926"/>
          <a:stretch/>
        </p:blipFill>
        <p:spPr>
          <a:xfrm rot="10800000" flipV="1">
            <a:off x="3326190" y="155339"/>
            <a:ext cx="5504426" cy="297422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4376"/>
          <a:stretch/>
        </p:blipFill>
        <p:spPr>
          <a:xfrm>
            <a:off x="8830616" y="173287"/>
            <a:ext cx="3069464" cy="2971692"/>
          </a:xfrm>
          <a:prstGeom prst="rect">
            <a:avLst/>
          </a:prstGeom>
        </p:spPr>
      </p:pic>
      <p:sp>
        <p:nvSpPr>
          <p:cNvPr id="8" name="TextBox 7"/>
          <p:cNvSpPr txBox="1"/>
          <p:nvPr/>
        </p:nvSpPr>
        <p:spPr>
          <a:xfrm>
            <a:off x="269608" y="3374265"/>
            <a:ext cx="11630471" cy="2862322"/>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36</a:t>
            </a:r>
            <a:r>
              <a:rPr lang="en-GB" dirty="0" smtClean="0"/>
              <a:t> 			</a:t>
            </a:r>
            <a:r>
              <a:rPr lang="en-GB" b="1" dirty="0" smtClean="0"/>
              <a:t>Species</a:t>
            </a:r>
            <a:r>
              <a:rPr lang="en-GB" dirty="0"/>
              <a:t>: 	</a:t>
            </a:r>
            <a:r>
              <a:rPr lang="en-GB" dirty="0" smtClean="0"/>
              <a:t>Scots Pine with Ash and Sycamore</a:t>
            </a:r>
            <a:r>
              <a:rPr lang="en-GB" dirty="0"/>
              <a:t>		</a:t>
            </a:r>
            <a:r>
              <a:rPr lang="en-GB" b="1" dirty="0"/>
              <a:t>Hectares</a:t>
            </a:r>
            <a:r>
              <a:rPr lang="en-GB" dirty="0"/>
              <a:t>:	</a:t>
            </a:r>
            <a:r>
              <a:rPr lang="en-GB" dirty="0" smtClean="0"/>
              <a:t>1.1</a:t>
            </a:r>
          </a:p>
          <a:p>
            <a:r>
              <a:rPr lang="en-GB" dirty="0"/>
              <a:t>	</a:t>
            </a:r>
          </a:p>
          <a:p>
            <a:r>
              <a:rPr lang="en-GB" b="1" dirty="0"/>
              <a:t>Designations</a:t>
            </a:r>
            <a:r>
              <a:rPr lang="en-GB" dirty="0"/>
              <a:t>: </a:t>
            </a:r>
            <a:r>
              <a:rPr lang="en-GB" dirty="0" smtClean="0"/>
              <a:t>SSSI, SAC</a:t>
            </a:r>
            <a:r>
              <a:rPr lang="en-GB" dirty="0"/>
              <a:t>	</a:t>
            </a:r>
            <a:r>
              <a:rPr lang="en-GB" b="1" dirty="0"/>
              <a:t>Intervention</a:t>
            </a:r>
            <a:r>
              <a:rPr lang="en-GB" dirty="0"/>
              <a:t>: None	</a:t>
            </a:r>
          </a:p>
          <a:p>
            <a:endParaRPr lang="en-GB" dirty="0"/>
          </a:p>
          <a:p>
            <a:r>
              <a:rPr lang="en-GB" b="1" dirty="0"/>
              <a:t>Issues</a:t>
            </a:r>
            <a:r>
              <a:rPr lang="en-GB" dirty="0"/>
              <a:t>: None</a:t>
            </a:r>
          </a:p>
          <a:p>
            <a:endParaRPr lang="en-GB" dirty="0"/>
          </a:p>
          <a:p>
            <a:r>
              <a:rPr lang="en-GB" b="1" dirty="0"/>
              <a:t>Description</a:t>
            </a:r>
            <a:r>
              <a:rPr lang="en-GB" dirty="0"/>
              <a:t>: A mature mixed woodland with an even structure. </a:t>
            </a:r>
          </a:p>
          <a:p>
            <a:endParaRPr lang="en-GB" dirty="0"/>
          </a:p>
          <a:p>
            <a:r>
              <a:rPr lang="en-GB" b="1" dirty="0"/>
              <a:t>Aims</a:t>
            </a:r>
            <a:r>
              <a:rPr lang="en-GB" dirty="0"/>
              <a:t>: To manage for visual amenity, health and safety, and biodiversity.</a:t>
            </a:r>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26191" y="164313"/>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30617" y="191092"/>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295705" y="2946460"/>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16</a:t>
            </a:r>
            <a:endParaRPr lang="en-GB" dirty="0"/>
          </a:p>
        </p:txBody>
      </p:sp>
    </p:spTree>
    <p:extLst>
      <p:ext uri="{BB962C8B-B14F-4D97-AF65-F5344CB8AC3E}">
        <p14:creationId xmlns:p14="http://schemas.microsoft.com/office/powerpoint/2010/main" val="4170773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061" y="251709"/>
            <a:ext cx="2948533" cy="2729703"/>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8390"/>
          <a:stretch/>
        </p:blipFill>
        <p:spPr>
          <a:xfrm rot="10800000" flipV="1">
            <a:off x="3326191" y="173287"/>
            <a:ext cx="5504426" cy="2956279"/>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5461"/>
          <a:stretch/>
        </p:blipFill>
        <p:spPr>
          <a:xfrm>
            <a:off x="8861713" y="164313"/>
            <a:ext cx="3025487" cy="2962718"/>
          </a:xfrm>
          <a:prstGeom prst="rect">
            <a:avLst/>
          </a:prstGeom>
        </p:spPr>
      </p:pic>
      <p:sp>
        <p:nvSpPr>
          <p:cNvPr id="8" name="TextBox 7"/>
          <p:cNvSpPr txBox="1"/>
          <p:nvPr/>
        </p:nvSpPr>
        <p:spPr>
          <a:xfrm>
            <a:off x="269608" y="3374265"/>
            <a:ext cx="11630471" cy="2585323"/>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37</a:t>
            </a:r>
            <a:r>
              <a:rPr lang="en-GB" dirty="0" smtClean="0"/>
              <a:t>  			</a:t>
            </a:r>
            <a:r>
              <a:rPr lang="en-GB" b="1" dirty="0" smtClean="0"/>
              <a:t>Species</a:t>
            </a:r>
            <a:r>
              <a:rPr lang="en-GB" dirty="0"/>
              <a:t>: 	</a:t>
            </a:r>
            <a:r>
              <a:rPr lang="en-GB" dirty="0" smtClean="0"/>
              <a:t>Scots Pine, Sitka Spruce and Birch</a:t>
            </a:r>
            <a:r>
              <a:rPr lang="en-GB" dirty="0"/>
              <a:t>	</a:t>
            </a:r>
            <a:r>
              <a:rPr lang="en-GB" b="1" dirty="0"/>
              <a:t>Hectares</a:t>
            </a:r>
            <a:r>
              <a:rPr lang="en-GB" dirty="0"/>
              <a:t>:	</a:t>
            </a:r>
            <a:r>
              <a:rPr lang="en-GB" dirty="0" smtClean="0"/>
              <a:t>0.62</a:t>
            </a:r>
            <a:endParaRPr lang="en-GB" dirty="0"/>
          </a:p>
          <a:p>
            <a:r>
              <a:rPr lang="en-GB" dirty="0"/>
              <a:t>	</a:t>
            </a:r>
          </a:p>
          <a:p>
            <a:r>
              <a:rPr lang="en-GB" b="1" dirty="0"/>
              <a:t>Designations</a:t>
            </a:r>
            <a:r>
              <a:rPr lang="en-GB" dirty="0"/>
              <a:t>: SSSI	</a:t>
            </a:r>
            <a:r>
              <a:rPr lang="en-GB" b="1" dirty="0"/>
              <a:t>Intervention</a:t>
            </a:r>
            <a:r>
              <a:rPr lang="en-GB" dirty="0"/>
              <a:t>: None	</a:t>
            </a:r>
          </a:p>
          <a:p>
            <a:endParaRPr lang="en-GB" dirty="0"/>
          </a:p>
          <a:p>
            <a:r>
              <a:rPr lang="en-GB" b="1" dirty="0"/>
              <a:t>Issues</a:t>
            </a:r>
            <a:r>
              <a:rPr lang="en-GB" dirty="0"/>
              <a:t>: None</a:t>
            </a:r>
          </a:p>
          <a:p>
            <a:endParaRPr lang="en-GB" dirty="0"/>
          </a:p>
          <a:p>
            <a:r>
              <a:rPr lang="en-GB" b="1" dirty="0"/>
              <a:t>Description</a:t>
            </a:r>
            <a:r>
              <a:rPr lang="en-GB" dirty="0"/>
              <a:t>: A mature mixed woodland with an even structure. </a:t>
            </a:r>
          </a:p>
          <a:p>
            <a:endParaRPr lang="en-GB" dirty="0"/>
          </a:p>
          <a:p>
            <a:r>
              <a:rPr lang="en-GB" b="1" dirty="0"/>
              <a:t>Aims</a:t>
            </a:r>
            <a:r>
              <a:rPr lang="en-GB" dirty="0"/>
              <a:t>: To manage for visual amenity, health and safety, and biodiversity.</a:t>
            </a:r>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26191" y="164313"/>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30617" y="178213"/>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295705" y="2946460"/>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17</a:t>
            </a:r>
            <a:endParaRPr lang="en-GB" dirty="0"/>
          </a:p>
        </p:txBody>
      </p:sp>
    </p:spTree>
    <p:extLst>
      <p:ext uri="{BB962C8B-B14F-4D97-AF65-F5344CB8AC3E}">
        <p14:creationId xmlns:p14="http://schemas.microsoft.com/office/powerpoint/2010/main" val="1119063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538" y="313247"/>
            <a:ext cx="2979488" cy="2758361"/>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7477"/>
          <a:stretch/>
        </p:blipFill>
        <p:spPr>
          <a:xfrm>
            <a:off x="3340956" y="183522"/>
            <a:ext cx="5439969" cy="295892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0925" y="183522"/>
            <a:ext cx="3119154" cy="2927184"/>
          </a:xfrm>
          <a:prstGeom prst="rect">
            <a:avLst/>
          </a:prstGeom>
        </p:spPr>
      </p:pic>
      <p:sp>
        <p:nvSpPr>
          <p:cNvPr id="8" name="TextBox 7"/>
          <p:cNvSpPr txBox="1"/>
          <p:nvPr/>
        </p:nvSpPr>
        <p:spPr>
          <a:xfrm>
            <a:off x="269608" y="3374265"/>
            <a:ext cx="11630471" cy="2585323"/>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38</a:t>
            </a:r>
            <a:r>
              <a:rPr lang="en-GB" dirty="0" smtClean="0"/>
              <a:t> 			</a:t>
            </a:r>
            <a:r>
              <a:rPr lang="en-GB" b="1" dirty="0" smtClean="0"/>
              <a:t>Species</a:t>
            </a:r>
            <a:r>
              <a:rPr lang="en-GB" dirty="0"/>
              <a:t>: 	</a:t>
            </a:r>
            <a:r>
              <a:rPr lang="en-GB" dirty="0" smtClean="0"/>
              <a:t>Scots Pine, Beech and Sitka Spruce</a:t>
            </a:r>
            <a:r>
              <a:rPr lang="en-GB" dirty="0"/>
              <a:t>		</a:t>
            </a:r>
            <a:r>
              <a:rPr lang="en-GB" b="1" dirty="0" smtClean="0"/>
              <a:t>Hectares</a:t>
            </a:r>
            <a:r>
              <a:rPr lang="en-GB" dirty="0"/>
              <a:t>:	</a:t>
            </a:r>
            <a:r>
              <a:rPr lang="en-GB" dirty="0" smtClean="0"/>
              <a:t>0.63</a:t>
            </a:r>
            <a:endParaRPr lang="en-GB" dirty="0"/>
          </a:p>
          <a:p>
            <a:r>
              <a:rPr lang="en-GB" dirty="0"/>
              <a:t>	</a:t>
            </a:r>
          </a:p>
          <a:p>
            <a:r>
              <a:rPr lang="en-GB" b="1" dirty="0"/>
              <a:t>Designations</a:t>
            </a:r>
            <a:r>
              <a:rPr lang="en-GB" dirty="0"/>
              <a:t>: </a:t>
            </a:r>
            <a:r>
              <a:rPr lang="en-GB" dirty="0" smtClean="0"/>
              <a:t>SSSI, SAM</a:t>
            </a:r>
            <a:r>
              <a:rPr lang="en-GB" dirty="0"/>
              <a:t>	</a:t>
            </a:r>
            <a:r>
              <a:rPr lang="en-GB" b="1" dirty="0"/>
              <a:t>Intervention</a:t>
            </a:r>
            <a:r>
              <a:rPr lang="en-GB" dirty="0"/>
              <a:t>: None	</a:t>
            </a:r>
          </a:p>
          <a:p>
            <a:endParaRPr lang="en-GB" dirty="0"/>
          </a:p>
          <a:p>
            <a:r>
              <a:rPr lang="en-GB" b="1" dirty="0"/>
              <a:t>Issues</a:t>
            </a:r>
            <a:r>
              <a:rPr lang="en-GB" dirty="0"/>
              <a:t>: None</a:t>
            </a:r>
          </a:p>
          <a:p>
            <a:endParaRPr lang="en-GB" dirty="0"/>
          </a:p>
          <a:p>
            <a:r>
              <a:rPr lang="en-GB" b="1" dirty="0"/>
              <a:t>Description</a:t>
            </a:r>
            <a:r>
              <a:rPr lang="en-GB" dirty="0"/>
              <a:t>: A mature mixed woodland with an even structure. </a:t>
            </a:r>
          </a:p>
          <a:p>
            <a:endParaRPr lang="en-GB" dirty="0"/>
          </a:p>
          <a:p>
            <a:r>
              <a:rPr lang="en-GB" b="1" dirty="0"/>
              <a:t>Aims</a:t>
            </a:r>
            <a:r>
              <a:rPr lang="en-GB" dirty="0"/>
              <a:t>: To manage for visual amenity, health and safety, and biodiversity.</a:t>
            </a:r>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40956" y="164313"/>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780931" y="155339"/>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427243" y="2988357"/>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18</a:t>
            </a:r>
            <a:endParaRPr lang="en-GB" dirty="0"/>
          </a:p>
        </p:txBody>
      </p:sp>
    </p:spTree>
    <p:extLst>
      <p:ext uri="{BB962C8B-B14F-4D97-AF65-F5344CB8AC3E}">
        <p14:creationId xmlns:p14="http://schemas.microsoft.com/office/powerpoint/2010/main" val="3294631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758" y="299568"/>
            <a:ext cx="2993796" cy="2771607"/>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7764"/>
          <a:stretch/>
        </p:blipFill>
        <p:spPr>
          <a:xfrm>
            <a:off x="3363223" y="173287"/>
            <a:ext cx="5456703" cy="295627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9926" y="164619"/>
            <a:ext cx="3080151" cy="2964947"/>
          </a:xfrm>
          <a:prstGeom prst="rect">
            <a:avLst/>
          </a:prstGeom>
        </p:spPr>
      </p:pic>
      <p:sp>
        <p:nvSpPr>
          <p:cNvPr id="8" name="TextBox 7"/>
          <p:cNvSpPr txBox="1"/>
          <p:nvPr/>
        </p:nvSpPr>
        <p:spPr>
          <a:xfrm>
            <a:off x="269608" y="3446552"/>
            <a:ext cx="11630471" cy="2585323"/>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39</a:t>
            </a:r>
            <a:r>
              <a:rPr lang="en-GB" dirty="0" smtClean="0"/>
              <a:t> 		</a:t>
            </a:r>
            <a:r>
              <a:rPr lang="en-GB" b="1" dirty="0" smtClean="0"/>
              <a:t>Species</a:t>
            </a:r>
            <a:r>
              <a:rPr lang="en-GB" dirty="0"/>
              <a:t>: </a:t>
            </a:r>
            <a:r>
              <a:rPr lang="en-GB" dirty="0" smtClean="0"/>
              <a:t>Sitka Spruce and Hybrid Larch with Scots Pine and Sycamore	</a:t>
            </a:r>
            <a:r>
              <a:rPr lang="en-GB" dirty="0"/>
              <a:t>	</a:t>
            </a:r>
            <a:r>
              <a:rPr lang="en-GB" b="1" dirty="0" smtClean="0"/>
              <a:t>Hectares</a:t>
            </a:r>
            <a:r>
              <a:rPr lang="en-GB" dirty="0"/>
              <a:t>:	</a:t>
            </a:r>
            <a:r>
              <a:rPr lang="en-GB" dirty="0" smtClean="0"/>
              <a:t>2.4</a:t>
            </a:r>
            <a:endParaRPr lang="en-GB" dirty="0"/>
          </a:p>
          <a:p>
            <a:endParaRPr lang="en-GB" dirty="0"/>
          </a:p>
          <a:p>
            <a:r>
              <a:rPr lang="en-GB" b="1" dirty="0"/>
              <a:t>Designations</a:t>
            </a:r>
            <a:r>
              <a:rPr lang="en-GB" dirty="0"/>
              <a:t>: </a:t>
            </a:r>
            <a:r>
              <a:rPr lang="en-GB" dirty="0" smtClean="0"/>
              <a:t>SSSI, SAC</a:t>
            </a:r>
            <a:r>
              <a:rPr lang="en-GB" dirty="0"/>
              <a:t>	</a:t>
            </a:r>
            <a:r>
              <a:rPr lang="en-GB" b="1" dirty="0"/>
              <a:t>Intervention</a:t>
            </a:r>
            <a:r>
              <a:rPr lang="en-GB" dirty="0"/>
              <a:t>: None	</a:t>
            </a:r>
          </a:p>
          <a:p>
            <a:endParaRPr lang="en-GB" dirty="0"/>
          </a:p>
          <a:p>
            <a:r>
              <a:rPr lang="en-GB" b="1" dirty="0"/>
              <a:t>Issues</a:t>
            </a:r>
            <a:r>
              <a:rPr lang="en-GB" dirty="0"/>
              <a:t>: None</a:t>
            </a:r>
          </a:p>
          <a:p>
            <a:endParaRPr lang="en-GB" dirty="0"/>
          </a:p>
          <a:p>
            <a:r>
              <a:rPr lang="en-GB" b="1" dirty="0"/>
              <a:t>Description</a:t>
            </a:r>
            <a:r>
              <a:rPr lang="en-GB" dirty="0"/>
              <a:t>: A mature mixed woodland with an even structure. </a:t>
            </a:r>
          </a:p>
          <a:p>
            <a:endParaRPr lang="en-GB" dirty="0"/>
          </a:p>
          <a:p>
            <a:r>
              <a:rPr lang="en-GB" b="1" dirty="0"/>
              <a:t>Aims</a:t>
            </a:r>
            <a:r>
              <a:rPr lang="en-GB" dirty="0"/>
              <a:t>: To manage for visual amenity, health and safety, and biodiversity.</a:t>
            </a:r>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55705" y="181955"/>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19929" y="17328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438376" y="2957494"/>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19</a:t>
            </a:r>
            <a:endParaRPr lang="en-GB" dirty="0"/>
          </a:p>
        </p:txBody>
      </p:sp>
    </p:spTree>
    <p:extLst>
      <p:ext uri="{BB962C8B-B14F-4D97-AF65-F5344CB8AC3E}">
        <p14:creationId xmlns:p14="http://schemas.microsoft.com/office/powerpoint/2010/main" val="3595137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210" y="266601"/>
            <a:ext cx="2958265" cy="2738713"/>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27837"/>
          <a:stretch/>
        </p:blipFill>
        <p:spPr>
          <a:xfrm>
            <a:off x="3319077" y="173286"/>
            <a:ext cx="5486062" cy="296915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5140" y="210796"/>
            <a:ext cx="3088197" cy="2914615"/>
          </a:xfrm>
          <a:prstGeom prst="rect">
            <a:avLst/>
          </a:prstGeom>
        </p:spPr>
      </p:pic>
      <p:sp>
        <p:nvSpPr>
          <p:cNvPr id="8" name="TextBox 7"/>
          <p:cNvSpPr txBox="1"/>
          <p:nvPr/>
        </p:nvSpPr>
        <p:spPr>
          <a:xfrm>
            <a:off x="269608" y="3441680"/>
            <a:ext cx="11630471" cy="2585323"/>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40</a:t>
            </a:r>
            <a:r>
              <a:rPr lang="en-GB" b="1" dirty="0" smtClean="0"/>
              <a:t> </a:t>
            </a:r>
            <a:r>
              <a:rPr lang="en-GB" dirty="0" smtClean="0"/>
              <a:t>  		</a:t>
            </a:r>
            <a:r>
              <a:rPr lang="en-GB" b="1" dirty="0" smtClean="0"/>
              <a:t>Species</a:t>
            </a:r>
            <a:r>
              <a:rPr lang="en-GB" dirty="0"/>
              <a:t>: 	</a:t>
            </a:r>
            <a:r>
              <a:rPr lang="en-GB" dirty="0" smtClean="0"/>
              <a:t>Birch and alder with Scots Pine</a:t>
            </a:r>
            <a:r>
              <a:rPr lang="en-GB" dirty="0"/>
              <a:t>	</a:t>
            </a:r>
            <a:r>
              <a:rPr lang="en-GB" b="1" dirty="0" smtClean="0"/>
              <a:t>Hectares</a:t>
            </a:r>
            <a:r>
              <a:rPr lang="en-GB" dirty="0" smtClean="0"/>
              <a:t>: 2.3</a:t>
            </a:r>
            <a:endParaRPr lang="en-GB" dirty="0"/>
          </a:p>
          <a:p>
            <a:r>
              <a:rPr lang="en-GB" dirty="0"/>
              <a:t>	</a:t>
            </a:r>
          </a:p>
          <a:p>
            <a:r>
              <a:rPr lang="en-GB" b="1" dirty="0"/>
              <a:t>Designations</a:t>
            </a:r>
            <a:r>
              <a:rPr lang="en-GB" dirty="0"/>
              <a:t>: </a:t>
            </a:r>
            <a:r>
              <a:rPr lang="en-GB" dirty="0" smtClean="0"/>
              <a:t>SSSI, SAC 	</a:t>
            </a:r>
            <a:r>
              <a:rPr lang="en-GB" b="1" dirty="0" smtClean="0"/>
              <a:t>Intervention</a:t>
            </a:r>
            <a:r>
              <a:rPr lang="en-GB" dirty="0"/>
              <a:t>: None	</a:t>
            </a:r>
          </a:p>
          <a:p>
            <a:endParaRPr lang="en-GB" dirty="0"/>
          </a:p>
          <a:p>
            <a:r>
              <a:rPr lang="en-GB" b="1" dirty="0"/>
              <a:t>Issues</a:t>
            </a:r>
            <a:r>
              <a:rPr lang="en-GB" dirty="0"/>
              <a:t>: None</a:t>
            </a:r>
          </a:p>
          <a:p>
            <a:endParaRPr lang="en-GB" dirty="0"/>
          </a:p>
          <a:p>
            <a:r>
              <a:rPr lang="en-GB" b="1" dirty="0"/>
              <a:t>Description</a:t>
            </a:r>
            <a:r>
              <a:rPr lang="en-GB" dirty="0"/>
              <a:t>: A mature mixed </a:t>
            </a:r>
            <a:r>
              <a:rPr lang="en-GB" dirty="0" smtClean="0"/>
              <a:t>wet woodland </a:t>
            </a:r>
            <a:r>
              <a:rPr lang="en-GB" dirty="0"/>
              <a:t>with an even structure. </a:t>
            </a:r>
          </a:p>
          <a:p>
            <a:endParaRPr lang="en-GB" dirty="0"/>
          </a:p>
          <a:p>
            <a:r>
              <a:rPr lang="en-GB" b="1" dirty="0"/>
              <a:t>Aims</a:t>
            </a:r>
            <a:r>
              <a:rPr lang="en-GB" dirty="0"/>
              <a:t>: To manage for visual amenity, health and safety, and biodiversity.</a:t>
            </a:r>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19078" y="165192"/>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05140" y="154599"/>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6">
            <a:clrChange>
              <a:clrFrom>
                <a:srgbClr val="FFFFFF"/>
              </a:clrFrom>
              <a:clrTo>
                <a:srgbClr val="FFFFFF">
                  <a:alpha val="0"/>
                </a:srgbClr>
              </a:clrTo>
            </a:clrChange>
          </a:blip>
          <a:srcRect l="22449" t="85343" r="35185" b="11312"/>
          <a:stretch/>
        </p:blipFill>
        <p:spPr>
          <a:xfrm>
            <a:off x="537241" y="2908441"/>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20</a:t>
            </a:r>
            <a:endParaRPr lang="en-GB" dirty="0"/>
          </a:p>
        </p:txBody>
      </p:sp>
    </p:spTree>
    <p:extLst>
      <p:ext uri="{BB962C8B-B14F-4D97-AF65-F5344CB8AC3E}">
        <p14:creationId xmlns:p14="http://schemas.microsoft.com/office/powerpoint/2010/main" val="1329988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618" y="275390"/>
            <a:ext cx="2984686" cy="284129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28410"/>
          <a:stretch/>
        </p:blipFill>
        <p:spPr>
          <a:xfrm rot="10800000" flipV="1">
            <a:off x="3353329" y="199451"/>
            <a:ext cx="5457208" cy="293011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9778" y="198970"/>
            <a:ext cx="3114804" cy="2949914"/>
          </a:xfrm>
          <a:prstGeom prst="rect">
            <a:avLst/>
          </a:prstGeom>
        </p:spPr>
      </p:pic>
      <p:sp>
        <p:nvSpPr>
          <p:cNvPr id="8" name="TextBox 7"/>
          <p:cNvSpPr txBox="1"/>
          <p:nvPr/>
        </p:nvSpPr>
        <p:spPr>
          <a:xfrm>
            <a:off x="269608" y="3374265"/>
            <a:ext cx="11630471" cy="3139321"/>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41</a:t>
            </a:r>
            <a:r>
              <a:rPr lang="en-GB" dirty="0" smtClean="0"/>
              <a:t>  			</a:t>
            </a:r>
            <a:r>
              <a:rPr lang="en-GB" b="1" dirty="0" smtClean="0"/>
              <a:t>Species</a:t>
            </a:r>
            <a:r>
              <a:rPr lang="en-GB" dirty="0"/>
              <a:t>: </a:t>
            </a:r>
            <a:r>
              <a:rPr lang="en-GB" dirty="0" smtClean="0"/>
              <a:t>Scots Pine, Sycamore and Hybrid Larch	</a:t>
            </a:r>
            <a:r>
              <a:rPr lang="en-GB" dirty="0"/>
              <a:t>	</a:t>
            </a:r>
            <a:r>
              <a:rPr lang="en-GB" b="1" dirty="0" smtClean="0"/>
              <a:t>Hectares</a:t>
            </a:r>
            <a:r>
              <a:rPr lang="en-GB" dirty="0"/>
              <a:t>:	</a:t>
            </a:r>
            <a:r>
              <a:rPr lang="en-GB" dirty="0" smtClean="0"/>
              <a:t>0.8</a:t>
            </a:r>
            <a:endParaRPr lang="en-GB" dirty="0"/>
          </a:p>
          <a:p>
            <a:r>
              <a:rPr lang="en-GB" dirty="0"/>
              <a:t>	</a:t>
            </a:r>
          </a:p>
          <a:p>
            <a:r>
              <a:rPr lang="en-GB" b="1" dirty="0"/>
              <a:t>Designations</a:t>
            </a:r>
            <a:r>
              <a:rPr lang="en-GB" dirty="0"/>
              <a:t>: </a:t>
            </a:r>
            <a:r>
              <a:rPr lang="en-GB" dirty="0" smtClean="0"/>
              <a:t>SSSI, SAM</a:t>
            </a:r>
            <a:r>
              <a:rPr lang="en-GB" dirty="0"/>
              <a:t>	</a:t>
            </a:r>
            <a:r>
              <a:rPr lang="en-GB" b="1" dirty="0"/>
              <a:t>Intervention</a:t>
            </a:r>
            <a:r>
              <a:rPr lang="en-GB" dirty="0"/>
              <a:t>: None	</a:t>
            </a:r>
          </a:p>
          <a:p>
            <a:endParaRPr lang="en-GB" dirty="0"/>
          </a:p>
          <a:p>
            <a:r>
              <a:rPr lang="en-GB" b="1" dirty="0"/>
              <a:t>Issues</a:t>
            </a:r>
            <a:r>
              <a:rPr lang="en-GB" dirty="0"/>
              <a:t>: None</a:t>
            </a:r>
          </a:p>
          <a:p>
            <a:endParaRPr lang="en-GB" dirty="0"/>
          </a:p>
          <a:p>
            <a:r>
              <a:rPr lang="en-GB" b="1" dirty="0"/>
              <a:t>Description</a:t>
            </a:r>
            <a:r>
              <a:rPr lang="en-GB" dirty="0"/>
              <a:t>: A mature mixed woodland with an even structure. </a:t>
            </a:r>
          </a:p>
          <a:p>
            <a:endParaRPr lang="en-GB" dirty="0"/>
          </a:p>
          <a:p>
            <a:r>
              <a:rPr lang="en-GB" b="1" dirty="0"/>
              <a:t>Aims</a:t>
            </a:r>
            <a:r>
              <a:rPr lang="en-GB" dirty="0"/>
              <a:t>: To manage for visual amenity, health and safety, and biodiversity.</a:t>
            </a:r>
          </a:p>
          <a:p>
            <a:endParaRPr lang="en-GB" dirty="0"/>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46314" y="153969"/>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10538" y="17328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6">
            <a:clrChange>
              <a:clrFrom>
                <a:srgbClr val="FFFFFF"/>
              </a:clrFrom>
              <a:clrTo>
                <a:srgbClr val="FFFFFF">
                  <a:alpha val="0"/>
                </a:srgbClr>
              </a:clrTo>
            </a:clrChange>
          </a:blip>
          <a:srcRect l="22449" t="85343" r="35185" b="11312"/>
          <a:stretch/>
        </p:blipFill>
        <p:spPr>
          <a:xfrm>
            <a:off x="368644" y="2929872"/>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21</a:t>
            </a:r>
            <a:endParaRPr lang="en-GB" dirty="0"/>
          </a:p>
        </p:txBody>
      </p:sp>
    </p:spTree>
    <p:extLst>
      <p:ext uri="{BB962C8B-B14F-4D97-AF65-F5344CB8AC3E}">
        <p14:creationId xmlns:p14="http://schemas.microsoft.com/office/powerpoint/2010/main" val="1260768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606" y="199783"/>
            <a:ext cx="3065916" cy="2912471"/>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73" t="17988" r="473" b="9733"/>
          <a:stretch/>
        </p:blipFill>
        <p:spPr>
          <a:xfrm>
            <a:off x="3335522" y="166846"/>
            <a:ext cx="5463115" cy="294984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9425" y="191410"/>
            <a:ext cx="3112232" cy="2920844"/>
          </a:xfrm>
          <a:prstGeom prst="rect">
            <a:avLst/>
          </a:prstGeom>
        </p:spPr>
      </p:pic>
      <p:sp>
        <p:nvSpPr>
          <p:cNvPr id="8" name="TextBox 7"/>
          <p:cNvSpPr txBox="1"/>
          <p:nvPr/>
        </p:nvSpPr>
        <p:spPr>
          <a:xfrm>
            <a:off x="269608" y="3374265"/>
            <a:ext cx="11630471" cy="2862322"/>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42</a:t>
            </a:r>
            <a:r>
              <a:rPr lang="en-GB" dirty="0" smtClean="0"/>
              <a:t>  		</a:t>
            </a:r>
            <a:r>
              <a:rPr lang="en-GB" b="1" dirty="0"/>
              <a:t>Species</a:t>
            </a:r>
            <a:r>
              <a:rPr lang="en-GB" dirty="0"/>
              <a:t>: </a:t>
            </a:r>
            <a:r>
              <a:rPr lang="en-GB" dirty="0" smtClean="0"/>
              <a:t>Sycamore</a:t>
            </a:r>
            <a:r>
              <a:rPr lang="en-GB" dirty="0"/>
              <a:t>		</a:t>
            </a:r>
            <a:r>
              <a:rPr lang="en-GB" b="1" dirty="0" smtClean="0"/>
              <a:t>Hectares</a:t>
            </a:r>
            <a:r>
              <a:rPr lang="en-GB" dirty="0"/>
              <a:t>:	</a:t>
            </a:r>
            <a:r>
              <a:rPr lang="en-GB" dirty="0" smtClean="0"/>
              <a:t>0.13</a:t>
            </a:r>
            <a:endParaRPr lang="en-GB" dirty="0"/>
          </a:p>
          <a:p>
            <a:r>
              <a:rPr lang="en-GB" dirty="0"/>
              <a:t>	</a:t>
            </a:r>
          </a:p>
          <a:p>
            <a:r>
              <a:rPr lang="en-GB" b="1" dirty="0"/>
              <a:t>Designations</a:t>
            </a:r>
            <a:r>
              <a:rPr lang="en-GB" dirty="0"/>
              <a:t>: </a:t>
            </a:r>
            <a:r>
              <a:rPr lang="en-GB" dirty="0" smtClean="0"/>
              <a:t>SSSI, SAM</a:t>
            </a:r>
            <a:r>
              <a:rPr lang="en-GB" dirty="0"/>
              <a:t>	</a:t>
            </a:r>
            <a:r>
              <a:rPr lang="en-GB" b="1" dirty="0"/>
              <a:t>Intervention</a:t>
            </a:r>
            <a:r>
              <a:rPr lang="en-GB" dirty="0"/>
              <a:t>: None	</a:t>
            </a:r>
          </a:p>
          <a:p>
            <a:endParaRPr lang="en-GB" dirty="0"/>
          </a:p>
          <a:p>
            <a:r>
              <a:rPr lang="en-GB" b="1" dirty="0"/>
              <a:t>Issues</a:t>
            </a:r>
            <a:r>
              <a:rPr lang="en-GB" dirty="0"/>
              <a:t>: None</a:t>
            </a:r>
          </a:p>
          <a:p>
            <a:endParaRPr lang="en-GB" dirty="0"/>
          </a:p>
          <a:p>
            <a:r>
              <a:rPr lang="en-GB" b="1" dirty="0"/>
              <a:t>Description</a:t>
            </a:r>
            <a:r>
              <a:rPr lang="en-GB" dirty="0"/>
              <a:t>: A mature </a:t>
            </a:r>
            <a:r>
              <a:rPr lang="en-GB" dirty="0" smtClean="0"/>
              <a:t>broadleaved woodland </a:t>
            </a:r>
            <a:r>
              <a:rPr lang="en-GB" dirty="0"/>
              <a:t>with an even structure. </a:t>
            </a:r>
          </a:p>
          <a:p>
            <a:endParaRPr lang="en-GB" dirty="0"/>
          </a:p>
          <a:p>
            <a:r>
              <a:rPr lang="en-GB" b="1" dirty="0"/>
              <a:t>Aims</a:t>
            </a:r>
            <a:r>
              <a:rPr lang="en-GB" dirty="0"/>
              <a:t>: To manage for visual amenity, health and safety, and biodiversity.</a:t>
            </a:r>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46314" y="150678"/>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798637" y="17972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468118" y="2914704"/>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22</a:t>
            </a:r>
            <a:endParaRPr lang="en-GB" dirty="0"/>
          </a:p>
        </p:txBody>
      </p:sp>
    </p:spTree>
    <p:extLst>
      <p:ext uri="{BB962C8B-B14F-4D97-AF65-F5344CB8AC3E}">
        <p14:creationId xmlns:p14="http://schemas.microsoft.com/office/powerpoint/2010/main" val="3640129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153" y="345369"/>
            <a:ext cx="2984686" cy="2763173"/>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7" t="6315" r="-237" b="20495"/>
          <a:stretch/>
        </p:blipFill>
        <p:spPr>
          <a:xfrm>
            <a:off x="3379098" y="157129"/>
            <a:ext cx="5438498" cy="298531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1269" y="189456"/>
            <a:ext cx="3060747" cy="2946549"/>
          </a:xfrm>
          <a:prstGeom prst="rect">
            <a:avLst/>
          </a:prstGeom>
        </p:spPr>
      </p:pic>
      <p:sp>
        <p:nvSpPr>
          <p:cNvPr id="8" name="TextBox 7"/>
          <p:cNvSpPr txBox="1"/>
          <p:nvPr/>
        </p:nvSpPr>
        <p:spPr>
          <a:xfrm>
            <a:off x="269608" y="3374265"/>
            <a:ext cx="11630471" cy="2585323"/>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43</a:t>
            </a:r>
            <a:r>
              <a:rPr lang="en-GB" dirty="0" smtClean="0"/>
              <a:t>	</a:t>
            </a:r>
            <a:r>
              <a:rPr lang="en-GB" dirty="0"/>
              <a:t>	</a:t>
            </a:r>
            <a:r>
              <a:rPr lang="en-GB" b="1" dirty="0" smtClean="0"/>
              <a:t>Species</a:t>
            </a:r>
            <a:r>
              <a:rPr lang="en-GB" dirty="0"/>
              <a:t>: </a:t>
            </a:r>
            <a:r>
              <a:rPr lang="en-GB" dirty="0" smtClean="0"/>
              <a:t>Norway Spruce and Hybrid Larch				</a:t>
            </a:r>
            <a:r>
              <a:rPr lang="en-GB" b="1" dirty="0" smtClean="0"/>
              <a:t>Hectares</a:t>
            </a:r>
            <a:r>
              <a:rPr lang="en-GB" dirty="0" smtClean="0"/>
              <a:t>: 1.13		</a:t>
            </a:r>
          </a:p>
          <a:p>
            <a:r>
              <a:rPr lang="en-GB" b="1" dirty="0"/>
              <a:t>Designations</a:t>
            </a:r>
            <a:r>
              <a:rPr lang="en-GB" dirty="0"/>
              <a:t>: </a:t>
            </a:r>
            <a:r>
              <a:rPr lang="en-GB" dirty="0" smtClean="0"/>
              <a:t>SSSI, SAC</a:t>
            </a:r>
            <a:r>
              <a:rPr lang="en-GB" dirty="0"/>
              <a:t>	</a:t>
            </a:r>
            <a:r>
              <a:rPr lang="en-GB" b="1" dirty="0"/>
              <a:t>Intervention</a:t>
            </a:r>
            <a:r>
              <a:rPr lang="en-GB" dirty="0"/>
              <a:t>: None	</a:t>
            </a:r>
          </a:p>
          <a:p>
            <a:endParaRPr lang="en-GB" dirty="0"/>
          </a:p>
          <a:p>
            <a:r>
              <a:rPr lang="en-GB" b="1" dirty="0"/>
              <a:t>Issues</a:t>
            </a:r>
            <a:r>
              <a:rPr lang="en-GB" dirty="0"/>
              <a:t>: None</a:t>
            </a:r>
          </a:p>
          <a:p>
            <a:endParaRPr lang="en-GB" dirty="0"/>
          </a:p>
          <a:p>
            <a:r>
              <a:rPr lang="en-GB" b="1" dirty="0"/>
              <a:t>Description</a:t>
            </a:r>
            <a:r>
              <a:rPr lang="en-GB" dirty="0"/>
              <a:t>: A </a:t>
            </a:r>
            <a:r>
              <a:rPr lang="en-GB" dirty="0" smtClean="0"/>
              <a:t>conifer woodland </a:t>
            </a:r>
            <a:r>
              <a:rPr lang="en-GB" dirty="0"/>
              <a:t>with an even structure. </a:t>
            </a:r>
          </a:p>
          <a:p>
            <a:endParaRPr lang="en-GB" dirty="0"/>
          </a:p>
          <a:p>
            <a:r>
              <a:rPr lang="en-GB" b="1" dirty="0"/>
              <a:t>Aims</a:t>
            </a:r>
            <a:r>
              <a:rPr lang="en-GB" dirty="0"/>
              <a:t>: To manage for visual amenity, health and safety, and biodiversity.</a:t>
            </a:r>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63458" y="178152"/>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17596" y="17328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394412" y="2929872"/>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23</a:t>
            </a:r>
            <a:endParaRPr lang="en-GB" dirty="0"/>
          </a:p>
        </p:txBody>
      </p:sp>
    </p:spTree>
    <p:extLst>
      <p:ext uri="{BB962C8B-B14F-4D97-AF65-F5344CB8AC3E}">
        <p14:creationId xmlns:p14="http://schemas.microsoft.com/office/powerpoint/2010/main" val="387370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072" y="262629"/>
            <a:ext cx="3014176" cy="279047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7503"/>
          <a:stretch/>
        </p:blipFill>
        <p:spPr>
          <a:xfrm>
            <a:off x="3393856" y="199565"/>
            <a:ext cx="5388691" cy="293000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4617" y="173807"/>
            <a:ext cx="3123212" cy="2962718"/>
          </a:xfrm>
          <a:prstGeom prst="rect">
            <a:avLst/>
          </a:prstGeom>
        </p:spPr>
      </p:pic>
      <p:sp>
        <p:nvSpPr>
          <p:cNvPr id="8" name="TextBox 7"/>
          <p:cNvSpPr txBox="1"/>
          <p:nvPr/>
        </p:nvSpPr>
        <p:spPr>
          <a:xfrm>
            <a:off x="269608" y="3374265"/>
            <a:ext cx="11630471" cy="2862322"/>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44</a:t>
            </a:r>
            <a:r>
              <a:rPr lang="en-GB" b="1" dirty="0" smtClean="0"/>
              <a:t> </a:t>
            </a:r>
            <a:r>
              <a:rPr lang="en-GB" dirty="0" smtClean="0"/>
              <a:t>  		</a:t>
            </a:r>
            <a:r>
              <a:rPr lang="en-GB" b="1" dirty="0" smtClean="0"/>
              <a:t>Species</a:t>
            </a:r>
            <a:r>
              <a:rPr lang="en-GB" dirty="0"/>
              <a:t>: </a:t>
            </a:r>
            <a:r>
              <a:rPr lang="en-GB" dirty="0" smtClean="0"/>
              <a:t>Scots Pine and Sycamore </a:t>
            </a:r>
            <a:r>
              <a:rPr lang="en-GB" dirty="0"/>
              <a:t>	</a:t>
            </a:r>
            <a:r>
              <a:rPr lang="en-GB" b="1" dirty="0"/>
              <a:t>Hectares</a:t>
            </a:r>
            <a:r>
              <a:rPr lang="en-GB" dirty="0"/>
              <a:t>:	</a:t>
            </a:r>
            <a:r>
              <a:rPr lang="en-GB" dirty="0" smtClean="0"/>
              <a:t>0.57</a:t>
            </a:r>
          </a:p>
          <a:p>
            <a:r>
              <a:rPr lang="en-GB" dirty="0"/>
              <a:t>	</a:t>
            </a:r>
          </a:p>
          <a:p>
            <a:r>
              <a:rPr lang="en-GB" b="1" dirty="0"/>
              <a:t>Designations</a:t>
            </a:r>
            <a:r>
              <a:rPr lang="en-GB" dirty="0"/>
              <a:t>: </a:t>
            </a:r>
            <a:r>
              <a:rPr lang="en-GB" dirty="0" smtClean="0"/>
              <a:t>SSSI, SAM</a:t>
            </a:r>
            <a:r>
              <a:rPr lang="en-GB" dirty="0"/>
              <a:t>	</a:t>
            </a:r>
            <a:r>
              <a:rPr lang="en-GB" b="1" dirty="0"/>
              <a:t>Intervention</a:t>
            </a:r>
            <a:r>
              <a:rPr lang="en-GB" dirty="0"/>
              <a:t>: None	</a:t>
            </a:r>
          </a:p>
          <a:p>
            <a:endParaRPr lang="en-GB" dirty="0"/>
          </a:p>
          <a:p>
            <a:r>
              <a:rPr lang="en-GB" b="1" dirty="0"/>
              <a:t>Issues</a:t>
            </a:r>
            <a:r>
              <a:rPr lang="en-GB" dirty="0"/>
              <a:t>: None</a:t>
            </a:r>
          </a:p>
          <a:p>
            <a:endParaRPr lang="en-GB" dirty="0"/>
          </a:p>
          <a:p>
            <a:r>
              <a:rPr lang="en-GB" b="1" dirty="0"/>
              <a:t>Description</a:t>
            </a:r>
            <a:r>
              <a:rPr lang="en-GB" dirty="0"/>
              <a:t>: A mature mixed woodland with an even structure. </a:t>
            </a:r>
          </a:p>
          <a:p>
            <a:endParaRPr lang="en-GB" dirty="0"/>
          </a:p>
          <a:p>
            <a:r>
              <a:rPr lang="en-GB" b="1" dirty="0"/>
              <a:t>Aims</a:t>
            </a:r>
            <a:r>
              <a:rPr lang="en-GB" dirty="0"/>
              <a:t>: To manage for visual amenity, health and safety, and biodiversity.</a:t>
            </a:r>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93857" y="179728"/>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783582" y="17328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445120" y="2958923"/>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24</a:t>
            </a:r>
            <a:endParaRPr lang="en-GB" dirty="0"/>
          </a:p>
        </p:txBody>
      </p:sp>
    </p:spTree>
    <p:extLst>
      <p:ext uri="{BB962C8B-B14F-4D97-AF65-F5344CB8AC3E}">
        <p14:creationId xmlns:p14="http://schemas.microsoft.com/office/powerpoint/2010/main" val="1973961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8814" y="0"/>
            <a:ext cx="11873132" cy="7625164"/>
          </a:xfrm>
          <a:prstGeom prst="rect">
            <a:avLst/>
          </a:prstGeom>
          <a:noFill/>
        </p:spPr>
        <p:txBody>
          <a:bodyPr wrap="square" rtlCol="0">
            <a:spAutoFit/>
          </a:bodyPr>
          <a:lstStyle/>
          <a:p>
            <a:endParaRPr lang="en-GB" sz="1200" b="1" dirty="0" smtClean="0"/>
          </a:p>
          <a:p>
            <a:r>
              <a:rPr lang="en-GB" sz="1200" b="1" dirty="0" smtClean="0"/>
              <a:t>The aim of this plan is to provide a ten year programme of woodland management that will meet the aims and objectives of the National Trust at Hadrian's Wall in </a:t>
            </a:r>
            <a:r>
              <a:rPr lang="en-GB" sz="1200" b="1" dirty="0"/>
              <a:t>Northumberland</a:t>
            </a:r>
            <a:r>
              <a:rPr lang="en-GB" sz="1200" b="1" dirty="0" smtClean="0"/>
              <a:t>. The detail of the plan focusses on tree thinning and felling works at the site. Detail relating to the access and built structures at the site form the content of other plans. </a:t>
            </a:r>
          </a:p>
          <a:p>
            <a:endParaRPr lang="en-GB" sz="1250" dirty="0"/>
          </a:p>
          <a:p>
            <a:r>
              <a:rPr lang="en-GB" sz="1600" b="1" dirty="0" smtClean="0"/>
              <a:t>Background to the Woodlands at Hadrian’s Wall</a:t>
            </a:r>
          </a:p>
          <a:p>
            <a:endParaRPr lang="en-GB" sz="1250" b="1" dirty="0" smtClean="0"/>
          </a:p>
          <a:p>
            <a:r>
              <a:rPr lang="en-GB" sz="1250" dirty="0" smtClean="0"/>
              <a:t>These woodland form part of the National Trust Hadrian's Wall and Tyne Valley Group of properties. The woodlands covered in this plan include compartments 32-48. The remaining compartments can be seen in the plans for Allen Banks and Staward Gorge, and </a:t>
            </a:r>
            <a:r>
              <a:rPr lang="en-GB" sz="1250" dirty="0" err="1" smtClean="0"/>
              <a:t>Bellister</a:t>
            </a:r>
            <a:r>
              <a:rPr lang="en-GB" sz="1250" dirty="0" smtClean="0"/>
              <a:t> woodlands. The majority of these woodlands will not see silvicultural interventions over the next 10 years and will be managed to maintain their function in the landscape and as shelter for livestock. Longer term management of these woodlands will see some thinning and felling to allow natural regeneration to take place ensuring the long term viability of these woodlands.</a:t>
            </a:r>
          </a:p>
          <a:p>
            <a:endParaRPr lang="en-GB" sz="1250" dirty="0"/>
          </a:p>
          <a:p>
            <a:r>
              <a:rPr lang="en-GB" sz="1250" dirty="0"/>
              <a:t>In total there are </a:t>
            </a:r>
            <a:r>
              <a:rPr lang="en-GB" sz="1250" dirty="0" smtClean="0"/>
              <a:t>14 </a:t>
            </a:r>
            <a:r>
              <a:rPr lang="en-GB" sz="1250" dirty="0"/>
              <a:t>woodland compartments covering </a:t>
            </a:r>
            <a:r>
              <a:rPr lang="en-GB" sz="1250" dirty="0" smtClean="0"/>
              <a:t>12.6 </a:t>
            </a:r>
            <a:r>
              <a:rPr lang="en-GB" sz="1250" dirty="0"/>
              <a:t>hectares</a:t>
            </a:r>
            <a:r>
              <a:rPr lang="en-GB" sz="1250" dirty="0" smtClean="0"/>
              <a:t>.</a:t>
            </a:r>
          </a:p>
          <a:p>
            <a:endParaRPr lang="en-GB" sz="1250" dirty="0" smtClean="0"/>
          </a:p>
          <a:p>
            <a:r>
              <a:rPr lang="en-GB" sz="1200" dirty="0"/>
              <a:t>The Hadrian’s Wall Estate is a part remnant of the 19th Century </a:t>
            </a:r>
            <a:r>
              <a:rPr lang="en-GB" sz="1200" dirty="0" err="1"/>
              <a:t>Chesters</a:t>
            </a:r>
            <a:r>
              <a:rPr lang="en-GB" sz="1200" dirty="0"/>
              <a:t> Estate.  Owned at that time by John Clayton (1792-1890) it once totalled over 8000ha. Many of the plantations date from this period and form shelter belts and/or landscape features.  There are 16 separate compartments, totalling 12.56 ha. including two areas of </a:t>
            </a:r>
            <a:r>
              <a:rPr lang="en-GB" sz="1200" dirty="0" err="1"/>
              <a:t>carr</a:t>
            </a:r>
            <a:r>
              <a:rPr lang="en-GB" sz="1200" dirty="0"/>
              <a:t> woodland associated with </a:t>
            </a:r>
            <a:r>
              <a:rPr lang="en-GB" sz="1200" dirty="0" err="1"/>
              <a:t>Broomlee</a:t>
            </a:r>
            <a:r>
              <a:rPr lang="en-GB" sz="1200" dirty="0"/>
              <a:t> and Crag Lough’s and some crag communities, which form the only notable ancient and semi-natural woodlands. There have been several additional shelter plantings in the latter part of the 20th Century</a:t>
            </a:r>
            <a:r>
              <a:rPr lang="en-GB" sz="1200" dirty="0" smtClean="0"/>
              <a:t>.</a:t>
            </a:r>
          </a:p>
          <a:p>
            <a:endParaRPr lang="en-GB" sz="1200" dirty="0"/>
          </a:p>
          <a:p>
            <a:r>
              <a:rPr lang="en-GB" sz="1200" dirty="0" smtClean="0"/>
              <a:t>The majority </a:t>
            </a:r>
            <a:r>
              <a:rPr lang="en-GB" sz="1200" dirty="0"/>
              <a:t>of </a:t>
            </a:r>
            <a:r>
              <a:rPr lang="en-GB" sz="1200" dirty="0" smtClean="0"/>
              <a:t>plantings were </a:t>
            </a:r>
            <a:r>
              <a:rPr lang="en-GB" sz="1200" dirty="0"/>
              <a:t>carried out during 19th C. as broadleaf shelter belts with Scots Pine nurse crops.  Due to labour shortages following the First World War and then the eventual break up of the estate in 1929, this nurse crop was never harvested.  A consequence of this is that through the 20th C. the Scots Pine has become an integral part of the iconic images of Hadrian’s Wall. </a:t>
            </a:r>
            <a:r>
              <a:rPr lang="en-GB" sz="1200" dirty="0" smtClean="0"/>
              <a:t>There </a:t>
            </a:r>
            <a:r>
              <a:rPr lang="en-GB" sz="1200" dirty="0"/>
              <a:t>has been little regeneration in these woodlands.  Later plantations have been carried out along similar lines, but have used a spruce/pine mixture as nurse crop. </a:t>
            </a:r>
            <a:endParaRPr lang="en-GB" sz="1200" dirty="0" smtClean="0"/>
          </a:p>
          <a:p>
            <a:endParaRPr lang="en-GB" sz="1200" dirty="0"/>
          </a:p>
          <a:p>
            <a:r>
              <a:rPr lang="en-GB" sz="1200" dirty="0"/>
              <a:t>Topography:</a:t>
            </a:r>
          </a:p>
          <a:p>
            <a:r>
              <a:rPr lang="en-GB" sz="1200" dirty="0"/>
              <a:t>The Hadrian’s Wall Estate lies within the Northumberland Pennine Moorland.  The altitudinal range of the property is from c. 170 to 350 m</a:t>
            </a:r>
            <a:r>
              <a:rPr lang="en-GB" sz="1200" dirty="0" smtClean="0"/>
              <a:t>.</a:t>
            </a:r>
          </a:p>
          <a:p>
            <a:endParaRPr lang="en-GB" sz="1200" dirty="0"/>
          </a:p>
          <a:p>
            <a:r>
              <a:rPr lang="en-GB" sz="1200" dirty="0"/>
              <a:t>Geology:</a:t>
            </a:r>
          </a:p>
          <a:p>
            <a:r>
              <a:rPr lang="en-GB" sz="1200" dirty="0"/>
              <a:t>The estate is largely underlain by Lower Carboniferous sediments.  These are cyclical deposits laid down near sea level.  They are made up of bands of limestone, mudstone, sandstone, </a:t>
            </a:r>
            <a:r>
              <a:rPr lang="en-GB" sz="1200" dirty="0" err="1"/>
              <a:t>seatearth</a:t>
            </a:r>
            <a:r>
              <a:rPr lang="en-GB" sz="1200" dirty="0"/>
              <a:t> and coal. The area has been subjected to Pleistocene glaciations resulting in a ‘Cuesta’ landscape of shallow ridges and valleys running west-south-west to east-north-east.  The harder bands occasionally outcrop as small, craggy cliffs facing north, sometimes with scree and a more gentle dip slope to the south.  Through this runs a section of the massive </a:t>
            </a:r>
            <a:r>
              <a:rPr lang="en-GB" sz="1200" dirty="0" err="1"/>
              <a:t>Whin</a:t>
            </a:r>
            <a:r>
              <a:rPr lang="en-GB" sz="1200" dirty="0"/>
              <a:t> Sill, which runs across Northern England from </a:t>
            </a:r>
            <a:r>
              <a:rPr lang="en-GB" sz="1200" dirty="0" err="1"/>
              <a:t>Teesdale</a:t>
            </a:r>
            <a:r>
              <a:rPr lang="en-GB" sz="1200" dirty="0"/>
              <a:t> to the </a:t>
            </a:r>
            <a:r>
              <a:rPr lang="en-GB" sz="1200" dirty="0" err="1"/>
              <a:t>Farne</a:t>
            </a:r>
            <a:r>
              <a:rPr lang="en-GB" sz="1200" dirty="0"/>
              <a:t> Islands off the North Northumberland Coast.  This has been intruded into the Carboniferous sediments, and is composed of quartz dolerite, a fine grained, basic igneous rock.  It forms a prominent escarpment with the same structural trend as the surrounding rocks</a:t>
            </a:r>
            <a:r>
              <a:rPr lang="en-GB" sz="1200" dirty="0" smtClean="0"/>
              <a:t>.</a:t>
            </a:r>
          </a:p>
          <a:p>
            <a:endParaRPr lang="en-GB" sz="1200" dirty="0"/>
          </a:p>
          <a:p>
            <a:r>
              <a:rPr lang="en-GB" sz="1200" dirty="0"/>
              <a:t>Soils:</a:t>
            </a:r>
          </a:p>
          <a:p>
            <a:r>
              <a:rPr lang="en-GB" sz="1200" dirty="0"/>
              <a:t>The intricate geology and topography of the area has led to a very great diversity of soil types.  Seasonally waterlogged loam and clay soils cover much of the property.  Well drained soils occur on ridges.  These include both acidic and alkaline soils.  Peat development is quite widespread, including areas of valley-bog and a number of raised mires. </a:t>
            </a:r>
          </a:p>
          <a:p>
            <a:endParaRPr lang="en-GB" sz="1250" dirty="0"/>
          </a:p>
          <a:p>
            <a:endParaRPr lang="en-GB" b="1" dirty="0"/>
          </a:p>
          <a:p>
            <a:endParaRPr lang="en-GB" b="1" dirty="0"/>
          </a:p>
        </p:txBody>
      </p:sp>
      <p:sp>
        <p:nvSpPr>
          <p:cNvPr id="5" name="TextBox 4"/>
          <p:cNvSpPr txBox="1"/>
          <p:nvPr/>
        </p:nvSpPr>
        <p:spPr>
          <a:xfrm>
            <a:off x="11676185" y="6358597"/>
            <a:ext cx="515815" cy="369332"/>
          </a:xfrm>
          <a:prstGeom prst="rect">
            <a:avLst/>
          </a:prstGeom>
          <a:noFill/>
        </p:spPr>
        <p:txBody>
          <a:bodyPr wrap="square" rtlCol="0">
            <a:spAutoFit/>
          </a:bodyPr>
          <a:lstStyle/>
          <a:p>
            <a:r>
              <a:rPr lang="en-GB" dirty="0" smtClean="0"/>
              <a:t>1</a:t>
            </a:r>
            <a:endParaRPr lang="en-GB" dirty="0"/>
          </a:p>
        </p:txBody>
      </p:sp>
    </p:spTree>
    <p:extLst>
      <p:ext uri="{BB962C8B-B14F-4D97-AF65-F5344CB8AC3E}">
        <p14:creationId xmlns:p14="http://schemas.microsoft.com/office/powerpoint/2010/main" val="1991376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600" y="293338"/>
            <a:ext cx="2984686" cy="2763173"/>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67" t="18935" r="467" b="40773"/>
          <a:stretch/>
        </p:blipFill>
        <p:spPr>
          <a:xfrm rot="10800000" flipV="1">
            <a:off x="3305316" y="167425"/>
            <a:ext cx="5513773" cy="296214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6213" y="209967"/>
            <a:ext cx="3118873" cy="2931901"/>
          </a:xfrm>
          <a:prstGeom prst="rect">
            <a:avLst/>
          </a:prstGeom>
        </p:spPr>
      </p:pic>
      <p:sp>
        <p:nvSpPr>
          <p:cNvPr id="8" name="TextBox 7"/>
          <p:cNvSpPr txBox="1"/>
          <p:nvPr/>
        </p:nvSpPr>
        <p:spPr>
          <a:xfrm>
            <a:off x="269608" y="3374265"/>
            <a:ext cx="11630471" cy="2585323"/>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45</a:t>
            </a:r>
            <a:r>
              <a:rPr lang="en-GB" dirty="0" smtClean="0"/>
              <a:t> 		</a:t>
            </a:r>
            <a:r>
              <a:rPr lang="en-GB" b="1" dirty="0" smtClean="0"/>
              <a:t>Species</a:t>
            </a:r>
            <a:r>
              <a:rPr lang="en-GB" dirty="0"/>
              <a:t>: </a:t>
            </a:r>
            <a:r>
              <a:rPr lang="en-GB" dirty="0" smtClean="0"/>
              <a:t>Scots Pine, Sycamore, Beech and Elm</a:t>
            </a:r>
            <a:r>
              <a:rPr lang="en-GB" dirty="0"/>
              <a:t>	</a:t>
            </a:r>
            <a:r>
              <a:rPr lang="en-GB" b="1" dirty="0" smtClean="0"/>
              <a:t>Hectares</a:t>
            </a:r>
            <a:r>
              <a:rPr lang="en-GB" dirty="0"/>
              <a:t>:	</a:t>
            </a:r>
            <a:r>
              <a:rPr lang="en-GB" dirty="0" smtClean="0"/>
              <a:t>0.64</a:t>
            </a:r>
            <a:endParaRPr lang="en-GB" dirty="0"/>
          </a:p>
          <a:p>
            <a:r>
              <a:rPr lang="en-GB" dirty="0"/>
              <a:t>	</a:t>
            </a:r>
          </a:p>
          <a:p>
            <a:r>
              <a:rPr lang="en-GB" b="1" dirty="0"/>
              <a:t>Designations</a:t>
            </a:r>
            <a:r>
              <a:rPr lang="en-GB" dirty="0"/>
              <a:t>: </a:t>
            </a:r>
            <a:r>
              <a:rPr lang="en-GB" dirty="0" smtClean="0"/>
              <a:t>SSSI, SAM</a:t>
            </a:r>
            <a:r>
              <a:rPr lang="en-GB" dirty="0"/>
              <a:t>	</a:t>
            </a:r>
            <a:r>
              <a:rPr lang="en-GB" b="1" dirty="0"/>
              <a:t>Intervention</a:t>
            </a:r>
            <a:r>
              <a:rPr lang="en-GB" dirty="0"/>
              <a:t>: None	</a:t>
            </a:r>
          </a:p>
          <a:p>
            <a:endParaRPr lang="en-GB" dirty="0"/>
          </a:p>
          <a:p>
            <a:r>
              <a:rPr lang="en-GB" b="1" dirty="0"/>
              <a:t>Issues</a:t>
            </a:r>
            <a:r>
              <a:rPr lang="en-GB" dirty="0"/>
              <a:t>: None</a:t>
            </a:r>
          </a:p>
          <a:p>
            <a:endParaRPr lang="en-GB" dirty="0"/>
          </a:p>
          <a:p>
            <a:r>
              <a:rPr lang="en-GB" b="1" dirty="0"/>
              <a:t>Description</a:t>
            </a:r>
            <a:r>
              <a:rPr lang="en-GB" dirty="0"/>
              <a:t>: A mature mixed woodland with an even structure. </a:t>
            </a:r>
          </a:p>
          <a:p>
            <a:endParaRPr lang="en-GB" dirty="0"/>
          </a:p>
          <a:p>
            <a:r>
              <a:rPr lang="en-GB" b="1" dirty="0"/>
              <a:t>Aims</a:t>
            </a:r>
            <a:r>
              <a:rPr lang="en-GB" dirty="0"/>
              <a:t>: To manage for visual amenity, health and safety, and biodiversity.</a:t>
            </a:r>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292440" y="164313"/>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09103" y="17328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358903" y="2903399"/>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25</a:t>
            </a:r>
            <a:endParaRPr lang="en-GB" dirty="0"/>
          </a:p>
        </p:txBody>
      </p:sp>
    </p:spTree>
    <p:extLst>
      <p:ext uri="{BB962C8B-B14F-4D97-AF65-F5344CB8AC3E}">
        <p14:creationId xmlns:p14="http://schemas.microsoft.com/office/powerpoint/2010/main" val="1392704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600" y="254702"/>
            <a:ext cx="2984686" cy="2763173"/>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67" t="6848" r="-467" b="22262"/>
          <a:stretch/>
        </p:blipFill>
        <p:spPr>
          <a:xfrm rot="10800000" flipV="1">
            <a:off x="3292438" y="183631"/>
            <a:ext cx="5516663" cy="293305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4111" y="179452"/>
            <a:ext cx="3065968" cy="2947579"/>
          </a:xfrm>
          <a:prstGeom prst="rect">
            <a:avLst/>
          </a:prstGeom>
        </p:spPr>
      </p:pic>
      <p:sp>
        <p:nvSpPr>
          <p:cNvPr id="8" name="TextBox 7"/>
          <p:cNvSpPr txBox="1"/>
          <p:nvPr/>
        </p:nvSpPr>
        <p:spPr>
          <a:xfrm>
            <a:off x="269608" y="3580327"/>
            <a:ext cx="11630471" cy="2862322"/>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46</a:t>
            </a:r>
            <a:r>
              <a:rPr lang="en-GB" dirty="0" smtClean="0"/>
              <a:t>  		</a:t>
            </a:r>
            <a:r>
              <a:rPr lang="en-GB" b="1" dirty="0" smtClean="0"/>
              <a:t>Species</a:t>
            </a:r>
            <a:r>
              <a:rPr lang="en-GB" dirty="0"/>
              <a:t>: </a:t>
            </a:r>
            <a:r>
              <a:rPr lang="en-GB" dirty="0" smtClean="0"/>
              <a:t>Scots Pine, Sitka Spruce, Hybrid Larch and Sycamore</a:t>
            </a:r>
            <a:r>
              <a:rPr lang="en-GB" dirty="0"/>
              <a:t>	</a:t>
            </a:r>
            <a:r>
              <a:rPr lang="en-GB" b="1" dirty="0" smtClean="0"/>
              <a:t>Hectares</a:t>
            </a:r>
            <a:r>
              <a:rPr lang="en-GB" dirty="0" smtClean="0"/>
              <a:t>: 0.43</a:t>
            </a:r>
          </a:p>
          <a:p>
            <a:r>
              <a:rPr lang="en-GB" dirty="0"/>
              <a:t>	</a:t>
            </a:r>
          </a:p>
          <a:p>
            <a:r>
              <a:rPr lang="en-GB" b="1" dirty="0"/>
              <a:t>Designations</a:t>
            </a:r>
            <a:r>
              <a:rPr lang="en-GB" dirty="0"/>
              <a:t>: </a:t>
            </a:r>
            <a:r>
              <a:rPr lang="en-GB" dirty="0" smtClean="0"/>
              <a:t>SSSI, SAM</a:t>
            </a:r>
            <a:r>
              <a:rPr lang="en-GB" dirty="0"/>
              <a:t>	</a:t>
            </a:r>
            <a:r>
              <a:rPr lang="en-GB" b="1" dirty="0"/>
              <a:t>Intervention</a:t>
            </a:r>
            <a:r>
              <a:rPr lang="en-GB" dirty="0"/>
              <a:t>: </a:t>
            </a:r>
            <a:r>
              <a:rPr lang="en-GB" dirty="0" smtClean="0"/>
              <a:t>Fell Sitka Spruce and Hybrid Larch to no more than 30% of the stand</a:t>
            </a:r>
            <a:endParaRPr lang="en-GB" dirty="0"/>
          </a:p>
          <a:p>
            <a:endParaRPr lang="en-GB" dirty="0"/>
          </a:p>
          <a:p>
            <a:r>
              <a:rPr lang="en-GB" b="1" dirty="0"/>
              <a:t>Issues</a:t>
            </a:r>
            <a:r>
              <a:rPr lang="en-GB" dirty="0"/>
              <a:t>: </a:t>
            </a:r>
            <a:r>
              <a:rPr lang="en-GB" dirty="0" smtClean="0"/>
              <a:t>None		</a:t>
            </a:r>
            <a:r>
              <a:rPr lang="en-GB" b="1" dirty="0" smtClean="0"/>
              <a:t>Work Period: </a:t>
            </a:r>
            <a:r>
              <a:rPr lang="en-GB" dirty="0" smtClean="0"/>
              <a:t>January 2018 – January 2020</a:t>
            </a:r>
            <a:endParaRPr lang="en-GB" dirty="0"/>
          </a:p>
          <a:p>
            <a:endParaRPr lang="en-GB" dirty="0"/>
          </a:p>
          <a:p>
            <a:r>
              <a:rPr lang="en-GB" b="1" dirty="0"/>
              <a:t>Description</a:t>
            </a:r>
            <a:r>
              <a:rPr lang="en-GB" dirty="0"/>
              <a:t>: A mature mixed woodland with an even structure. </a:t>
            </a:r>
          </a:p>
          <a:p>
            <a:endParaRPr lang="en-GB" dirty="0"/>
          </a:p>
          <a:p>
            <a:r>
              <a:rPr lang="en-GB" b="1" dirty="0"/>
              <a:t>Aims</a:t>
            </a:r>
            <a:r>
              <a:rPr lang="en-GB" dirty="0"/>
              <a:t>: To manage for visual amenity, health and safety, and biodiversity.</a:t>
            </a:r>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292440" y="164313"/>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09103" y="17328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358903" y="2903399"/>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26</a:t>
            </a:r>
            <a:endParaRPr lang="en-GB" dirty="0"/>
          </a:p>
        </p:txBody>
      </p:sp>
    </p:spTree>
    <p:extLst>
      <p:ext uri="{BB962C8B-B14F-4D97-AF65-F5344CB8AC3E}">
        <p14:creationId xmlns:p14="http://schemas.microsoft.com/office/powerpoint/2010/main" val="1528800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884" y="173287"/>
            <a:ext cx="2984686" cy="2763173"/>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69" t="26579" r="-469" b="2019"/>
          <a:stretch/>
        </p:blipFill>
        <p:spPr>
          <a:xfrm rot="10800000" flipV="1">
            <a:off x="3292440" y="188700"/>
            <a:ext cx="5504534" cy="294086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9103" y="179452"/>
            <a:ext cx="3090976" cy="2947579"/>
          </a:xfrm>
          <a:prstGeom prst="rect">
            <a:avLst/>
          </a:prstGeom>
        </p:spPr>
      </p:pic>
      <p:sp>
        <p:nvSpPr>
          <p:cNvPr id="8" name="TextBox 7"/>
          <p:cNvSpPr txBox="1"/>
          <p:nvPr/>
        </p:nvSpPr>
        <p:spPr>
          <a:xfrm>
            <a:off x="229471" y="3386018"/>
            <a:ext cx="11630471" cy="2862322"/>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47</a:t>
            </a:r>
            <a:r>
              <a:rPr lang="en-GB" dirty="0" smtClean="0"/>
              <a:t>  		</a:t>
            </a:r>
            <a:r>
              <a:rPr lang="en-GB" b="1" dirty="0" smtClean="0"/>
              <a:t>Species</a:t>
            </a:r>
            <a:r>
              <a:rPr lang="en-GB" dirty="0"/>
              <a:t>: </a:t>
            </a:r>
            <a:r>
              <a:rPr lang="en-GB" dirty="0" smtClean="0"/>
              <a:t>Sycamore and Scots Pine</a:t>
            </a:r>
            <a:r>
              <a:rPr lang="en-GB" dirty="0"/>
              <a:t>	</a:t>
            </a:r>
            <a:r>
              <a:rPr lang="en-GB" b="1" dirty="0" smtClean="0"/>
              <a:t>Hectares</a:t>
            </a:r>
            <a:r>
              <a:rPr lang="en-GB" dirty="0" smtClean="0"/>
              <a:t>: 0.05</a:t>
            </a:r>
            <a:endParaRPr lang="en-GB" dirty="0"/>
          </a:p>
          <a:p>
            <a:r>
              <a:rPr lang="en-GB" dirty="0"/>
              <a:t>	</a:t>
            </a:r>
          </a:p>
          <a:p>
            <a:r>
              <a:rPr lang="en-GB" b="1" dirty="0"/>
              <a:t>Designations</a:t>
            </a:r>
            <a:r>
              <a:rPr lang="en-GB" dirty="0"/>
              <a:t>: </a:t>
            </a:r>
            <a:r>
              <a:rPr lang="en-GB" dirty="0" smtClean="0"/>
              <a:t>SSSI, SAM</a:t>
            </a:r>
            <a:r>
              <a:rPr lang="en-GB" dirty="0"/>
              <a:t>	</a:t>
            </a:r>
            <a:r>
              <a:rPr lang="en-GB" b="1" dirty="0"/>
              <a:t>Intervention</a:t>
            </a:r>
            <a:r>
              <a:rPr lang="en-GB" dirty="0"/>
              <a:t>: None	</a:t>
            </a:r>
          </a:p>
          <a:p>
            <a:endParaRPr lang="en-GB" dirty="0"/>
          </a:p>
          <a:p>
            <a:r>
              <a:rPr lang="en-GB" b="1" dirty="0"/>
              <a:t>Issues</a:t>
            </a:r>
            <a:r>
              <a:rPr lang="en-GB" dirty="0"/>
              <a:t>: None</a:t>
            </a:r>
          </a:p>
          <a:p>
            <a:endParaRPr lang="en-GB" dirty="0"/>
          </a:p>
          <a:p>
            <a:r>
              <a:rPr lang="en-GB" b="1" dirty="0"/>
              <a:t>Description</a:t>
            </a:r>
            <a:r>
              <a:rPr lang="en-GB" dirty="0"/>
              <a:t>: A mature mixed woodland with an even structure. </a:t>
            </a:r>
          </a:p>
          <a:p>
            <a:endParaRPr lang="en-GB" dirty="0"/>
          </a:p>
          <a:p>
            <a:r>
              <a:rPr lang="en-GB" b="1" dirty="0"/>
              <a:t>Aims</a:t>
            </a:r>
            <a:r>
              <a:rPr lang="en-GB" dirty="0"/>
              <a:t>: To manage for visual amenity, health and safety, and biodiversity.</a:t>
            </a:r>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292440" y="164313"/>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09103" y="17328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358903" y="2903399"/>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27</a:t>
            </a:r>
            <a:endParaRPr lang="en-GB" dirty="0"/>
          </a:p>
        </p:txBody>
      </p:sp>
    </p:spTree>
    <p:extLst>
      <p:ext uri="{BB962C8B-B14F-4D97-AF65-F5344CB8AC3E}">
        <p14:creationId xmlns:p14="http://schemas.microsoft.com/office/powerpoint/2010/main" val="787152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600" y="254702"/>
            <a:ext cx="2984686" cy="2763173"/>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69" t="29373" r="469" b="30570"/>
          <a:stretch/>
        </p:blipFill>
        <p:spPr>
          <a:xfrm rot="10800000" flipV="1">
            <a:off x="3304940" y="183630"/>
            <a:ext cx="5517039" cy="293305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1604" y="179452"/>
            <a:ext cx="3065968" cy="2937235"/>
          </a:xfrm>
          <a:prstGeom prst="rect">
            <a:avLst/>
          </a:prstGeom>
        </p:spPr>
      </p:pic>
      <p:sp>
        <p:nvSpPr>
          <p:cNvPr id="8" name="TextBox 7"/>
          <p:cNvSpPr txBox="1"/>
          <p:nvPr/>
        </p:nvSpPr>
        <p:spPr>
          <a:xfrm>
            <a:off x="269608" y="3374265"/>
            <a:ext cx="11630471" cy="2862322"/>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48</a:t>
            </a:r>
            <a:r>
              <a:rPr lang="en-GB" dirty="0" smtClean="0"/>
              <a:t>  		</a:t>
            </a:r>
            <a:r>
              <a:rPr lang="en-GB" b="1" dirty="0" smtClean="0"/>
              <a:t>Species</a:t>
            </a:r>
            <a:r>
              <a:rPr lang="en-GB" dirty="0"/>
              <a:t>: </a:t>
            </a:r>
            <a:r>
              <a:rPr lang="en-GB" dirty="0" smtClean="0"/>
              <a:t>Scots Pine, Poplar, Beech, Birch and Ash	</a:t>
            </a:r>
            <a:r>
              <a:rPr lang="en-GB" dirty="0"/>
              <a:t>	</a:t>
            </a:r>
            <a:r>
              <a:rPr lang="en-GB" b="1" dirty="0" smtClean="0"/>
              <a:t>Hectares</a:t>
            </a:r>
            <a:r>
              <a:rPr lang="en-GB" dirty="0" smtClean="0"/>
              <a:t>: 0.4</a:t>
            </a:r>
            <a:endParaRPr lang="en-GB" dirty="0"/>
          </a:p>
          <a:p>
            <a:r>
              <a:rPr lang="en-GB" dirty="0"/>
              <a:t>	</a:t>
            </a:r>
          </a:p>
          <a:p>
            <a:r>
              <a:rPr lang="en-GB" b="1" dirty="0"/>
              <a:t>Designations</a:t>
            </a:r>
            <a:r>
              <a:rPr lang="en-GB" dirty="0"/>
              <a:t>: SSSI	</a:t>
            </a:r>
            <a:r>
              <a:rPr lang="en-GB" b="1" dirty="0"/>
              <a:t>Intervention</a:t>
            </a:r>
            <a:r>
              <a:rPr lang="en-GB" dirty="0"/>
              <a:t>: None	</a:t>
            </a:r>
          </a:p>
          <a:p>
            <a:endParaRPr lang="en-GB" dirty="0"/>
          </a:p>
          <a:p>
            <a:r>
              <a:rPr lang="en-GB" b="1" dirty="0"/>
              <a:t>Issues</a:t>
            </a:r>
            <a:r>
              <a:rPr lang="en-GB" dirty="0"/>
              <a:t>: None</a:t>
            </a:r>
          </a:p>
          <a:p>
            <a:endParaRPr lang="en-GB" dirty="0"/>
          </a:p>
          <a:p>
            <a:r>
              <a:rPr lang="en-GB" b="1" dirty="0"/>
              <a:t>Description</a:t>
            </a:r>
            <a:r>
              <a:rPr lang="en-GB" dirty="0"/>
              <a:t>: A </a:t>
            </a:r>
            <a:r>
              <a:rPr lang="en-GB" dirty="0" smtClean="0"/>
              <a:t>young </a:t>
            </a:r>
            <a:r>
              <a:rPr lang="en-GB" dirty="0"/>
              <a:t>mixed woodland with an even structure. </a:t>
            </a:r>
          </a:p>
          <a:p>
            <a:endParaRPr lang="en-GB" dirty="0"/>
          </a:p>
          <a:p>
            <a:r>
              <a:rPr lang="en-GB" b="1" dirty="0"/>
              <a:t>Aims</a:t>
            </a:r>
            <a:r>
              <a:rPr lang="en-GB" dirty="0"/>
              <a:t>: To manage for visual amenity, health and safety, and biodiversity.</a:t>
            </a:r>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292440" y="164313"/>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09103" y="17328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358903" y="2903399"/>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28</a:t>
            </a:r>
            <a:endParaRPr lang="en-GB" dirty="0"/>
          </a:p>
        </p:txBody>
      </p:sp>
    </p:spTree>
    <p:extLst>
      <p:ext uri="{BB962C8B-B14F-4D97-AF65-F5344CB8AC3E}">
        <p14:creationId xmlns:p14="http://schemas.microsoft.com/office/powerpoint/2010/main" val="1522715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738" t="316" r="38877" b="-316"/>
          <a:stretch/>
        </p:blipFill>
        <p:spPr>
          <a:xfrm rot="5400000">
            <a:off x="2624865" y="-2663505"/>
            <a:ext cx="6890197" cy="12217207"/>
          </a:xfrm>
        </p:spPr>
      </p:pic>
      <p:sp>
        <p:nvSpPr>
          <p:cNvPr id="6" name="Flowchart: Document 5"/>
          <p:cNvSpPr/>
          <p:nvPr/>
        </p:nvSpPr>
        <p:spPr>
          <a:xfrm rot="5400000">
            <a:off x="8063719" y="2704514"/>
            <a:ext cx="6872067" cy="1434905"/>
          </a:xfrm>
          <a:prstGeom prst="flowChartDocumen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solidFill>
                  <a:prstClr val="white"/>
                </a:solidFill>
              </a:rPr>
              <a:t>Section 2: Our Aims and Objectives</a:t>
            </a:r>
            <a:endParaRPr lang="en-GB" sz="4000" dirty="0">
              <a:solidFill>
                <a:prstClr val="white"/>
              </a:solidFill>
            </a:endParaRPr>
          </a:p>
        </p:txBody>
      </p:sp>
      <p:sp>
        <p:nvSpPr>
          <p:cNvPr id="7" name="Rectangle 6"/>
          <p:cNvSpPr/>
          <p:nvPr/>
        </p:nvSpPr>
        <p:spPr>
          <a:xfrm>
            <a:off x="-25207" y="-14067"/>
            <a:ext cx="6096000" cy="276999"/>
          </a:xfrm>
          <a:prstGeom prst="rect">
            <a:avLst/>
          </a:prstGeom>
        </p:spPr>
        <p:txBody>
          <a:bodyPr>
            <a:spAutoFit/>
          </a:bodyPr>
          <a:lstStyle/>
          <a:p>
            <a:r>
              <a:rPr lang="en-GB" sz="1200" b="1" dirty="0"/>
              <a:t>Compartment </a:t>
            </a:r>
            <a:r>
              <a:rPr lang="en-GB" sz="1200" b="1" dirty="0" smtClean="0"/>
              <a:t>45</a:t>
            </a:r>
            <a:endParaRPr lang="en-GB" sz="1200" b="1" dirty="0"/>
          </a:p>
        </p:txBody>
      </p:sp>
    </p:spTree>
    <p:extLst>
      <p:ext uri="{BB962C8B-B14F-4D97-AF65-F5344CB8AC3E}">
        <p14:creationId xmlns:p14="http://schemas.microsoft.com/office/powerpoint/2010/main" val="20246116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394506861"/>
              </p:ext>
            </p:extLst>
          </p:nvPr>
        </p:nvGraphicFramePr>
        <p:xfrm>
          <a:off x="-1" y="0"/>
          <a:ext cx="12192000" cy="6858000"/>
        </p:xfrm>
        <a:graphic>
          <a:graphicData uri="http://schemas.openxmlformats.org/drawingml/2006/table">
            <a:tbl>
              <a:tblPr firstRow="1" firstCol="1" bandRow="1">
                <a:tableStyleId>{5C22544A-7EE6-4342-B048-85BDC9FD1C3A}</a:tableStyleId>
              </a:tblPr>
              <a:tblGrid>
                <a:gridCol w="1465326"/>
                <a:gridCol w="4368805"/>
                <a:gridCol w="6357869"/>
              </a:tblGrid>
              <a:tr h="352492">
                <a:tc>
                  <a:txBody>
                    <a:bodyPr/>
                    <a:lstStyle/>
                    <a:p>
                      <a:pPr marL="0" marR="0">
                        <a:lnSpc>
                          <a:spcPct val="107000"/>
                        </a:lnSpc>
                        <a:spcBef>
                          <a:spcPts val="0"/>
                        </a:spcBef>
                        <a:spcAft>
                          <a:spcPts val="0"/>
                        </a:spcAft>
                      </a:pPr>
                      <a:r>
                        <a:rPr lang="en-GB" sz="1100" dirty="0">
                          <a:effectLst/>
                        </a:rPr>
                        <a:t>What we want to do</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751" marR="42751" marT="0" marB="0"/>
                </a:tc>
                <a:tc>
                  <a:txBody>
                    <a:bodyPr/>
                    <a:lstStyle/>
                    <a:p>
                      <a:pPr marL="0" marR="0">
                        <a:lnSpc>
                          <a:spcPct val="107000"/>
                        </a:lnSpc>
                        <a:spcBef>
                          <a:spcPts val="0"/>
                        </a:spcBef>
                        <a:spcAft>
                          <a:spcPts val="0"/>
                        </a:spcAft>
                      </a:pPr>
                      <a:r>
                        <a:rPr lang="en-GB" sz="1100">
                          <a:effectLst/>
                        </a:rPr>
                        <a:t>Why we want to do it?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2751" marR="42751" marT="0" marB="0"/>
                </a:tc>
                <a:tc>
                  <a:txBody>
                    <a:bodyPr/>
                    <a:lstStyle/>
                    <a:p>
                      <a:pPr marL="0" marR="0">
                        <a:lnSpc>
                          <a:spcPct val="107000"/>
                        </a:lnSpc>
                        <a:spcBef>
                          <a:spcPts val="0"/>
                        </a:spcBef>
                        <a:spcAft>
                          <a:spcPts val="0"/>
                        </a:spcAft>
                      </a:pPr>
                      <a:r>
                        <a:rPr lang="en-GB" sz="1100">
                          <a:effectLst/>
                        </a:rPr>
                        <a:t>How can we achieve it?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2751" marR="42751" marT="0" marB="0"/>
                </a:tc>
              </a:tr>
              <a:tr h="6505508">
                <a:tc>
                  <a:txBody>
                    <a:bodyPr/>
                    <a:lstStyle/>
                    <a:p>
                      <a:pPr marL="0" marR="0">
                        <a:lnSpc>
                          <a:spcPct val="107000"/>
                        </a:lnSpc>
                        <a:spcBef>
                          <a:spcPts val="0"/>
                        </a:spcBef>
                        <a:spcAft>
                          <a:spcPts val="0"/>
                        </a:spcAft>
                      </a:pPr>
                      <a:r>
                        <a:rPr lang="en-GB" sz="1200" b="1" kern="1200" dirty="0" smtClean="0">
                          <a:solidFill>
                            <a:schemeClr val="lt1"/>
                          </a:solidFill>
                          <a:effectLst/>
                          <a:latin typeface="+mn-lt"/>
                          <a:ea typeface="+mn-ea"/>
                          <a:cs typeface="+mn-cs"/>
                        </a:rPr>
                        <a:t>Maximise the value of our woodlands for biodiversity through restoration of Ancient Woodland sites and to conduct management throughout our woodlands that creates a diverse age structure and sustainable, dynamic forest ecosystems. The work we do will aim to protect and</a:t>
                      </a:r>
                    </a:p>
                    <a:p>
                      <a:pPr marL="0" marR="0">
                        <a:lnSpc>
                          <a:spcPct val="107000"/>
                        </a:lnSpc>
                        <a:spcBef>
                          <a:spcPts val="0"/>
                        </a:spcBef>
                        <a:spcAft>
                          <a:spcPts val="0"/>
                        </a:spcAft>
                      </a:pPr>
                      <a:r>
                        <a:rPr lang="en-GB" sz="1200" b="1" kern="1200" dirty="0" smtClean="0">
                          <a:solidFill>
                            <a:schemeClr val="lt1"/>
                          </a:solidFill>
                          <a:effectLst/>
                          <a:latin typeface="+mn-lt"/>
                          <a:ea typeface="+mn-ea"/>
                          <a:cs typeface="+mn-cs"/>
                        </a:rPr>
                        <a:t>enhance biodiversity in all woodlands and open habitats.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751" marR="42751" marT="0" marB="0"/>
                </a:tc>
                <a:tc>
                  <a:txBody>
                    <a:bodyPr/>
                    <a:lstStyle/>
                    <a:p>
                      <a:pPr marL="0" marR="0">
                        <a:lnSpc>
                          <a:spcPct val="107000"/>
                        </a:lnSpc>
                        <a:spcBef>
                          <a:spcPts val="0"/>
                        </a:spcBef>
                        <a:spcAft>
                          <a:spcPts val="0"/>
                        </a:spcAft>
                      </a:pPr>
                      <a:r>
                        <a:rPr lang="en-GB" sz="1100" dirty="0">
                          <a:effectLst/>
                        </a:rPr>
                        <a:t>Britain’s woodland biodiversity is in trouble. Reports show that 60 per cent of our woodland species have decreased and 34 percent have decreased strongly over recent decades. Species decline is attributed to a lack of structural diversity in our woodlands with low management intervention and increased deer numbers resulting in uniform and aging woodlands. We want to do what we can to reverse this trend and help save Britain’s natural heritage. We’ve identified those species </a:t>
                      </a:r>
                      <a:r>
                        <a:rPr lang="en-GB" sz="1100" dirty="0" smtClean="0">
                          <a:effectLst/>
                        </a:rPr>
                        <a:t>listed </a:t>
                      </a:r>
                      <a:r>
                        <a:rPr lang="en-GB" sz="1100" dirty="0">
                          <a:effectLst/>
                        </a:rPr>
                        <a:t>as being of high conservation </a:t>
                      </a:r>
                      <a:r>
                        <a:rPr lang="en-GB" sz="1100" dirty="0" smtClean="0">
                          <a:effectLst/>
                        </a:rPr>
                        <a:t>importance, these are listed </a:t>
                      </a:r>
                      <a:r>
                        <a:rPr lang="en-GB" sz="1100" dirty="0">
                          <a:effectLst/>
                        </a:rPr>
                        <a:t>below:</a:t>
                      </a:r>
                    </a:p>
                    <a:p>
                      <a:pPr marL="0" marR="0">
                        <a:lnSpc>
                          <a:spcPct val="107000"/>
                        </a:lnSpc>
                        <a:spcBef>
                          <a:spcPts val="0"/>
                        </a:spcBef>
                        <a:spcAft>
                          <a:spcPts val="0"/>
                        </a:spcAft>
                      </a:pPr>
                      <a:r>
                        <a:rPr lang="en-GB" sz="1100" dirty="0">
                          <a:effectLst/>
                        </a:rPr>
                        <a:t> </a:t>
                      </a:r>
                    </a:p>
                    <a:p>
                      <a:pPr marL="0" marR="0">
                        <a:lnSpc>
                          <a:spcPct val="107000"/>
                        </a:lnSpc>
                        <a:spcBef>
                          <a:spcPts val="0"/>
                        </a:spcBef>
                        <a:spcAft>
                          <a:spcPts val="0"/>
                        </a:spcAft>
                      </a:pPr>
                      <a:r>
                        <a:rPr lang="en-GB" sz="1100" dirty="0" smtClean="0">
                          <a:effectLst/>
                        </a:rPr>
                        <a:t>Bats: </a:t>
                      </a:r>
                      <a:r>
                        <a:rPr lang="en-GB" sz="1100" kern="1200" dirty="0" err="1" smtClean="0">
                          <a:solidFill>
                            <a:schemeClr val="dk1"/>
                          </a:solidFill>
                          <a:effectLst/>
                          <a:latin typeface="+mn-lt"/>
                          <a:ea typeface="+mn-ea"/>
                          <a:cs typeface="+mn-cs"/>
                        </a:rPr>
                        <a:t>Myotis</a:t>
                      </a:r>
                      <a:r>
                        <a:rPr lang="en-GB" sz="1100" kern="1200" dirty="0" smtClean="0">
                          <a:solidFill>
                            <a:schemeClr val="dk1"/>
                          </a:solidFill>
                          <a:effectLst/>
                          <a:latin typeface="+mn-lt"/>
                          <a:ea typeface="+mn-ea"/>
                          <a:cs typeface="+mn-cs"/>
                        </a:rPr>
                        <a:t>, pipistrelle, brown long eared and </a:t>
                      </a:r>
                      <a:r>
                        <a:rPr lang="en-GB" sz="1100" kern="1200" dirty="0" err="1" smtClean="0">
                          <a:solidFill>
                            <a:schemeClr val="dk1"/>
                          </a:solidFill>
                          <a:effectLst/>
                          <a:latin typeface="+mn-lt"/>
                          <a:ea typeface="+mn-ea"/>
                          <a:cs typeface="+mn-cs"/>
                        </a:rPr>
                        <a:t>noctual</a:t>
                      </a:r>
                      <a:r>
                        <a:rPr lang="en-GB" sz="1100" kern="1200" dirty="0" smtClean="0">
                          <a:solidFill>
                            <a:schemeClr val="dk1"/>
                          </a:solidFill>
                          <a:effectLst/>
                          <a:latin typeface="+mn-lt"/>
                          <a:ea typeface="+mn-ea"/>
                          <a:cs typeface="+mn-cs"/>
                        </a:rPr>
                        <a:t>.</a:t>
                      </a:r>
                      <a:endParaRPr lang="en-GB" sz="1100" dirty="0">
                        <a:effectLst/>
                      </a:endParaRPr>
                    </a:p>
                    <a:p>
                      <a:pPr marL="0" marR="0">
                        <a:lnSpc>
                          <a:spcPct val="107000"/>
                        </a:lnSpc>
                        <a:spcBef>
                          <a:spcPts val="0"/>
                        </a:spcBef>
                        <a:spcAft>
                          <a:spcPts val="0"/>
                        </a:spcAft>
                      </a:pPr>
                      <a:r>
                        <a:rPr lang="en-GB" sz="1100" dirty="0">
                          <a:effectLst/>
                        </a:rPr>
                        <a:t> </a:t>
                      </a:r>
                      <a:endParaRPr lang="en-GB" sz="1100" dirty="0" smtClean="0">
                        <a:effectLst/>
                      </a:endParaRPr>
                    </a:p>
                    <a:p>
                      <a:pPr marL="0" marR="0">
                        <a:lnSpc>
                          <a:spcPct val="107000"/>
                        </a:lnSpc>
                        <a:spcBef>
                          <a:spcPts val="0"/>
                        </a:spcBef>
                        <a:spcAft>
                          <a:spcPts val="0"/>
                        </a:spcAft>
                      </a:pPr>
                      <a:r>
                        <a:rPr lang="en-GB" sz="1100" kern="1200" dirty="0" smtClean="0">
                          <a:solidFill>
                            <a:schemeClr val="dk1"/>
                          </a:solidFill>
                          <a:effectLst/>
                          <a:latin typeface="+mn-lt"/>
                          <a:ea typeface="+mn-ea"/>
                          <a:cs typeface="+mn-cs"/>
                        </a:rPr>
                        <a:t>Birds: Barn owl, upland waders, skylark, spotted flycatcher, yellowhammer, black grouse, </a:t>
                      </a:r>
                    </a:p>
                    <a:p>
                      <a:pPr marL="0" marR="0">
                        <a:lnSpc>
                          <a:spcPct val="107000"/>
                        </a:lnSpc>
                        <a:spcBef>
                          <a:spcPts val="0"/>
                        </a:spcBef>
                        <a:spcAft>
                          <a:spcPts val="0"/>
                        </a:spcAft>
                      </a:pPr>
                      <a:endParaRPr lang="en-GB" sz="1100" b="0" kern="1200" dirty="0" smtClean="0">
                        <a:solidFill>
                          <a:schemeClr val="dk1"/>
                        </a:solidFill>
                        <a:effectLst/>
                        <a:latin typeface="+mn-lt"/>
                        <a:ea typeface="+mn-ea"/>
                        <a:cs typeface="+mn-cs"/>
                      </a:endParaRPr>
                    </a:p>
                    <a:p>
                      <a:pPr marL="0" marR="0">
                        <a:lnSpc>
                          <a:spcPct val="107000"/>
                        </a:lnSpc>
                        <a:spcBef>
                          <a:spcPts val="0"/>
                        </a:spcBef>
                        <a:spcAft>
                          <a:spcPts val="0"/>
                        </a:spcAft>
                      </a:pPr>
                      <a:r>
                        <a:rPr lang="en-GB" sz="1100" b="0" kern="1200" dirty="0" smtClean="0">
                          <a:solidFill>
                            <a:schemeClr val="dk1"/>
                          </a:solidFill>
                          <a:effectLst/>
                          <a:latin typeface="+mn-lt"/>
                          <a:ea typeface="+mn-ea"/>
                          <a:cs typeface="+mn-cs"/>
                        </a:rPr>
                        <a:t>Mammals: </a:t>
                      </a:r>
                      <a:r>
                        <a:rPr lang="en-GB" sz="1100" kern="1200" dirty="0" smtClean="0">
                          <a:solidFill>
                            <a:schemeClr val="dk1"/>
                          </a:solidFill>
                          <a:effectLst/>
                          <a:latin typeface="+mn-lt"/>
                          <a:ea typeface="+mn-ea"/>
                          <a:cs typeface="+mn-cs"/>
                        </a:rPr>
                        <a:t>Red squirrel, otter, badger, water vole.</a:t>
                      </a:r>
                    </a:p>
                    <a:p>
                      <a:pPr marL="0" marR="0">
                        <a:lnSpc>
                          <a:spcPct val="107000"/>
                        </a:lnSpc>
                        <a:spcBef>
                          <a:spcPts val="0"/>
                        </a:spcBef>
                        <a:spcAft>
                          <a:spcPts val="0"/>
                        </a:spcAft>
                      </a:pPr>
                      <a:endParaRPr lang="en-GB" sz="1100" b="0" kern="1200" dirty="0" smtClean="0">
                        <a:solidFill>
                          <a:schemeClr val="dk1"/>
                        </a:solidFill>
                        <a:effectLst/>
                        <a:latin typeface="+mn-lt"/>
                        <a:ea typeface="+mn-ea"/>
                        <a:cs typeface="+mn-cs"/>
                      </a:endParaRPr>
                    </a:p>
                    <a:p>
                      <a:pPr marL="0" marR="0">
                        <a:lnSpc>
                          <a:spcPct val="107000"/>
                        </a:lnSpc>
                        <a:spcBef>
                          <a:spcPts val="0"/>
                        </a:spcBef>
                        <a:spcAft>
                          <a:spcPts val="0"/>
                        </a:spcAft>
                      </a:pPr>
                      <a:r>
                        <a:rPr lang="en-GB" sz="1100" kern="1200" dirty="0" smtClean="0">
                          <a:solidFill>
                            <a:schemeClr val="dk1"/>
                          </a:solidFill>
                          <a:effectLst/>
                          <a:latin typeface="+mn-lt"/>
                          <a:ea typeface="+mn-ea"/>
                          <a:cs typeface="+mn-cs"/>
                        </a:rPr>
                        <a:t>Reptiles: Adder, common lizard</a:t>
                      </a:r>
                    </a:p>
                    <a:p>
                      <a:pPr marL="0" marR="0">
                        <a:lnSpc>
                          <a:spcPct val="107000"/>
                        </a:lnSpc>
                        <a:spcBef>
                          <a:spcPts val="0"/>
                        </a:spcBef>
                        <a:spcAft>
                          <a:spcPts val="0"/>
                        </a:spcAft>
                      </a:pPr>
                      <a:endParaRPr lang="en-GB" sz="1100" b="0" kern="1200" dirty="0" smtClean="0">
                        <a:solidFill>
                          <a:schemeClr val="dk1"/>
                        </a:solidFill>
                        <a:effectLst/>
                        <a:latin typeface="+mn-lt"/>
                        <a:ea typeface="+mn-ea"/>
                        <a:cs typeface="+mn-cs"/>
                      </a:endParaRPr>
                    </a:p>
                    <a:p>
                      <a:pPr marL="0" marR="0">
                        <a:lnSpc>
                          <a:spcPct val="107000"/>
                        </a:lnSpc>
                        <a:spcBef>
                          <a:spcPts val="0"/>
                        </a:spcBef>
                        <a:spcAft>
                          <a:spcPts val="0"/>
                        </a:spcAft>
                      </a:pPr>
                      <a:r>
                        <a:rPr lang="en-GB" sz="1100" b="0" dirty="0" smtClean="0">
                          <a:effectLst/>
                        </a:rPr>
                        <a:t>Fungi: </a:t>
                      </a:r>
                      <a:r>
                        <a:rPr lang="en-GB" sz="1100" b="0" dirty="0" err="1" smtClean="0">
                          <a:effectLst/>
                        </a:rPr>
                        <a:t>Waxcaps</a:t>
                      </a:r>
                      <a:endParaRPr lang="en-GB" sz="1100" b="0" dirty="0" smtClean="0">
                        <a:effectLst/>
                      </a:endParaRPr>
                    </a:p>
                    <a:p>
                      <a:pPr marL="0" marR="0">
                        <a:lnSpc>
                          <a:spcPct val="107000"/>
                        </a:lnSpc>
                        <a:spcBef>
                          <a:spcPts val="0"/>
                        </a:spcBef>
                        <a:spcAft>
                          <a:spcPts val="0"/>
                        </a:spcAft>
                      </a:pPr>
                      <a:endParaRPr lang="en-GB" sz="1100" b="0" dirty="0" smtClean="0">
                        <a:effectLst/>
                      </a:endParaRPr>
                    </a:p>
                    <a:p>
                      <a:r>
                        <a:rPr lang="en-GB" sz="1100" b="0" dirty="0" smtClean="0">
                          <a:effectLst/>
                        </a:rPr>
                        <a:t>Invertebrates: </a:t>
                      </a:r>
                      <a:r>
                        <a:rPr lang="en-GB" sz="1100" kern="1200" dirty="0" smtClean="0">
                          <a:solidFill>
                            <a:schemeClr val="dk1"/>
                          </a:solidFill>
                          <a:effectLst/>
                          <a:latin typeface="+mn-lt"/>
                          <a:ea typeface="+mn-ea"/>
                          <a:cs typeface="+mn-cs"/>
                        </a:rPr>
                        <a:t>Large heath butterfly,</a:t>
                      </a:r>
                      <a:r>
                        <a:rPr lang="en-GB" sz="1100" kern="1200" baseline="0" dirty="0" smtClean="0">
                          <a:solidFill>
                            <a:schemeClr val="dk1"/>
                          </a:solidFill>
                          <a:effectLst/>
                          <a:latin typeface="+mn-lt"/>
                          <a:ea typeface="+mn-ea"/>
                          <a:cs typeface="+mn-cs"/>
                        </a:rPr>
                        <a:t> s</a:t>
                      </a:r>
                      <a:r>
                        <a:rPr lang="en-GB" sz="1100" kern="1200" dirty="0" smtClean="0">
                          <a:solidFill>
                            <a:schemeClr val="dk1"/>
                          </a:solidFill>
                          <a:effectLst/>
                          <a:latin typeface="+mn-lt"/>
                          <a:ea typeface="+mn-ea"/>
                          <a:cs typeface="+mn-cs"/>
                        </a:rPr>
                        <a:t>oldier beetle spp,</a:t>
                      </a:r>
                      <a:r>
                        <a:rPr lang="en-GB" sz="1100" kern="1200" baseline="0" dirty="0" smtClean="0">
                          <a:solidFill>
                            <a:schemeClr val="dk1"/>
                          </a:solidFill>
                          <a:effectLst/>
                          <a:latin typeface="+mn-lt"/>
                          <a:ea typeface="+mn-ea"/>
                          <a:cs typeface="+mn-cs"/>
                        </a:rPr>
                        <a:t> g</a:t>
                      </a:r>
                      <a:r>
                        <a:rPr lang="en-GB" sz="1100" kern="1200" dirty="0" smtClean="0">
                          <a:solidFill>
                            <a:schemeClr val="dk1"/>
                          </a:solidFill>
                          <a:effectLst/>
                          <a:latin typeface="+mn-lt"/>
                          <a:ea typeface="+mn-ea"/>
                          <a:cs typeface="+mn-cs"/>
                        </a:rPr>
                        <a:t>round beetle spp</a:t>
                      </a:r>
                    </a:p>
                    <a:p>
                      <a:endParaRPr lang="en-GB" sz="1100" kern="1200" dirty="0" smtClean="0">
                        <a:solidFill>
                          <a:schemeClr val="dk1"/>
                        </a:solidFill>
                        <a:effectLst/>
                        <a:latin typeface="+mn-lt"/>
                        <a:ea typeface="+mn-ea"/>
                        <a:cs typeface="+mn-cs"/>
                      </a:endParaRPr>
                    </a:p>
                    <a:p>
                      <a:r>
                        <a:rPr lang="en-GB" sz="1100" kern="1200" dirty="0" smtClean="0">
                          <a:solidFill>
                            <a:schemeClr val="dk1"/>
                          </a:solidFill>
                          <a:effectLst/>
                          <a:latin typeface="+mn-lt"/>
                          <a:ea typeface="+mn-ea"/>
                          <a:cs typeface="+mn-cs"/>
                        </a:rPr>
                        <a:t>Amphibians:</a:t>
                      </a:r>
                      <a:r>
                        <a:rPr lang="en-GB" sz="1100" kern="1200" baseline="0" dirty="0" smtClean="0">
                          <a:solidFill>
                            <a:schemeClr val="dk1"/>
                          </a:solidFill>
                          <a:effectLst/>
                          <a:latin typeface="+mn-lt"/>
                          <a:ea typeface="+mn-ea"/>
                          <a:cs typeface="+mn-cs"/>
                        </a:rPr>
                        <a:t> </a:t>
                      </a:r>
                      <a:r>
                        <a:rPr lang="en-GB" sz="1100" kern="1200" dirty="0" smtClean="0">
                          <a:solidFill>
                            <a:schemeClr val="dk1"/>
                          </a:solidFill>
                          <a:effectLst/>
                          <a:latin typeface="+mn-lt"/>
                          <a:ea typeface="+mn-ea"/>
                          <a:cs typeface="+mn-cs"/>
                        </a:rPr>
                        <a:t>Frogs, toads, and newts</a:t>
                      </a:r>
                    </a:p>
                    <a:p>
                      <a:pPr marL="0" marR="0">
                        <a:lnSpc>
                          <a:spcPct val="107000"/>
                        </a:lnSpc>
                        <a:spcBef>
                          <a:spcPts val="0"/>
                        </a:spcBef>
                        <a:spcAft>
                          <a:spcPts val="0"/>
                        </a:spcAft>
                      </a:pPr>
                      <a:endParaRPr lang="en-GB" sz="1200" b="0" dirty="0">
                        <a:effectLst/>
                      </a:endParaRPr>
                    </a:p>
                  </a:txBody>
                  <a:tcPr marL="42751" marR="42751" marT="0" marB="0"/>
                </a:tc>
                <a:tc>
                  <a:txBody>
                    <a:bodyPr/>
                    <a:lstStyle/>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Evaluate the current nature conservation value of the woodlands through stakeholder communications and survey work.</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Monitor priority species and habitats to help assess improvement and gain a better understanding of current position.</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Control non-native invasive species including rhododendron and grey squirrel.</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Manage and control deer populations where possible and appropriate.</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Encourage the development of greater structural and species diversity through supplementary tree planting where natural regeneration is not apparent or of the desired species. </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Increase dead wood volumes by ring barking selected trees away from areas of high public access.</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Identify and conserve veteran trees. Avoid felling large/veteran trees for safety reasons unless absolutely necessary. </a:t>
                      </a:r>
                    </a:p>
                    <a:p>
                      <a:pPr marL="0" marR="0">
                        <a:lnSpc>
                          <a:spcPct val="107000"/>
                        </a:lnSpc>
                        <a:spcBef>
                          <a:spcPts val="0"/>
                        </a:spcBef>
                        <a:spcAft>
                          <a:spcPts val="0"/>
                        </a:spcAft>
                      </a:pPr>
                      <a:endParaRPr lang="en-GB" sz="1100" dirty="0" smtClean="0">
                        <a:effectLst/>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GB" sz="1100" dirty="0" smtClean="0">
                          <a:effectLst/>
                        </a:rPr>
                        <a:t>Ensure regeneration is protected from adjacent livestock farming through fence maintenance</a:t>
                      </a:r>
                      <a:r>
                        <a:rPr lang="en-GB" sz="1100" baseline="0" dirty="0" smtClean="0">
                          <a:effectLst/>
                        </a:rPr>
                        <a:t> and when restocking, consider provenance and species in relation to climate change</a:t>
                      </a:r>
                      <a:r>
                        <a:rPr lang="en-GB" sz="1100" baseline="0" dirty="0">
                          <a:effectLst/>
                        </a:rPr>
                        <a:t>.</a:t>
                      </a:r>
                      <a:endParaRPr lang="en-GB" sz="1100" dirty="0" smtClean="0">
                        <a:effectLst/>
                      </a:endParaRPr>
                    </a:p>
                  </a:txBody>
                  <a:tcPr marL="42751" marR="42751" marT="0" marB="0"/>
                </a:tc>
              </a:tr>
            </a:tbl>
          </a:graphicData>
        </a:graphic>
      </p:graphicFrame>
      <p:sp>
        <p:nvSpPr>
          <p:cNvPr id="6" name="TextBox 5"/>
          <p:cNvSpPr txBox="1"/>
          <p:nvPr/>
        </p:nvSpPr>
        <p:spPr>
          <a:xfrm>
            <a:off x="11676185" y="6358597"/>
            <a:ext cx="515815" cy="369332"/>
          </a:xfrm>
          <a:prstGeom prst="rect">
            <a:avLst/>
          </a:prstGeom>
          <a:noFill/>
        </p:spPr>
        <p:txBody>
          <a:bodyPr wrap="square" rtlCol="0">
            <a:spAutoFit/>
          </a:bodyPr>
          <a:lstStyle/>
          <a:p>
            <a:r>
              <a:rPr lang="en-GB" dirty="0"/>
              <a:t>2</a:t>
            </a:r>
          </a:p>
        </p:txBody>
      </p:sp>
    </p:spTree>
    <p:extLst>
      <p:ext uri="{BB962C8B-B14F-4D97-AF65-F5344CB8AC3E}">
        <p14:creationId xmlns:p14="http://schemas.microsoft.com/office/powerpoint/2010/main" val="3527814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36673214"/>
              </p:ext>
            </p:extLst>
          </p:nvPr>
        </p:nvGraphicFramePr>
        <p:xfrm>
          <a:off x="0" y="0"/>
          <a:ext cx="12192000" cy="6858000"/>
        </p:xfrm>
        <a:graphic>
          <a:graphicData uri="http://schemas.openxmlformats.org/drawingml/2006/table">
            <a:tbl>
              <a:tblPr firstRow="1" firstCol="1" bandRow="1">
                <a:tableStyleId>{5C22544A-7EE6-4342-B048-85BDC9FD1C3A}</a:tableStyleId>
              </a:tblPr>
              <a:tblGrid>
                <a:gridCol w="2060620"/>
                <a:gridCol w="3683357"/>
                <a:gridCol w="6448023"/>
              </a:tblGrid>
              <a:tr h="315743">
                <a:tc>
                  <a:txBody>
                    <a:bodyPr/>
                    <a:lstStyle/>
                    <a:p>
                      <a:pPr marL="0" marR="0">
                        <a:lnSpc>
                          <a:spcPct val="107000"/>
                        </a:lnSpc>
                        <a:spcBef>
                          <a:spcPts val="0"/>
                        </a:spcBef>
                        <a:spcAft>
                          <a:spcPts val="0"/>
                        </a:spcAft>
                      </a:pPr>
                      <a:r>
                        <a:rPr lang="en-GB" sz="1100" dirty="0">
                          <a:effectLst/>
                        </a:rPr>
                        <a:t>What we want to do</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100" dirty="0">
                          <a:effectLst/>
                        </a:rPr>
                        <a:t>Why we want to do it?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100" dirty="0">
                          <a:effectLst/>
                        </a:rPr>
                        <a:t>How can we achieve it?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r>
              <a:tr h="2638309">
                <a:tc>
                  <a:txBody>
                    <a:bodyPr/>
                    <a:lstStyle/>
                    <a:p>
                      <a:pPr marL="0" marR="0">
                        <a:lnSpc>
                          <a:spcPct val="107000"/>
                        </a:lnSpc>
                        <a:spcBef>
                          <a:spcPts val="0"/>
                        </a:spcBef>
                        <a:spcAft>
                          <a:spcPts val="0"/>
                        </a:spcAft>
                      </a:pPr>
                      <a:r>
                        <a:rPr lang="en-GB" sz="1100" dirty="0" smtClean="0">
                          <a:effectLst/>
                        </a:rPr>
                        <a:t>To improve access for management and enhance and</a:t>
                      </a:r>
                    </a:p>
                    <a:p>
                      <a:pPr marL="0" marR="0">
                        <a:lnSpc>
                          <a:spcPct val="107000"/>
                        </a:lnSpc>
                        <a:spcBef>
                          <a:spcPts val="0"/>
                        </a:spcBef>
                        <a:spcAft>
                          <a:spcPts val="0"/>
                        </a:spcAft>
                      </a:pPr>
                      <a:r>
                        <a:rPr lang="en-GB" sz="1100" dirty="0" smtClean="0">
                          <a:effectLst/>
                        </a:rPr>
                        <a:t>encourage safe and sympathetic public access, extending opportunities for</a:t>
                      </a:r>
                    </a:p>
                    <a:p>
                      <a:pPr marL="0" marR="0">
                        <a:lnSpc>
                          <a:spcPct val="107000"/>
                        </a:lnSpc>
                        <a:spcBef>
                          <a:spcPts val="0"/>
                        </a:spcBef>
                        <a:spcAft>
                          <a:spcPts val="0"/>
                        </a:spcAft>
                      </a:pPr>
                      <a:r>
                        <a:rPr lang="en-GB" sz="1100" dirty="0" smtClean="0">
                          <a:effectLst/>
                        </a:rPr>
                        <a:t>education, recreation and participation where this does not conflict with the other</a:t>
                      </a:r>
                    </a:p>
                    <a:p>
                      <a:pPr marL="0" marR="0">
                        <a:lnSpc>
                          <a:spcPct val="107000"/>
                        </a:lnSpc>
                        <a:spcBef>
                          <a:spcPts val="0"/>
                        </a:spcBef>
                        <a:spcAft>
                          <a:spcPts val="0"/>
                        </a:spcAft>
                      </a:pPr>
                      <a:r>
                        <a:rPr lang="en-GB" sz="1100" dirty="0" smtClean="0">
                          <a:effectLst/>
                        </a:rPr>
                        <a:t>objectives</a:t>
                      </a:r>
                      <a:endParaRPr lang="en-GB"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100" dirty="0" smtClean="0">
                          <a:effectLst/>
                        </a:rPr>
                        <a:t>The quality of experience for our visitors is of high importance. This plan aims to maintain the</a:t>
                      </a:r>
                      <a:r>
                        <a:rPr lang="en-GB" sz="1100" baseline="0" dirty="0" smtClean="0">
                          <a:effectLst/>
                        </a:rPr>
                        <a:t> woodlands’</a:t>
                      </a:r>
                      <a:r>
                        <a:rPr lang="en-GB" sz="1100" dirty="0" smtClean="0">
                          <a:effectLst/>
                        </a:rPr>
                        <a:t> wild feel and to ensure that our woodlands can</a:t>
                      </a:r>
                      <a:r>
                        <a:rPr lang="en-GB" sz="1100" baseline="0" dirty="0" smtClean="0">
                          <a:effectLst/>
                        </a:rPr>
                        <a:t> </a:t>
                      </a:r>
                      <a:r>
                        <a:rPr lang="en-GB" sz="1100" dirty="0" smtClean="0">
                          <a:effectLst/>
                        </a:rPr>
                        <a:t>be enjoyed by generations to come.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100" dirty="0" smtClean="0">
                          <a:effectLst/>
                        </a:rPr>
                        <a:t>Assess the current access situation and maintain access to a high standard</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Develop opportunities for the local community of Tyne Valley to get involved in the site through the volunteer programme. </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Use the programme of woodland management as a tool to engage visitors and educate them about the importance of conservation and what our sites can offer.</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endParaRPr lang="en-GB" sz="1100" dirty="0" smtClean="0">
                        <a:effectLst/>
                      </a:endParaRPr>
                    </a:p>
                  </a:txBody>
                  <a:tcPr marL="43777" marR="43777" marT="0" marB="0"/>
                </a:tc>
              </a:tr>
              <a:tr h="2091364">
                <a:tc>
                  <a:txBody>
                    <a:bodyPr/>
                    <a:lstStyle/>
                    <a:p>
                      <a:pPr marL="0" marR="0">
                        <a:lnSpc>
                          <a:spcPct val="107000"/>
                        </a:lnSpc>
                        <a:spcBef>
                          <a:spcPts val="0"/>
                        </a:spcBef>
                        <a:spcAft>
                          <a:spcPts val="0"/>
                        </a:spcAft>
                      </a:pPr>
                      <a:r>
                        <a:rPr lang="en-GB" sz="1100" dirty="0">
                          <a:effectLst/>
                        </a:rPr>
                        <a:t>Reduce our carbon footprint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100" dirty="0">
                          <a:effectLst/>
                        </a:rPr>
                        <a:t>The Earth’s temperature is warming a result of human activities. Global Warming is already having a terrible impact upon the lives of people and nature across the globe.  </a:t>
                      </a:r>
                    </a:p>
                    <a:p>
                      <a:pPr marL="0" marR="0">
                        <a:lnSpc>
                          <a:spcPct val="107000"/>
                        </a:lnSpc>
                        <a:spcBef>
                          <a:spcPts val="0"/>
                        </a:spcBef>
                        <a:spcAft>
                          <a:spcPts val="0"/>
                        </a:spcAft>
                      </a:pPr>
                      <a:r>
                        <a:rPr lang="en-GB" sz="1100" dirty="0">
                          <a:effectLst/>
                        </a:rPr>
                        <a:t> </a:t>
                      </a:r>
                    </a:p>
                    <a:p>
                      <a:pPr marL="0" marR="0">
                        <a:lnSpc>
                          <a:spcPct val="107000"/>
                        </a:lnSpc>
                        <a:spcBef>
                          <a:spcPts val="0"/>
                        </a:spcBef>
                        <a:spcAft>
                          <a:spcPts val="0"/>
                        </a:spcAft>
                      </a:pPr>
                      <a:r>
                        <a:rPr lang="en-GB" sz="1100" dirty="0">
                          <a:effectLst/>
                        </a:rPr>
                        <a:t>If the global rise in temperature can be kept below 2 degrees Celsius, the negative effects of climate change can be minimised, this however will require a change in all of our carbon outputs. </a:t>
                      </a:r>
                    </a:p>
                    <a:p>
                      <a:pPr marL="0" marR="0">
                        <a:lnSpc>
                          <a:spcPct val="107000"/>
                        </a:lnSpc>
                        <a:spcBef>
                          <a:spcPts val="0"/>
                        </a:spcBef>
                        <a:spcAft>
                          <a:spcPts val="0"/>
                        </a:spcAft>
                      </a:pPr>
                      <a:r>
                        <a:rPr lang="en-GB" sz="1100" dirty="0">
                          <a:effectLst/>
                        </a:rPr>
                        <a:t> </a:t>
                      </a:r>
                    </a:p>
                    <a:p>
                      <a:pPr marL="0" marR="0">
                        <a:lnSpc>
                          <a:spcPct val="107000"/>
                        </a:lnSpc>
                        <a:spcBef>
                          <a:spcPts val="0"/>
                        </a:spcBef>
                        <a:spcAft>
                          <a:spcPts val="0"/>
                        </a:spcAft>
                      </a:pPr>
                      <a:r>
                        <a:rPr lang="en-GB" sz="1100" dirty="0">
                          <a:effectLst/>
                        </a:rPr>
                        <a:t>We therefore wish to minimise carbon outputs and sequester as much carbon as possible through natural processes.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100" dirty="0" smtClean="0">
                          <a:effectLst/>
                        </a:rPr>
                        <a:t>To conduct woodland management which promotes the growth of new trees and rapid growth through tree species selection for replanting and silvicultural systems such as coppicing. </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To undertake silvicultural practices which minimise soil erosion and promote soil formation. Work which allows more light to the woodland floor will facilitate this process.</a:t>
                      </a:r>
                      <a:endParaRPr lang="en-GB" sz="1100" dirty="0">
                        <a:effectLst/>
                      </a:endParaRPr>
                    </a:p>
                  </a:txBody>
                  <a:tcPr marL="43777" marR="43777" marT="0" marB="0"/>
                </a:tc>
              </a:tr>
              <a:tr h="1812584">
                <a:tc>
                  <a:txBody>
                    <a:bodyPr/>
                    <a:lstStyle/>
                    <a:p>
                      <a:pPr marL="0" marR="0">
                        <a:lnSpc>
                          <a:spcPct val="107000"/>
                        </a:lnSpc>
                        <a:spcBef>
                          <a:spcPts val="0"/>
                        </a:spcBef>
                        <a:spcAft>
                          <a:spcPts val="0"/>
                        </a:spcAft>
                      </a:pPr>
                      <a:r>
                        <a:rPr lang="en-GB" sz="1100" dirty="0" smtClean="0">
                          <a:effectLst/>
                        </a:rPr>
                        <a:t>Improve the capacity of our woodlands for resource protection and flood</a:t>
                      </a:r>
                    </a:p>
                    <a:p>
                      <a:pPr marL="0" marR="0">
                        <a:lnSpc>
                          <a:spcPct val="107000"/>
                        </a:lnSpc>
                        <a:spcBef>
                          <a:spcPts val="0"/>
                        </a:spcBef>
                        <a:spcAft>
                          <a:spcPts val="0"/>
                        </a:spcAft>
                      </a:pPr>
                      <a:r>
                        <a:rPr lang="en-GB" sz="1100" dirty="0" smtClean="0">
                          <a:effectLst/>
                        </a:rPr>
                        <a:t>resilience, slowing the flow of water across our land to improve water quality</a:t>
                      </a:r>
                    </a:p>
                    <a:p>
                      <a:pPr marL="0" marR="0">
                        <a:lnSpc>
                          <a:spcPct val="107000"/>
                        </a:lnSpc>
                        <a:spcBef>
                          <a:spcPts val="0"/>
                        </a:spcBef>
                        <a:spcAft>
                          <a:spcPts val="0"/>
                        </a:spcAft>
                      </a:pPr>
                      <a:r>
                        <a:rPr lang="en-GB" sz="1100" dirty="0" smtClean="0">
                          <a:effectLst/>
                        </a:rPr>
                        <a:t>coming off our land and play a part in protecting downstream communities at risk of</a:t>
                      </a:r>
                    </a:p>
                    <a:p>
                      <a:pPr marL="0" marR="0">
                        <a:lnSpc>
                          <a:spcPct val="107000"/>
                        </a:lnSpc>
                        <a:spcBef>
                          <a:spcPts val="0"/>
                        </a:spcBef>
                        <a:spcAft>
                          <a:spcPts val="0"/>
                        </a:spcAft>
                      </a:pPr>
                      <a:r>
                        <a:rPr lang="en-GB" sz="1100" dirty="0" smtClean="0">
                          <a:effectLst/>
                        </a:rPr>
                        <a:t>Flooding.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Flooding</a:t>
                      </a:r>
                      <a:r>
                        <a:rPr lang="en-GB" sz="1100" baseline="0" dirty="0" smtClean="0">
                          <a:effectLst/>
                          <a:latin typeface="Calibri" panose="020F0502020204030204" pitchFamily="34" charset="0"/>
                          <a:ea typeface="Calibri" panose="020F0502020204030204" pitchFamily="34" charset="0"/>
                          <a:cs typeface="Times New Roman" panose="02020603050405020304" pitchFamily="18" charset="0"/>
                        </a:rPr>
                        <a:t> is becoming an increasing risk to both urban and rural communities. We wish to play our part in the mitigation of the impacts of these storm events.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100" dirty="0" smtClean="0">
                          <a:effectLst/>
                        </a:rPr>
                        <a:t>Undertake management works which increase the structural diversity of the woodland stand and increase the density and diversity of ground flora.</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Undertake best practice during operations to protect soils using brash mats and avoid watercourses.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r>
            </a:tbl>
          </a:graphicData>
        </a:graphic>
      </p:graphicFrame>
      <p:sp>
        <p:nvSpPr>
          <p:cNvPr id="4" name="TextBox 3"/>
          <p:cNvSpPr txBox="1"/>
          <p:nvPr/>
        </p:nvSpPr>
        <p:spPr>
          <a:xfrm>
            <a:off x="11802794" y="6488668"/>
            <a:ext cx="515815" cy="369332"/>
          </a:xfrm>
          <a:prstGeom prst="rect">
            <a:avLst/>
          </a:prstGeom>
          <a:noFill/>
        </p:spPr>
        <p:txBody>
          <a:bodyPr wrap="square" rtlCol="0">
            <a:spAutoFit/>
          </a:bodyPr>
          <a:lstStyle/>
          <a:p>
            <a:r>
              <a:rPr lang="en-GB" dirty="0"/>
              <a:t>3</a:t>
            </a:r>
          </a:p>
        </p:txBody>
      </p:sp>
    </p:spTree>
    <p:extLst>
      <p:ext uri="{BB962C8B-B14F-4D97-AF65-F5344CB8AC3E}">
        <p14:creationId xmlns:p14="http://schemas.microsoft.com/office/powerpoint/2010/main" val="638701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87806070"/>
              </p:ext>
            </p:extLst>
          </p:nvPr>
        </p:nvGraphicFramePr>
        <p:xfrm>
          <a:off x="0" y="0"/>
          <a:ext cx="12191999" cy="6857999"/>
        </p:xfrm>
        <a:graphic>
          <a:graphicData uri="http://schemas.openxmlformats.org/drawingml/2006/table">
            <a:tbl>
              <a:tblPr firstRow="1" firstCol="1" bandRow="1">
                <a:tableStyleId>{5C22544A-7EE6-4342-B048-85BDC9FD1C3A}</a:tableStyleId>
              </a:tblPr>
              <a:tblGrid>
                <a:gridCol w="1465325"/>
                <a:gridCol w="5510278"/>
                <a:gridCol w="5216396"/>
              </a:tblGrid>
              <a:tr h="861747">
                <a:tc>
                  <a:txBody>
                    <a:bodyPr/>
                    <a:lstStyle/>
                    <a:p>
                      <a:pPr marL="0" marR="0">
                        <a:lnSpc>
                          <a:spcPct val="107000"/>
                        </a:lnSpc>
                        <a:spcBef>
                          <a:spcPts val="0"/>
                        </a:spcBef>
                        <a:spcAft>
                          <a:spcPts val="0"/>
                        </a:spcAft>
                      </a:pPr>
                      <a:r>
                        <a:rPr lang="en-GB" sz="1100" dirty="0">
                          <a:effectLst/>
                        </a:rPr>
                        <a:t>What we want to do</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a:effectLst/>
                        </a:rPr>
                        <a:t>Why we want to do it?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a:effectLst/>
                        </a:rPr>
                        <a:t>How can we achieve it?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65225">
                <a:tc>
                  <a:txBody>
                    <a:bodyPr/>
                    <a:lstStyle/>
                    <a:p>
                      <a:pPr marL="0" marR="0">
                        <a:lnSpc>
                          <a:spcPct val="107000"/>
                        </a:lnSpc>
                        <a:spcBef>
                          <a:spcPts val="0"/>
                        </a:spcBef>
                        <a:spcAft>
                          <a:spcPts val="0"/>
                        </a:spcAft>
                      </a:pPr>
                      <a:r>
                        <a:rPr lang="en-GB" sz="1100" dirty="0">
                          <a:effectLst/>
                        </a:rPr>
                        <a:t>Contribute to the local economy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dirty="0">
                          <a:effectLst/>
                        </a:rPr>
                        <a:t>We want our land to contribute to the quality of life for local people. One of the ways we seek to achieve this is by contributing to the local economy.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dirty="0" smtClean="0">
                          <a:effectLst/>
                        </a:rPr>
                        <a:t>Where possible and appropriate, trees will be harvested when they achieve their optimal economic potential</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Apply for appropriate woodland/countryside grant schemes and regional funding to achieve stated objectives</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Where possible generate timber income through harvesting programmes to help fund the ecological</a:t>
                      </a:r>
                      <a:r>
                        <a:rPr lang="en-GB" sz="1100" baseline="0" dirty="0" smtClean="0">
                          <a:effectLst/>
                        </a:rPr>
                        <a:t> </a:t>
                      </a:r>
                      <a:r>
                        <a:rPr lang="en-GB" sz="1100" dirty="0" smtClean="0">
                          <a:effectLst/>
                        </a:rPr>
                        <a:t>restoration process and wider woodland improvement programmes.</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Work with regional contractors to develop a contractor base adapted to woodlands with access issues. </a:t>
                      </a:r>
                      <a:endParaRPr lang="en-GB" sz="1100" dirty="0">
                        <a:effectLst/>
                      </a:endParaRPr>
                    </a:p>
                  </a:txBody>
                  <a:tcPr marL="68580" marR="68580" marT="0" marB="0"/>
                </a:tc>
              </a:tr>
              <a:tr h="2050184">
                <a:tc>
                  <a:txBody>
                    <a:bodyPr/>
                    <a:lstStyle/>
                    <a:p>
                      <a:pPr marL="0" marR="0">
                        <a:lnSpc>
                          <a:spcPct val="107000"/>
                        </a:lnSpc>
                        <a:spcBef>
                          <a:spcPts val="0"/>
                        </a:spcBef>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Ensure the woodland habitats are resilient to climate change and plant diseases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Climate change presents an unprecedented</a:t>
                      </a:r>
                      <a:r>
                        <a:rPr lang="en-GB" sz="1100" baseline="0" dirty="0" smtClean="0">
                          <a:effectLst/>
                          <a:latin typeface="Calibri" panose="020F0502020204030204" pitchFamily="34" charset="0"/>
                          <a:ea typeface="Calibri" panose="020F0502020204030204" pitchFamily="34" charset="0"/>
                          <a:cs typeface="Times New Roman" panose="02020603050405020304" pitchFamily="18" charset="0"/>
                        </a:rPr>
                        <a:t> threat to our woodland ecosystems. By creating woodlands diverse in structure and species we will increase the overall resilience of these ecosystems.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GB"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Remove species known to increase the likelihood of disease transmission </a:t>
                      </a:r>
                      <a:r>
                        <a:rPr lang="en-GB" sz="1100" dirty="0" err="1" smtClean="0">
                          <a:effectLst/>
                          <a:latin typeface="Calibri" panose="020F0502020204030204" pitchFamily="34" charset="0"/>
                          <a:ea typeface="Calibri" panose="020F0502020204030204" pitchFamily="34" charset="0"/>
                          <a:cs typeface="Times New Roman" panose="02020603050405020304" pitchFamily="18" charset="0"/>
                        </a:rPr>
                        <a:t>e.g</a:t>
                      </a: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 Rhododendron</a:t>
                      </a:r>
                    </a:p>
                    <a:p>
                      <a:pPr marL="0" marR="0">
                        <a:lnSpc>
                          <a:spcPct val="107000"/>
                        </a:lnSpc>
                        <a:spcBef>
                          <a:spcPts val="0"/>
                        </a:spcBef>
                        <a:spcAft>
                          <a:spcPts val="0"/>
                        </a:spcAft>
                      </a:pPr>
                      <a:endParaRPr lang="en-GB"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Seek opportunities to increase habitat connectivity</a:t>
                      </a:r>
                    </a:p>
                    <a:p>
                      <a:pPr marL="0" marR="0">
                        <a:lnSpc>
                          <a:spcPct val="107000"/>
                        </a:lnSpc>
                        <a:spcBef>
                          <a:spcPts val="0"/>
                        </a:spcBef>
                        <a:spcAft>
                          <a:spcPts val="0"/>
                        </a:spcAft>
                      </a:pPr>
                      <a:endParaRPr lang="en-GB"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Survey HWTVG to identify the potential for habitat creation.</a:t>
                      </a:r>
                    </a:p>
                    <a:p>
                      <a:pPr marL="0" marR="0">
                        <a:lnSpc>
                          <a:spcPct val="107000"/>
                        </a:lnSpc>
                        <a:spcBef>
                          <a:spcPts val="0"/>
                        </a:spcBef>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80843">
                <a:tc>
                  <a:txBody>
                    <a:bodyPr/>
                    <a:lstStyle/>
                    <a:p>
                      <a:pPr marL="0" marR="0">
                        <a:lnSpc>
                          <a:spcPct val="107000"/>
                        </a:lnSpc>
                        <a:spcBef>
                          <a:spcPts val="0"/>
                        </a:spcBef>
                        <a:spcAft>
                          <a:spcPts val="0"/>
                        </a:spcAft>
                      </a:pPr>
                      <a:r>
                        <a:rPr lang="en-GB" sz="1100" dirty="0">
                          <a:effectLst/>
                        </a:rPr>
                        <a:t>To manage health and safety at the site in line with the ‘Tree Safety Management in the National Trust’  procedure Sep 2015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dirty="0">
                          <a:effectLst/>
                        </a:rPr>
                        <a:t>There are risks of injury to staff, volunteers and the public from falling trees and branches. There are also risks of damage to buildings, property and vehicles. The Trust has a statutory and common law duty to assess and manage these risks. The duty is established in criminal law under the Health and Safety at Work Act, and in civil law under the Occupier’s Liability Act. The Trust must take all precautions as far as is reasonably practicable to avoid risks to the safety of members of the public, staff and volunteers. Therefore there is a need to inspect trees in and near public places and adjacent to buildings and working areas, to assess whether they represent a risk to life and/or property, and to take remedial action as appropriate.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dirty="0" smtClean="0">
                          <a:effectLst/>
                        </a:rPr>
                        <a:t>By following </a:t>
                      </a:r>
                      <a:r>
                        <a:rPr lang="en-GB" sz="1100" dirty="0">
                          <a:effectLst/>
                        </a:rPr>
                        <a:t>National Trust Health and Safety procedures.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TextBox 5"/>
          <p:cNvSpPr txBox="1"/>
          <p:nvPr/>
        </p:nvSpPr>
        <p:spPr>
          <a:xfrm>
            <a:off x="11676185" y="6358597"/>
            <a:ext cx="515815" cy="369332"/>
          </a:xfrm>
          <a:prstGeom prst="rect">
            <a:avLst/>
          </a:prstGeom>
          <a:noFill/>
        </p:spPr>
        <p:txBody>
          <a:bodyPr wrap="square" rtlCol="0">
            <a:spAutoFit/>
          </a:bodyPr>
          <a:lstStyle/>
          <a:p>
            <a:r>
              <a:rPr lang="en-GB" dirty="0" smtClean="0"/>
              <a:t>4</a:t>
            </a:r>
            <a:endParaRPr lang="en-GB" dirty="0"/>
          </a:p>
        </p:txBody>
      </p:sp>
    </p:spTree>
    <p:extLst>
      <p:ext uri="{BB962C8B-B14F-4D97-AF65-F5344CB8AC3E}">
        <p14:creationId xmlns:p14="http://schemas.microsoft.com/office/powerpoint/2010/main" val="2608661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24735165"/>
              </p:ext>
            </p:extLst>
          </p:nvPr>
        </p:nvGraphicFramePr>
        <p:xfrm>
          <a:off x="0" y="0"/>
          <a:ext cx="12191999" cy="6858000"/>
        </p:xfrm>
        <a:graphic>
          <a:graphicData uri="http://schemas.openxmlformats.org/drawingml/2006/table">
            <a:tbl>
              <a:tblPr firstRow="1" firstCol="1" bandRow="1">
                <a:tableStyleId>{5C22544A-7EE6-4342-B048-85BDC9FD1C3A}</a:tableStyleId>
              </a:tblPr>
              <a:tblGrid>
                <a:gridCol w="1465325"/>
                <a:gridCol w="5510278"/>
                <a:gridCol w="5216396"/>
              </a:tblGrid>
              <a:tr h="682036">
                <a:tc>
                  <a:txBody>
                    <a:bodyPr/>
                    <a:lstStyle/>
                    <a:p>
                      <a:pPr marL="0" marR="0">
                        <a:lnSpc>
                          <a:spcPct val="107000"/>
                        </a:lnSpc>
                        <a:spcBef>
                          <a:spcPts val="0"/>
                        </a:spcBef>
                        <a:spcAft>
                          <a:spcPts val="0"/>
                        </a:spcAft>
                      </a:pPr>
                      <a:r>
                        <a:rPr lang="en-GB" sz="1100" dirty="0">
                          <a:effectLst/>
                        </a:rPr>
                        <a:t>What we want to do</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a:effectLst/>
                        </a:rPr>
                        <a:t>Why we want to do it?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a:effectLst/>
                        </a:rPr>
                        <a:t>How can we achieve it?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175964">
                <a:tc>
                  <a:txBody>
                    <a:bodyPr/>
                    <a:lstStyle/>
                    <a:p>
                      <a:pPr marL="0" marR="0">
                        <a:lnSpc>
                          <a:spcPct val="107000"/>
                        </a:lnSpc>
                        <a:spcBef>
                          <a:spcPts val="0"/>
                        </a:spcBef>
                        <a:spcAft>
                          <a:spcPts val="0"/>
                        </a:spcAft>
                      </a:pPr>
                      <a:r>
                        <a:rPr lang="en-GB" sz="1200" baseline="0" dirty="0" smtClean="0">
                          <a:effectLst/>
                        </a:rPr>
                        <a:t>C</a:t>
                      </a:r>
                      <a:r>
                        <a:rPr lang="en-GB" sz="1200" dirty="0" smtClean="0">
                          <a:effectLst/>
                        </a:rPr>
                        <a:t>onserve the historic and cultural landscape in ways that enhance the</a:t>
                      </a:r>
                      <a:r>
                        <a:rPr lang="en-GB" sz="1200" baseline="0" dirty="0" smtClean="0">
                          <a:effectLst/>
                        </a:rPr>
                        <a:t> </a:t>
                      </a:r>
                      <a:r>
                        <a:rPr lang="en-GB" sz="1200" dirty="0" smtClean="0">
                          <a:effectLst/>
                        </a:rPr>
                        <a:t>Spirit of Place</a:t>
                      </a: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100" dirty="0">
                          <a:effectLst/>
                        </a:rPr>
                        <a:t>We </a:t>
                      </a:r>
                      <a:r>
                        <a:rPr lang="en-GB" sz="1100" dirty="0" smtClean="0">
                          <a:effectLst/>
                        </a:rPr>
                        <a:t>recognise our responsibility towards the protection of our historic</a:t>
                      </a:r>
                      <a:r>
                        <a:rPr lang="en-GB" sz="1100" baseline="0" dirty="0" smtClean="0">
                          <a:effectLst/>
                        </a:rPr>
                        <a:t> environment and seek to maintain and enhance it for ongoing enjoyment and education. </a:t>
                      </a:r>
                      <a:r>
                        <a:rPr lang="en-GB" sz="1100" dirty="0" smtClean="0">
                          <a:effectLst/>
                        </a:rPr>
                        <a:t>This</a:t>
                      </a:r>
                      <a:r>
                        <a:rPr lang="en-GB" sz="1100" baseline="0" dirty="0" smtClean="0">
                          <a:effectLst/>
                        </a:rPr>
                        <a:t> will </a:t>
                      </a:r>
                      <a:r>
                        <a:rPr lang="en-GB" sz="1100" dirty="0" smtClean="0">
                          <a:effectLst/>
                        </a:rPr>
                        <a:t>conserve the historic and cultural landscape in ways that enhance the</a:t>
                      </a:r>
                      <a:r>
                        <a:rPr lang="en-GB" sz="1100" baseline="0" dirty="0" smtClean="0">
                          <a:effectLst/>
                        </a:rPr>
                        <a:t> </a:t>
                      </a:r>
                      <a:r>
                        <a:rPr lang="en-GB" sz="1100" dirty="0" smtClean="0">
                          <a:effectLst/>
                        </a:rPr>
                        <a:t>Spirit of Place</a:t>
                      </a:r>
                    </a:p>
                    <a:p>
                      <a:pPr marL="0" marR="0">
                        <a:lnSpc>
                          <a:spcPct val="107000"/>
                        </a:lnSpc>
                        <a:spcBef>
                          <a:spcPts val="0"/>
                        </a:spcBef>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dirty="0" smtClean="0">
                          <a:effectLst/>
                        </a:rPr>
                        <a:t>Using the Site and Monuments register record the condition of the archaeological features across HWTVG.</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When carrying out woodland work ensure that the historic environment is protected in line with guidance from Historic England.</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Working with the NT archaeologist discuss the further research recommendations from historic environment report (where applicable) and the potential to achieve them.</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The historic environment report highlights a certain number of management concerns and recommendations address these as part of the management of the sites.</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Maintain and protect designed woodland landscape elements across the site. </a:t>
                      </a:r>
                    </a:p>
                  </a:txBody>
                  <a:tcPr marL="68580" marR="68580" marT="0" marB="0"/>
                </a:tc>
              </a:tr>
            </a:tbl>
          </a:graphicData>
        </a:graphic>
      </p:graphicFrame>
      <p:sp>
        <p:nvSpPr>
          <p:cNvPr id="6" name="TextBox 5"/>
          <p:cNvSpPr txBox="1"/>
          <p:nvPr/>
        </p:nvSpPr>
        <p:spPr>
          <a:xfrm>
            <a:off x="11676185" y="6358597"/>
            <a:ext cx="515815" cy="369332"/>
          </a:xfrm>
          <a:prstGeom prst="rect">
            <a:avLst/>
          </a:prstGeom>
          <a:noFill/>
        </p:spPr>
        <p:txBody>
          <a:bodyPr wrap="square" rtlCol="0">
            <a:spAutoFit/>
          </a:bodyPr>
          <a:lstStyle/>
          <a:p>
            <a:r>
              <a:rPr lang="en-GB" dirty="0" smtClean="0"/>
              <a:t>5</a:t>
            </a:r>
            <a:endParaRPr lang="en-GB" dirty="0"/>
          </a:p>
        </p:txBody>
      </p:sp>
    </p:spTree>
    <p:extLst>
      <p:ext uri="{BB962C8B-B14F-4D97-AF65-F5344CB8AC3E}">
        <p14:creationId xmlns:p14="http://schemas.microsoft.com/office/powerpoint/2010/main" val="3153620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25208" y="-1"/>
            <a:ext cx="11281342" cy="6858001"/>
          </a:xfrm>
        </p:spPr>
      </p:pic>
      <p:sp>
        <p:nvSpPr>
          <p:cNvPr id="6" name="Flowchart: Document 5"/>
          <p:cNvSpPr/>
          <p:nvPr/>
        </p:nvSpPr>
        <p:spPr>
          <a:xfrm rot="5400000">
            <a:off x="8063719" y="2704514"/>
            <a:ext cx="6872067" cy="1434905"/>
          </a:xfrm>
          <a:prstGeom prst="flowChartDocumen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solidFill>
                  <a:prstClr val="white"/>
                </a:solidFill>
              </a:rPr>
              <a:t>Section </a:t>
            </a:r>
            <a:r>
              <a:rPr lang="en-GB" sz="4000" dirty="0">
                <a:solidFill>
                  <a:prstClr val="white"/>
                </a:solidFill>
              </a:rPr>
              <a:t>3</a:t>
            </a:r>
            <a:r>
              <a:rPr lang="en-GB" sz="4000" dirty="0" smtClean="0">
                <a:solidFill>
                  <a:prstClr val="white"/>
                </a:solidFill>
              </a:rPr>
              <a:t>: Site Maps</a:t>
            </a:r>
            <a:endParaRPr lang="en-GB" sz="4000" dirty="0">
              <a:solidFill>
                <a:prstClr val="white"/>
              </a:solidFill>
            </a:endParaRPr>
          </a:p>
        </p:txBody>
      </p:sp>
      <p:sp>
        <p:nvSpPr>
          <p:cNvPr id="3" name="Rectangle 2"/>
          <p:cNvSpPr/>
          <p:nvPr/>
        </p:nvSpPr>
        <p:spPr>
          <a:xfrm>
            <a:off x="-25207" y="-14067"/>
            <a:ext cx="6096000" cy="276999"/>
          </a:xfrm>
          <a:prstGeom prst="rect">
            <a:avLst/>
          </a:prstGeom>
        </p:spPr>
        <p:txBody>
          <a:bodyPr>
            <a:spAutoFit/>
          </a:bodyPr>
          <a:lstStyle/>
          <a:p>
            <a:r>
              <a:rPr lang="en-GB" sz="1200" b="1" dirty="0"/>
              <a:t>Compartment </a:t>
            </a:r>
            <a:r>
              <a:rPr lang="en-GB" sz="1200" b="1" dirty="0" smtClean="0"/>
              <a:t>39</a:t>
            </a:r>
            <a:endParaRPr lang="en-GB" sz="1200" b="1" dirty="0"/>
          </a:p>
        </p:txBody>
      </p:sp>
    </p:spTree>
    <p:extLst>
      <p:ext uri="{BB962C8B-B14F-4D97-AF65-F5344CB8AC3E}">
        <p14:creationId xmlns:p14="http://schemas.microsoft.com/office/powerpoint/2010/main" val="35731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7239</TotalTime>
  <Words>2043</Words>
  <Application>Microsoft Office PowerPoint</Application>
  <PresentationFormat>Widescreen</PresentationFormat>
  <Paragraphs>371</Paragraphs>
  <Slides>33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Taylor</dc:creator>
  <cp:lastModifiedBy>Matt Taylor</cp:lastModifiedBy>
  <cp:revision>352</cp:revision>
  <cp:lastPrinted>2017-07-18T10:50:19Z</cp:lastPrinted>
  <dcterms:created xsi:type="dcterms:W3CDTF">2016-10-10T09:17:45Z</dcterms:created>
  <dcterms:modified xsi:type="dcterms:W3CDTF">2018-05-23T09:39:07Z</dcterms:modified>
</cp:coreProperties>
</file>