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319" r:id="rId2"/>
    <p:sldId id="318" r:id="rId3"/>
    <p:sldId id="316" r:id="rId4"/>
    <p:sldId id="317" r:id="rId5"/>
    <p:sldId id="297" r:id="rId6"/>
    <p:sldId id="314" r:id="rId7"/>
    <p:sldId id="315" r:id="rId8"/>
    <p:sldId id="321" r:id="rId9"/>
    <p:sldId id="306" r:id="rId10"/>
    <p:sldId id="312" r:id="rId11"/>
    <p:sldId id="349" r:id="rId12"/>
    <p:sldId id="350" r:id="rId13"/>
    <p:sldId id="351" r:id="rId14"/>
    <p:sldId id="352" r:id="rId15"/>
    <p:sldId id="296" r:id="rId16"/>
    <p:sldId id="283" r:id="rId17"/>
    <p:sldId id="289" r:id="rId18"/>
    <p:sldId id="290" r:id="rId19"/>
    <p:sldId id="282" r:id="rId20"/>
    <p:sldId id="274" r:id="rId21"/>
    <p:sldId id="354" r:id="rId22"/>
    <p:sldId id="275" r:id="rId23"/>
    <p:sldId id="276" r:id="rId24"/>
    <p:sldId id="285" r:id="rId25"/>
    <p:sldId id="273" r:id="rId26"/>
    <p:sldId id="271" r:id="rId27"/>
    <p:sldId id="288" r:id="rId28"/>
    <p:sldId id="272" r:id="rId29"/>
    <p:sldId id="268" r:id="rId30"/>
    <p:sldId id="353" r:id="rId31"/>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221" autoAdjust="0"/>
    <p:restoredTop sz="85458" autoAdjust="0"/>
  </p:normalViewPr>
  <p:slideViewPr>
    <p:cSldViewPr snapToGrid="0">
      <p:cViewPr varScale="1">
        <p:scale>
          <a:sx n="74" d="100"/>
          <a:sy n="74" d="100"/>
        </p:scale>
        <p:origin x="36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GB"/>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93EC9594-029D-42DE-AA8E-C94B8BCF9FA9}" type="datetimeFigureOut">
              <a:rPr lang="en-GB" smtClean="0"/>
              <a:t>23/05/2018</a:t>
            </a:fld>
            <a:endParaRPr lang="en-GB"/>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GB"/>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GB"/>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D62660B5-59D4-432C-BB9E-45F451EF3E2D}" type="slidenum">
              <a:rPr lang="en-GB" smtClean="0"/>
              <a:t>‹#›</a:t>
            </a:fld>
            <a:endParaRPr lang="en-GB"/>
          </a:p>
        </p:txBody>
      </p:sp>
    </p:spTree>
    <p:extLst>
      <p:ext uri="{BB962C8B-B14F-4D97-AF65-F5344CB8AC3E}">
        <p14:creationId xmlns:p14="http://schemas.microsoft.com/office/powerpoint/2010/main" val="4013458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62660B5-59D4-432C-BB9E-45F451EF3E2D}" type="slidenum">
              <a:rPr lang="en-GB" smtClean="0"/>
              <a:t>15</a:t>
            </a:fld>
            <a:endParaRPr lang="en-GB"/>
          </a:p>
        </p:txBody>
      </p:sp>
    </p:spTree>
    <p:extLst>
      <p:ext uri="{BB962C8B-B14F-4D97-AF65-F5344CB8AC3E}">
        <p14:creationId xmlns:p14="http://schemas.microsoft.com/office/powerpoint/2010/main" val="2879613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62660B5-59D4-432C-BB9E-45F451EF3E2D}" type="slidenum">
              <a:rPr lang="en-GB" smtClean="0"/>
              <a:t>24</a:t>
            </a:fld>
            <a:endParaRPr lang="en-GB"/>
          </a:p>
        </p:txBody>
      </p:sp>
    </p:spTree>
    <p:extLst>
      <p:ext uri="{BB962C8B-B14F-4D97-AF65-F5344CB8AC3E}">
        <p14:creationId xmlns:p14="http://schemas.microsoft.com/office/powerpoint/2010/main" val="1988501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62660B5-59D4-432C-BB9E-45F451EF3E2D}" type="slidenum">
              <a:rPr lang="en-GB" smtClean="0"/>
              <a:t>25</a:t>
            </a:fld>
            <a:endParaRPr lang="en-GB"/>
          </a:p>
        </p:txBody>
      </p:sp>
    </p:spTree>
    <p:extLst>
      <p:ext uri="{BB962C8B-B14F-4D97-AF65-F5344CB8AC3E}">
        <p14:creationId xmlns:p14="http://schemas.microsoft.com/office/powerpoint/2010/main" val="41037899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794B56B2-1B82-48D2-B040-E61F3CF3C3E4}" type="datetimeFigureOut">
              <a:rPr lang="en-GB" smtClean="0"/>
              <a:t>23/05/2018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127FF4A-4F11-4720-90F5-AA95B44FCCA2}" type="slidenum">
              <a:rPr lang="en-GB" smtClean="0"/>
              <a:t>‹#›</a:t>
            </a:fld>
            <a:endParaRPr lang="en-GB"/>
          </a:p>
        </p:txBody>
      </p:sp>
    </p:spTree>
    <p:extLst>
      <p:ext uri="{BB962C8B-B14F-4D97-AF65-F5344CB8AC3E}">
        <p14:creationId xmlns:p14="http://schemas.microsoft.com/office/powerpoint/2010/main" val="894829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94B56B2-1B82-48D2-B040-E61F3CF3C3E4}" type="datetimeFigureOut">
              <a:rPr lang="en-GB" smtClean="0"/>
              <a:t>23/05/2018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127FF4A-4F11-4720-90F5-AA95B44FCCA2}" type="slidenum">
              <a:rPr lang="en-GB" smtClean="0"/>
              <a:t>‹#›</a:t>
            </a:fld>
            <a:endParaRPr lang="en-GB"/>
          </a:p>
        </p:txBody>
      </p:sp>
    </p:spTree>
    <p:extLst>
      <p:ext uri="{BB962C8B-B14F-4D97-AF65-F5344CB8AC3E}">
        <p14:creationId xmlns:p14="http://schemas.microsoft.com/office/powerpoint/2010/main" val="2712134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94B56B2-1B82-48D2-B040-E61F3CF3C3E4}" type="datetimeFigureOut">
              <a:rPr lang="en-GB" smtClean="0"/>
              <a:t>23/05/2018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127FF4A-4F11-4720-90F5-AA95B44FCCA2}" type="slidenum">
              <a:rPr lang="en-GB" smtClean="0"/>
              <a:t>‹#›</a:t>
            </a:fld>
            <a:endParaRPr lang="en-GB"/>
          </a:p>
        </p:txBody>
      </p:sp>
    </p:spTree>
    <p:extLst>
      <p:ext uri="{BB962C8B-B14F-4D97-AF65-F5344CB8AC3E}">
        <p14:creationId xmlns:p14="http://schemas.microsoft.com/office/powerpoint/2010/main" val="4776535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94B56B2-1B82-48D2-B040-E61F3CF3C3E4}" type="datetimeFigureOut">
              <a:rPr lang="en-GB" smtClean="0"/>
              <a:t>23/05/2018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127FF4A-4F11-4720-90F5-AA95B44FCCA2}" type="slidenum">
              <a:rPr lang="en-GB" smtClean="0"/>
              <a:t>‹#›</a:t>
            </a:fld>
            <a:endParaRPr lang="en-GB"/>
          </a:p>
        </p:txBody>
      </p:sp>
    </p:spTree>
    <p:extLst>
      <p:ext uri="{BB962C8B-B14F-4D97-AF65-F5344CB8AC3E}">
        <p14:creationId xmlns:p14="http://schemas.microsoft.com/office/powerpoint/2010/main" val="1521674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4B56B2-1B82-48D2-B040-E61F3CF3C3E4}" type="datetimeFigureOut">
              <a:rPr lang="en-GB" smtClean="0"/>
              <a:t>23/05/2018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127FF4A-4F11-4720-90F5-AA95B44FCCA2}" type="slidenum">
              <a:rPr lang="en-GB" smtClean="0"/>
              <a:t>‹#›</a:t>
            </a:fld>
            <a:endParaRPr lang="en-GB"/>
          </a:p>
        </p:txBody>
      </p:sp>
    </p:spTree>
    <p:extLst>
      <p:ext uri="{BB962C8B-B14F-4D97-AF65-F5344CB8AC3E}">
        <p14:creationId xmlns:p14="http://schemas.microsoft.com/office/powerpoint/2010/main" val="9409179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794B56B2-1B82-48D2-B040-E61F3CF3C3E4}" type="datetimeFigureOut">
              <a:rPr lang="en-GB" smtClean="0"/>
              <a:t>23/05/2018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127FF4A-4F11-4720-90F5-AA95B44FCCA2}" type="slidenum">
              <a:rPr lang="en-GB" smtClean="0"/>
              <a:t>‹#›</a:t>
            </a:fld>
            <a:endParaRPr lang="en-GB"/>
          </a:p>
        </p:txBody>
      </p:sp>
    </p:spTree>
    <p:extLst>
      <p:ext uri="{BB962C8B-B14F-4D97-AF65-F5344CB8AC3E}">
        <p14:creationId xmlns:p14="http://schemas.microsoft.com/office/powerpoint/2010/main" val="18605009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794B56B2-1B82-48D2-B040-E61F3CF3C3E4}" type="datetimeFigureOut">
              <a:rPr lang="en-GB" smtClean="0"/>
              <a:t>23/05/2018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127FF4A-4F11-4720-90F5-AA95B44FCCA2}" type="slidenum">
              <a:rPr lang="en-GB" smtClean="0"/>
              <a:t>‹#›</a:t>
            </a:fld>
            <a:endParaRPr lang="en-GB"/>
          </a:p>
        </p:txBody>
      </p:sp>
    </p:spTree>
    <p:extLst>
      <p:ext uri="{BB962C8B-B14F-4D97-AF65-F5344CB8AC3E}">
        <p14:creationId xmlns:p14="http://schemas.microsoft.com/office/powerpoint/2010/main" val="13814442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794B56B2-1B82-48D2-B040-E61F3CF3C3E4}" type="datetimeFigureOut">
              <a:rPr lang="en-GB" smtClean="0"/>
              <a:t>23/05/2018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127FF4A-4F11-4720-90F5-AA95B44FCCA2}" type="slidenum">
              <a:rPr lang="en-GB" smtClean="0"/>
              <a:t>‹#›</a:t>
            </a:fld>
            <a:endParaRPr lang="en-GB"/>
          </a:p>
        </p:txBody>
      </p:sp>
    </p:spTree>
    <p:extLst>
      <p:ext uri="{BB962C8B-B14F-4D97-AF65-F5344CB8AC3E}">
        <p14:creationId xmlns:p14="http://schemas.microsoft.com/office/powerpoint/2010/main" val="4065967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4B56B2-1B82-48D2-B040-E61F3CF3C3E4}" type="datetimeFigureOut">
              <a:rPr lang="en-GB" smtClean="0"/>
              <a:t>23/05/2018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127FF4A-4F11-4720-90F5-AA95B44FCCA2}" type="slidenum">
              <a:rPr lang="en-GB" smtClean="0"/>
              <a:t>‹#›</a:t>
            </a:fld>
            <a:endParaRPr lang="en-GB"/>
          </a:p>
        </p:txBody>
      </p:sp>
    </p:spTree>
    <p:extLst>
      <p:ext uri="{BB962C8B-B14F-4D97-AF65-F5344CB8AC3E}">
        <p14:creationId xmlns:p14="http://schemas.microsoft.com/office/powerpoint/2010/main" val="231671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4B56B2-1B82-48D2-B040-E61F3CF3C3E4}" type="datetimeFigureOut">
              <a:rPr lang="en-GB" smtClean="0"/>
              <a:t>23/05/2018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127FF4A-4F11-4720-90F5-AA95B44FCCA2}" type="slidenum">
              <a:rPr lang="en-GB" smtClean="0"/>
              <a:t>‹#›</a:t>
            </a:fld>
            <a:endParaRPr lang="en-GB"/>
          </a:p>
        </p:txBody>
      </p:sp>
    </p:spTree>
    <p:extLst>
      <p:ext uri="{BB962C8B-B14F-4D97-AF65-F5344CB8AC3E}">
        <p14:creationId xmlns:p14="http://schemas.microsoft.com/office/powerpoint/2010/main" val="2300896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4B56B2-1B82-48D2-B040-E61F3CF3C3E4}" type="datetimeFigureOut">
              <a:rPr lang="en-GB" smtClean="0"/>
              <a:t>23/05/2018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127FF4A-4F11-4720-90F5-AA95B44FCCA2}" type="slidenum">
              <a:rPr lang="en-GB" smtClean="0"/>
              <a:t>‹#›</a:t>
            </a:fld>
            <a:endParaRPr lang="en-GB"/>
          </a:p>
        </p:txBody>
      </p:sp>
    </p:spTree>
    <p:extLst>
      <p:ext uri="{BB962C8B-B14F-4D97-AF65-F5344CB8AC3E}">
        <p14:creationId xmlns:p14="http://schemas.microsoft.com/office/powerpoint/2010/main" val="32621703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4B56B2-1B82-48D2-B040-E61F3CF3C3E4}" type="datetimeFigureOut">
              <a:rPr lang="en-GB" smtClean="0"/>
              <a:t>23/05/2018</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27FF4A-4F11-4720-90F5-AA95B44FCCA2}" type="slidenum">
              <a:rPr lang="en-GB" smtClean="0"/>
              <a:t>‹#›</a:t>
            </a:fld>
            <a:endParaRPr lang="en-GB"/>
          </a:p>
        </p:txBody>
      </p:sp>
    </p:spTree>
    <p:extLst>
      <p:ext uri="{BB962C8B-B14F-4D97-AF65-F5344CB8AC3E}">
        <p14:creationId xmlns:p14="http://schemas.microsoft.com/office/powerpoint/2010/main" val="32196030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e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e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e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39.jpeg"/><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42.jpeg"/><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e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45.jpeg"/></Relationships>
</file>

<file path=ppt/slides/_rels/slide2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e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48.jpeg"/></Relationships>
</file>

<file path=ppt/slides/_rels/slide2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e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51.jpeg"/></Relationships>
</file>

<file path=ppt/slides/_rels/slide2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e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5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2.jpe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54.jpeg"/></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8739" t="292" r="33150" b="1504"/>
          <a:stretch/>
        </p:blipFill>
        <p:spPr>
          <a:xfrm rot="5400000">
            <a:off x="2930443" y="-2950907"/>
            <a:ext cx="6310650" cy="12212463"/>
          </a:xfrm>
        </p:spPr>
      </p:pic>
      <p:sp>
        <p:nvSpPr>
          <p:cNvPr id="6" name="Flowchart: Document 5"/>
          <p:cNvSpPr/>
          <p:nvPr/>
        </p:nvSpPr>
        <p:spPr>
          <a:xfrm rot="10800000" flipH="1">
            <a:off x="-20463" y="5423092"/>
            <a:ext cx="12212462" cy="1434905"/>
          </a:xfrm>
          <a:prstGeom prst="flowChartDocument">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dirty="0">
              <a:solidFill>
                <a:prstClr val="white"/>
              </a:solidFill>
            </a:endParaRPr>
          </a:p>
        </p:txBody>
      </p:sp>
      <p:pic>
        <p:nvPicPr>
          <p:cNvPr id="3" name="Picture 2"/>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115" t="-1457" r="13115" b="40073"/>
          <a:stretch/>
        </p:blipFill>
        <p:spPr>
          <a:xfrm>
            <a:off x="8939725" y="5737866"/>
            <a:ext cx="3244068" cy="1120134"/>
          </a:xfrm>
          <a:prstGeom prst="rect">
            <a:avLst/>
          </a:prstGeom>
        </p:spPr>
      </p:pic>
      <p:sp>
        <p:nvSpPr>
          <p:cNvPr id="8" name="TextBox 7"/>
          <p:cNvSpPr txBox="1"/>
          <p:nvPr/>
        </p:nvSpPr>
        <p:spPr>
          <a:xfrm>
            <a:off x="198476" y="5423090"/>
            <a:ext cx="10259167" cy="1015663"/>
          </a:xfrm>
          <a:prstGeom prst="rect">
            <a:avLst/>
          </a:prstGeom>
          <a:noFill/>
        </p:spPr>
        <p:txBody>
          <a:bodyPr wrap="square" rtlCol="0">
            <a:spAutoFit/>
          </a:bodyPr>
          <a:lstStyle/>
          <a:p>
            <a:r>
              <a:rPr lang="en-GB" sz="6000" dirty="0" err="1" smtClean="0"/>
              <a:t>Bellister</a:t>
            </a:r>
            <a:endParaRPr lang="en-GB" sz="6000" dirty="0"/>
          </a:p>
        </p:txBody>
      </p:sp>
      <p:sp>
        <p:nvSpPr>
          <p:cNvPr id="9" name="TextBox 8"/>
          <p:cNvSpPr txBox="1"/>
          <p:nvPr/>
        </p:nvSpPr>
        <p:spPr>
          <a:xfrm>
            <a:off x="-136109" y="6297933"/>
            <a:ext cx="8210964" cy="523220"/>
          </a:xfrm>
          <a:prstGeom prst="rect">
            <a:avLst/>
          </a:prstGeom>
          <a:noFill/>
        </p:spPr>
        <p:txBody>
          <a:bodyPr wrap="square" rtlCol="0">
            <a:spAutoFit/>
          </a:bodyPr>
          <a:lstStyle/>
          <a:p>
            <a:pPr algn="ctr"/>
            <a:r>
              <a:rPr lang="en-GB" sz="2800" dirty="0" smtClean="0"/>
              <a:t>Woodland Management Plan </a:t>
            </a:r>
            <a:r>
              <a:rPr lang="en-GB" sz="2800" dirty="0" smtClean="0"/>
              <a:t>January 2018-2028</a:t>
            </a:r>
            <a:endParaRPr lang="en-GB" sz="2800" dirty="0"/>
          </a:p>
        </p:txBody>
      </p:sp>
    </p:spTree>
    <p:extLst>
      <p:ext uri="{BB962C8B-B14F-4D97-AF65-F5344CB8AC3E}">
        <p14:creationId xmlns:p14="http://schemas.microsoft.com/office/powerpoint/2010/main" val="32972025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6200000">
            <a:off x="2278006" y="-1440877"/>
            <a:ext cx="6893311" cy="9749307"/>
          </a:xfrm>
        </p:spPr>
      </p:pic>
      <p:sp>
        <p:nvSpPr>
          <p:cNvPr id="5" name="TextBox 4"/>
          <p:cNvSpPr txBox="1"/>
          <p:nvPr/>
        </p:nvSpPr>
        <p:spPr>
          <a:xfrm>
            <a:off x="11676185" y="6358597"/>
            <a:ext cx="515815" cy="369332"/>
          </a:xfrm>
          <a:prstGeom prst="rect">
            <a:avLst/>
          </a:prstGeom>
          <a:noFill/>
        </p:spPr>
        <p:txBody>
          <a:bodyPr wrap="square" rtlCol="0">
            <a:spAutoFit/>
          </a:bodyPr>
          <a:lstStyle/>
          <a:p>
            <a:r>
              <a:rPr lang="en-GB" dirty="0"/>
              <a:t>7</a:t>
            </a:r>
          </a:p>
        </p:txBody>
      </p:sp>
      <p:sp>
        <p:nvSpPr>
          <p:cNvPr id="2" name="Rectangle 1"/>
          <p:cNvSpPr/>
          <p:nvPr/>
        </p:nvSpPr>
        <p:spPr>
          <a:xfrm>
            <a:off x="9968248" y="3567448"/>
            <a:ext cx="167425" cy="6954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50343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6200000">
            <a:off x="2278006" y="-1440877"/>
            <a:ext cx="6893310" cy="9749307"/>
          </a:xfrm>
        </p:spPr>
      </p:pic>
      <p:sp>
        <p:nvSpPr>
          <p:cNvPr id="5" name="TextBox 4"/>
          <p:cNvSpPr txBox="1"/>
          <p:nvPr/>
        </p:nvSpPr>
        <p:spPr>
          <a:xfrm>
            <a:off x="11676185" y="6358597"/>
            <a:ext cx="515815" cy="369332"/>
          </a:xfrm>
          <a:prstGeom prst="rect">
            <a:avLst/>
          </a:prstGeom>
          <a:noFill/>
        </p:spPr>
        <p:txBody>
          <a:bodyPr wrap="square" rtlCol="0">
            <a:spAutoFit/>
          </a:bodyPr>
          <a:lstStyle/>
          <a:p>
            <a:r>
              <a:rPr lang="en-GB" dirty="0"/>
              <a:t>8</a:t>
            </a:r>
          </a:p>
        </p:txBody>
      </p:sp>
      <p:sp>
        <p:nvSpPr>
          <p:cNvPr id="6" name="Rectangle 5"/>
          <p:cNvSpPr/>
          <p:nvPr/>
        </p:nvSpPr>
        <p:spPr>
          <a:xfrm>
            <a:off x="9968248" y="3541690"/>
            <a:ext cx="167425" cy="6954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3"/>
          <a:stretch>
            <a:fillRect/>
          </a:stretch>
        </p:blipFill>
        <p:spPr>
          <a:xfrm rot="16200000">
            <a:off x="6487162" y="644112"/>
            <a:ext cx="2623939" cy="1685188"/>
          </a:xfrm>
          <a:prstGeom prst="rect">
            <a:avLst/>
          </a:prstGeom>
        </p:spPr>
      </p:pic>
    </p:spTree>
    <p:extLst>
      <p:ext uri="{BB962C8B-B14F-4D97-AF65-F5344CB8AC3E}">
        <p14:creationId xmlns:p14="http://schemas.microsoft.com/office/powerpoint/2010/main" val="37843176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6200000">
            <a:off x="2278006" y="-1440877"/>
            <a:ext cx="6893311" cy="9749307"/>
          </a:xfrm>
        </p:spPr>
      </p:pic>
      <p:sp>
        <p:nvSpPr>
          <p:cNvPr id="5" name="TextBox 4"/>
          <p:cNvSpPr txBox="1"/>
          <p:nvPr/>
        </p:nvSpPr>
        <p:spPr>
          <a:xfrm>
            <a:off x="11676185" y="6358597"/>
            <a:ext cx="515815" cy="369332"/>
          </a:xfrm>
          <a:prstGeom prst="rect">
            <a:avLst/>
          </a:prstGeom>
          <a:noFill/>
        </p:spPr>
        <p:txBody>
          <a:bodyPr wrap="square" rtlCol="0">
            <a:spAutoFit/>
          </a:bodyPr>
          <a:lstStyle/>
          <a:p>
            <a:r>
              <a:rPr lang="en-GB" dirty="0"/>
              <a:t>9</a:t>
            </a:r>
          </a:p>
        </p:txBody>
      </p:sp>
      <p:sp>
        <p:nvSpPr>
          <p:cNvPr id="6" name="Rectangle 5"/>
          <p:cNvSpPr/>
          <p:nvPr/>
        </p:nvSpPr>
        <p:spPr>
          <a:xfrm>
            <a:off x="9968248" y="3554569"/>
            <a:ext cx="167425" cy="6954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55745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6200000">
            <a:off x="2278006" y="-1440877"/>
            <a:ext cx="6893311" cy="9749307"/>
          </a:xfrm>
        </p:spPr>
      </p:pic>
      <p:sp>
        <p:nvSpPr>
          <p:cNvPr id="5" name="TextBox 4"/>
          <p:cNvSpPr txBox="1"/>
          <p:nvPr/>
        </p:nvSpPr>
        <p:spPr>
          <a:xfrm>
            <a:off x="11676185" y="6358597"/>
            <a:ext cx="515815" cy="369332"/>
          </a:xfrm>
          <a:prstGeom prst="rect">
            <a:avLst/>
          </a:prstGeom>
          <a:noFill/>
        </p:spPr>
        <p:txBody>
          <a:bodyPr wrap="square" rtlCol="0">
            <a:spAutoFit/>
          </a:bodyPr>
          <a:lstStyle/>
          <a:p>
            <a:r>
              <a:rPr lang="en-GB" dirty="0" smtClean="0"/>
              <a:t>10</a:t>
            </a:r>
            <a:endParaRPr lang="en-GB" dirty="0"/>
          </a:p>
        </p:txBody>
      </p:sp>
      <p:sp>
        <p:nvSpPr>
          <p:cNvPr id="6" name="Rectangle 5"/>
          <p:cNvSpPr/>
          <p:nvPr/>
        </p:nvSpPr>
        <p:spPr>
          <a:xfrm>
            <a:off x="9968248" y="3554569"/>
            <a:ext cx="167425" cy="6954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17324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6200000">
            <a:off x="2278006" y="-1440877"/>
            <a:ext cx="6893309" cy="9749306"/>
          </a:xfrm>
        </p:spPr>
      </p:pic>
      <p:sp>
        <p:nvSpPr>
          <p:cNvPr id="5" name="TextBox 4"/>
          <p:cNvSpPr txBox="1"/>
          <p:nvPr/>
        </p:nvSpPr>
        <p:spPr>
          <a:xfrm>
            <a:off x="11676185" y="6358597"/>
            <a:ext cx="515815" cy="369332"/>
          </a:xfrm>
          <a:prstGeom prst="rect">
            <a:avLst/>
          </a:prstGeom>
          <a:noFill/>
        </p:spPr>
        <p:txBody>
          <a:bodyPr wrap="square" rtlCol="0">
            <a:spAutoFit/>
          </a:bodyPr>
          <a:lstStyle/>
          <a:p>
            <a:r>
              <a:rPr lang="en-GB" dirty="0" smtClean="0"/>
              <a:t>11</a:t>
            </a:r>
            <a:endParaRPr lang="en-GB" dirty="0"/>
          </a:p>
        </p:txBody>
      </p:sp>
      <p:sp>
        <p:nvSpPr>
          <p:cNvPr id="6" name="Rectangle 5"/>
          <p:cNvSpPr/>
          <p:nvPr/>
        </p:nvSpPr>
        <p:spPr>
          <a:xfrm>
            <a:off x="9968248" y="5306093"/>
            <a:ext cx="128789" cy="6954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41217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5"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l="4646"/>
          <a:stretch/>
        </p:blipFill>
        <p:spPr>
          <a:xfrm>
            <a:off x="12878" y="0"/>
            <a:ext cx="11625537" cy="6857999"/>
          </a:xfrm>
        </p:spPr>
      </p:pic>
      <p:sp>
        <p:nvSpPr>
          <p:cNvPr id="6" name="Flowchart: Document 5"/>
          <p:cNvSpPr/>
          <p:nvPr/>
        </p:nvSpPr>
        <p:spPr>
          <a:xfrm rot="5400000">
            <a:off x="8063719" y="2704514"/>
            <a:ext cx="6872067" cy="1434905"/>
          </a:xfrm>
          <a:prstGeom prst="flowChartDocument">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smtClean="0"/>
              <a:t>Section 4: Compartment Summaries</a:t>
            </a:r>
            <a:endParaRPr lang="en-GB" sz="4000" dirty="0"/>
          </a:p>
        </p:txBody>
      </p:sp>
      <p:sp>
        <p:nvSpPr>
          <p:cNvPr id="3" name="TextBox 2"/>
          <p:cNvSpPr txBox="1"/>
          <p:nvPr/>
        </p:nvSpPr>
        <p:spPr>
          <a:xfrm>
            <a:off x="12878" y="6396334"/>
            <a:ext cx="2640169" cy="461665"/>
          </a:xfrm>
          <a:prstGeom prst="rect">
            <a:avLst/>
          </a:prstGeom>
          <a:noFill/>
        </p:spPr>
        <p:txBody>
          <a:bodyPr wrap="square" rtlCol="0">
            <a:spAutoFit/>
          </a:bodyPr>
          <a:lstStyle/>
          <a:p>
            <a:r>
              <a:rPr lang="en-GB" sz="1200" b="1" dirty="0" smtClean="0"/>
              <a:t>Compartment 25b: </a:t>
            </a:r>
          </a:p>
          <a:p>
            <a:r>
              <a:rPr lang="en-GB" sz="1200" b="1" dirty="0" smtClean="0"/>
              <a:t>Credit - Sarah Bennett</a:t>
            </a:r>
            <a:endParaRPr lang="en-GB" sz="1200" b="1" dirty="0"/>
          </a:p>
        </p:txBody>
      </p:sp>
    </p:spTree>
    <p:extLst>
      <p:ext uri="{BB962C8B-B14F-4D97-AF65-F5344CB8AC3E}">
        <p14:creationId xmlns:p14="http://schemas.microsoft.com/office/powerpoint/2010/main" val="23940391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r="1849" b="5131"/>
          <a:stretch/>
        </p:blipFill>
        <p:spPr>
          <a:xfrm>
            <a:off x="8358589" y="187424"/>
            <a:ext cx="3103608" cy="2955021"/>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65" t="32801" r="-265" b="21429"/>
          <a:stretch/>
        </p:blipFill>
        <p:spPr>
          <a:xfrm>
            <a:off x="3473703" y="164313"/>
            <a:ext cx="4884886" cy="2965253"/>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8236" y="151502"/>
            <a:ext cx="3048712" cy="3003179"/>
          </a:xfrm>
          <a:prstGeom prst="rect">
            <a:avLst/>
          </a:prstGeom>
        </p:spPr>
      </p:pic>
      <p:sp>
        <p:nvSpPr>
          <p:cNvPr id="8" name="TextBox 7"/>
          <p:cNvSpPr txBox="1"/>
          <p:nvPr/>
        </p:nvSpPr>
        <p:spPr>
          <a:xfrm>
            <a:off x="269608" y="3374265"/>
            <a:ext cx="11630471" cy="2031325"/>
          </a:xfrm>
          <a:prstGeom prst="rect">
            <a:avLst/>
          </a:prstGeom>
          <a:noFill/>
        </p:spPr>
        <p:txBody>
          <a:bodyPr wrap="square" rtlCol="0">
            <a:spAutoFit/>
          </a:bodyPr>
          <a:lstStyle/>
          <a:p>
            <a:r>
              <a:rPr lang="en-GB" b="1" dirty="0" smtClean="0"/>
              <a:t>Compartment: </a:t>
            </a:r>
            <a:r>
              <a:rPr lang="en-GB" b="1" dirty="0" smtClean="0">
                <a:solidFill>
                  <a:srgbClr val="FF0000"/>
                </a:solidFill>
              </a:rPr>
              <a:t>19 </a:t>
            </a:r>
            <a:r>
              <a:rPr lang="en-GB" dirty="0" smtClean="0"/>
              <a:t>  		</a:t>
            </a:r>
            <a:r>
              <a:rPr lang="en-GB" b="1" dirty="0" smtClean="0"/>
              <a:t>Species</a:t>
            </a:r>
            <a:r>
              <a:rPr lang="en-GB" dirty="0" smtClean="0"/>
              <a:t>: 	</a:t>
            </a:r>
            <a:r>
              <a:rPr lang="en-GB" dirty="0"/>
              <a:t> </a:t>
            </a:r>
            <a:r>
              <a:rPr lang="en-GB" dirty="0" smtClean="0"/>
              <a:t>Alder and Scots Pine</a:t>
            </a:r>
            <a:r>
              <a:rPr lang="en-GB" dirty="0"/>
              <a:t> </a:t>
            </a:r>
            <a:r>
              <a:rPr lang="en-GB" dirty="0" smtClean="0"/>
              <a:t>with Sycamore and Ash	 </a:t>
            </a:r>
            <a:r>
              <a:rPr lang="en-GB" b="1" dirty="0" smtClean="0"/>
              <a:t>Hectares</a:t>
            </a:r>
            <a:r>
              <a:rPr lang="en-GB" dirty="0" smtClean="0"/>
              <a:t>:	0.82</a:t>
            </a:r>
          </a:p>
          <a:p>
            <a:r>
              <a:rPr lang="en-GB" dirty="0" smtClean="0"/>
              <a:t>	</a:t>
            </a:r>
            <a:endParaRPr lang="en-GB" dirty="0"/>
          </a:p>
          <a:p>
            <a:r>
              <a:rPr lang="en-GB" b="1" dirty="0" smtClean="0"/>
              <a:t>Designations</a:t>
            </a:r>
            <a:r>
              <a:rPr lang="en-GB" dirty="0" smtClean="0"/>
              <a:t>: None	</a:t>
            </a:r>
            <a:r>
              <a:rPr lang="en-GB" b="1" dirty="0"/>
              <a:t>Issues</a:t>
            </a:r>
            <a:r>
              <a:rPr lang="en-GB" dirty="0"/>
              <a:t>: </a:t>
            </a:r>
            <a:r>
              <a:rPr lang="en-GB" dirty="0" smtClean="0"/>
              <a:t>None</a:t>
            </a:r>
            <a:r>
              <a:rPr lang="en-GB" dirty="0"/>
              <a:t>		</a:t>
            </a:r>
            <a:r>
              <a:rPr lang="en-GB" b="1" dirty="0"/>
              <a:t>Intervention</a:t>
            </a:r>
            <a:r>
              <a:rPr lang="en-GB" dirty="0"/>
              <a:t>: None	</a:t>
            </a:r>
            <a:r>
              <a:rPr lang="en-GB" dirty="0" smtClean="0"/>
              <a:t>						</a:t>
            </a:r>
            <a:endParaRPr lang="en-GB" dirty="0"/>
          </a:p>
          <a:p>
            <a:r>
              <a:rPr lang="en-GB" b="1" dirty="0" smtClean="0"/>
              <a:t>Description</a:t>
            </a:r>
            <a:r>
              <a:rPr lang="en-GB" dirty="0" smtClean="0"/>
              <a:t>: A mature woodland with mixed native and non-native species and  varied age structure. </a:t>
            </a:r>
          </a:p>
          <a:p>
            <a:endParaRPr lang="en-GB" dirty="0" smtClean="0"/>
          </a:p>
          <a:p>
            <a:r>
              <a:rPr lang="en-GB" b="1" dirty="0" smtClean="0"/>
              <a:t>Aims</a:t>
            </a:r>
            <a:r>
              <a:rPr lang="en-GB" dirty="0" smtClean="0"/>
              <a:t>: To manage for visual amenity, health and safety, and biodiversity.</a:t>
            </a:r>
          </a:p>
        </p:txBody>
      </p:sp>
      <p:sp>
        <p:nvSpPr>
          <p:cNvPr id="9" name="Rectangle 8"/>
          <p:cNvSpPr/>
          <p:nvPr/>
        </p:nvSpPr>
        <p:spPr>
          <a:xfrm>
            <a:off x="411480" y="173287"/>
            <a:ext cx="11048999" cy="2962718"/>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p:cNvCxnSpPr/>
          <p:nvPr/>
        </p:nvCxnSpPr>
        <p:spPr>
          <a:xfrm>
            <a:off x="3448870" y="164313"/>
            <a:ext cx="0" cy="2962718"/>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350722" y="173287"/>
            <a:ext cx="0" cy="2962718"/>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rotWithShape="1">
          <a:blip r:embed="rId5">
            <a:clrChange>
              <a:clrFrom>
                <a:srgbClr val="FFFFFF"/>
              </a:clrFrom>
              <a:clrTo>
                <a:srgbClr val="FFFFFF">
                  <a:alpha val="0"/>
                </a:srgbClr>
              </a:clrTo>
            </a:clrChange>
          </a:blip>
          <a:srcRect l="22449" t="85343" r="35185" b="11312"/>
          <a:stretch/>
        </p:blipFill>
        <p:spPr>
          <a:xfrm>
            <a:off x="517047" y="2975256"/>
            <a:ext cx="2756079" cy="122349"/>
          </a:xfrm>
          <a:prstGeom prst="rect">
            <a:avLst/>
          </a:prstGeom>
        </p:spPr>
      </p:pic>
      <p:sp>
        <p:nvSpPr>
          <p:cNvPr id="15" name="TextBox 14"/>
          <p:cNvSpPr txBox="1"/>
          <p:nvPr/>
        </p:nvSpPr>
        <p:spPr>
          <a:xfrm>
            <a:off x="11676185" y="6358597"/>
            <a:ext cx="515815" cy="369332"/>
          </a:xfrm>
          <a:prstGeom prst="rect">
            <a:avLst/>
          </a:prstGeom>
          <a:noFill/>
        </p:spPr>
        <p:txBody>
          <a:bodyPr wrap="square" rtlCol="0">
            <a:spAutoFit/>
          </a:bodyPr>
          <a:lstStyle/>
          <a:p>
            <a:r>
              <a:rPr lang="en-GB" dirty="0" smtClean="0"/>
              <a:t>12</a:t>
            </a:r>
            <a:endParaRPr lang="en-GB" dirty="0"/>
          </a:p>
        </p:txBody>
      </p:sp>
    </p:spTree>
    <p:extLst>
      <p:ext uri="{BB962C8B-B14F-4D97-AF65-F5344CB8AC3E}">
        <p14:creationId xmlns:p14="http://schemas.microsoft.com/office/powerpoint/2010/main" val="38199315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35" t="14461" r="-235" b="45351"/>
          <a:stretch/>
        </p:blipFill>
        <p:spPr>
          <a:xfrm>
            <a:off x="3334743" y="194628"/>
            <a:ext cx="5477316" cy="2934938"/>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b="2765"/>
          <a:stretch/>
        </p:blipFill>
        <p:spPr>
          <a:xfrm>
            <a:off x="8813062" y="173288"/>
            <a:ext cx="3099896" cy="2969157"/>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5001" y="194628"/>
            <a:ext cx="2944699" cy="2900719"/>
          </a:xfrm>
          <a:prstGeom prst="rect">
            <a:avLst/>
          </a:prstGeom>
        </p:spPr>
      </p:pic>
      <p:sp>
        <p:nvSpPr>
          <p:cNvPr id="8" name="TextBox 7"/>
          <p:cNvSpPr txBox="1"/>
          <p:nvPr/>
        </p:nvSpPr>
        <p:spPr>
          <a:xfrm>
            <a:off x="269608" y="3374265"/>
            <a:ext cx="11630471" cy="2585323"/>
          </a:xfrm>
          <a:prstGeom prst="rect">
            <a:avLst/>
          </a:prstGeom>
          <a:noFill/>
        </p:spPr>
        <p:txBody>
          <a:bodyPr wrap="square" rtlCol="0">
            <a:spAutoFit/>
          </a:bodyPr>
          <a:lstStyle/>
          <a:p>
            <a:r>
              <a:rPr lang="en-GB" b="1" dirty="0" smtClean="0"/>
              <a:t>Compartment</a:t>
            </a:r>
            <a:r>
              <a:rPr lang="en-GB" dirty="0" smtClean="0"/>
              <a:t>: </a:t>
            </a:r>
            <a:r>
              <a:rPr lang="en-GB" b="1" dirty="0" smtClean="0">
                <a:solidFill>
                  <a:srgbClr val="FF0000"/>
                </a:solidFill>
              </a:rPr>
              <a:t>20</a:t>
            </a:r>
            <a:r>
              <a:rPr lang="en-GB" dirty="0" smtClean="0"/>
              <a:t>		</a:t>
            </a:r>
            <a:r>
              <a:rPr lang="en-GB" b="1" dirty="0" smtClean="0"/>
              <a:t>Species</a:t>
            </a:r>
            <a:r>
              <a:rPr lang="en-GB" dirty="0" smtClean="0"/>
              <a:t>: 	Alder, Rowan, Scots Pine and Birch			</a:t>
            </a:r>
            <a:r>
              <a:rPr lang="en-GB" b="1" dirty="0" smtClean="0"/>
              <a:t>Hectares</a:t>
            </a:r>
            <a:r>
              <a:rPr lang="en-GB" dirty="0" smtClean="0"/>
              <a:t>:	0.22</a:t>
            </a:r>
          </a:p>
          <a:p>
            <a:r>
              <a:rPr lang="en-GB" dirty="0" smtClean="0"/>
              <a:t>	</a:t>
            </a:r>
          </a:p>
          <a:p>
            <a:r>
              <a:rPr lang="en-GB" b="1" dirty="0" smtClean="0"/>
              <a:t>Designations</a:t>
            </a:r>
            <a:r>
              <a:rPr lang="en-GB" dirty="0" smtClean="0"/>
              <a:t>: None	</a:t>
            </a:r>
            <a:r>
              <a:rPr lang="en-GB" b="1" dirty="0" smtClean="0"/>
              <a:t>Intervention</a:t>
            </a:r>
            <a:r>
              <a:rPr lang="en-GB" dirty="0" smtClean="0"/>
              <a:t>: </a:t>
            </a:r>
            <a:r>
              <a:rPr lang="en-GB" dirty="0"/>
              <a:t>Invasive species control</a:t>
            </a:r>
          </a:p>
          <a:p>
            <a:endParaRPr lang="en-GB" dirty="0" smtClean="0"/>
          </a:p>
          <a:p>
            <a:r>
              <a:rPr lang="en-GB" b="1" dirty="0" smtClean="0"/>
              <a:t>Issues</a:t>
            </a:r>
            <a:r>
              <a:rPr lang="en-GB" dirty="0" smtClean="0"/>
              <a:t>: Himalayan Balsam</a:t>
            </a:r>
          </a:p>
          <a:p>
            <a:endParaRPr lang="en-GB" dirty="0" smtClean="0"/>
          </a:p>
          <a:p>
            <a:r>
              <a:rPr lang="en-GB" b="1" dirty="0" smtClean="0"/>
              <a:t>Description</a:t>
            </a:r>
            <a:r>
              <a:rPr lang="en-GB" dirty="0" smtClean="0"/>
              <a:t>: </a:t>
            </a:r>
            <a:r>
              <a:rPr lang="en-GB" dirty="0"/>
              <a:t>A </a:t>
            </a:r>
            <a:r>
              <a:rPr lang="en-GB" dirty="0" smtClean="0"/>
              <a:t>new </a:t>
            </a:r>
            <a:r>
              <a:rPr lang="en-GB" dirty="0"/>
              <a:t>woodland with mixed native </a:t>
            </a:r>
            <a:r>
              <a:rPr lang="en-GB" dirty="0" smtClean="0"/>
              <a:t>specie. </a:t>
            </a:r>
            <a:endParaRPr lang="en-GB" dirty="0"/>
          </a:p>
          <a:p>
            <a:endParaRPr lang="en-GB" dirty="0" smtClean="0"/>
          </a:p>
          <a:p>
            <a:r>
              <a:rPr lang="en-GB" b="1" dirty="0" smtClean="0"/>
              <a:t>Aims</a:t>
            </a:r>
            <a:r>
              <a:rPr lang="en-GB" dirty="0" smtClean="0"/>
              <a:t>: </a:t>
            </a:r>
            <a:r>
              <a:rPr lang="en-GB" dirty="0"/>
              <a:t>To manage for visual amenity, health and safety, and biodiversity.</a:t>
            </a:r>
          </a:p>
        </p:txBody>
      </p:sp>
      <p:sp>
        <p:nvSpPr>
          <p:cNvPr id="9" name="Rectangle 8"/>
          <p:cNvSpPr/>
          <p:nvPr/>
        </p:nvSpPr>
        <p:spPr>
          <a:xfrm>
            <a:off x="269608" y="173287"/>
            <a:ext cx="11630471" cy="2962718"/>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p:cNvCxnSpPr/>
          <p:nvPr/>
        </p:nvCxnSpPr>
        <p:spPr>
          <a:xfrm>
            <a:off x="3308984" y="164313"/>
            <a:ext cx="0" cy="2962718"/>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812059" y="173287"/>
            <a:ext cx="0" cy="2962718"/>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rotWithShape="1">
          <a:blip r:embed="rId5">
            <a:clrChange>
              <a:clrFrom>
                <a:srgbClr val="FFFFFF"/>
              </a:clrFrom>
              <a:clrTo>
                <a:srgbClr val="FFFFFF">
                  <a:alpha val="0"/>
                </a:srgbClr>
              </a:clrTo>
            </a:clrChange>
          </a:blip>
          <a:srcRect l="22449" t="85343" r="35185" b="11312"/>
          <a:stretch/>
        </p:blipFill>
        <p:spPr>
          <a:xfrm>
            <a:off x="527147" y="2991047"/>
            <a:ext cx="2756079" cy="122349"/>
          </a:xfrm>
          <a:prstGeom prst="rect">
            <a:avLst/>
          </a:prstGeom>
        </p:spPr>
      </p:pic>
      <p:sp>
        <p:nvSpPr>
          <p:cNvPr id="15" name="TextBox 14"/>
          <p:cNvSpPr txBox="1"/>
          <p:nvPr/>
        </p:nvSpPr>
        <p:spPr>
          <a:xfrm>
            <a:off x="11676185" y="6358597"/>
            <a:ext cx="515815" cy="369332"/>
          </a:xfrm>
          <a:prstGeom prst="rect">
            <a:avLst/>
          </a:prstGeom>
          <a:noFill/>
        </p:spPr>
        <p:txBody>
          <a:bodyPr wrap="square" rtlCol="0">
            <a:spAutoFit/>
          </a:bodyPr>
          <a:lstStyle/>
          <a:p>
            <a:r>
              <a:rPr lang="en-GB" dirty="0" smtClean="0"/>
              <a:t>13</a:t>
            </a:r>
            <a:endParaRPr lang="en-GB" dirty="0"/>
          </a:p>
        </p:txBody>
      </p:sp>
    </p:spTree>
    <p:extLst>
      <p:ext uri="{BB962C8B-B14F-4D97-AF65-F5344CB8AC3E}">
        <p14:creationId xmlns:p14="http://schemas.microsoft.com/office/powerpoint/2010/main" val="15241561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2322" t="1458" r="36576" b="2874"/>
          <a:stretch/>
        </p:blipFill>
        <p:spPr>
          <a:xfrm rot="5400000">
            <a:off x="4655712" y="-959477"/>
            <a:ext cx="2987899" cy="5215944"/>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3050"/>
          <a:stretch/>
        </p:blipFill>
        <p:spPr>
          <a:xfrm>
            <a:off x="8800117" y="167425"/>
            <a:ext cx="3099961" cy="2960536"/>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b="6589"/>
          <a:stretch/>
        </p:blipFill>
        <p:spPr>
          <a:xfrm>
            <a:off x="269607" y="166847"/>
            <a:ext cx="3219786" cy="2962719"/>
          </a:xfrm>
          <a:prstGeom prst="rect">
            <a:avLst/>
          </a:prstGeom>
        </p:spPr>
      </p:pic>
      <p:sp>
        <p:nvSpPr>
          <p:cNvPr id="8" name="TextBox 7"/>
          <p:cNvSpPr txBox="1"/>
          <p:nvPr/>
        </p:nvSpPr>
        <p:spPr>
          <a:xfrm>
            <a:off x="269608" y="3374265"/>
            <a:ext cx="11630471" cy="3416320"/>
          </a:xfrm>
          <a:prstGeom prst="rect">
            <a:avLst/>
          </a:prstGeom>
          <a:noFill/>
        </p:spPr>
        <p:txBody>
          <a:bodyPr wrap="square" rtlCol="0">
            <a:spAutoFit/>
          </a:bodyPr>
          <a:lstStyle/>
          <a:p>
            <a:r>
              <a:rPr lang="en-GB" dirty="0" smtClean="0"/>
              <a:t>Compartment: </a:t>
            </a:r>
            <a:r>
              <a:rPr lang="en-GB" b="1" dirty="0" smtClean="0">
                <a:solidFill>
                  <a:srgbClr val="FF0000"/>
                </a:solidFill>
              </a:rPr>
              <a:t>21 </a:t>
            </a:r>
            <a:r>
              <a:rPr lang="en-GB" dirty="0" smtClean="0"/>
              <a:t>  			</a:t>
            </a:r>
            <a:r>
              <a:rPr lang="en-GB" b="1" dirty="0" smtClean="0"/>
              <a:t>Species</a:t>
            </a:r>
            <a:r>
              <a:rPr lang="en-GB" dirty="0"/>
              <a:t>: 	</a:t>
            </a:r>
            <a:r>
              <a:rPr lang="en-GB" dirty="0" smtClean="0"/>
              <a:t>Willow, Alder, Scots Pine, Sessile Oak and Ash</a:t>
            </a:r>
            <a:r>
              <a:rPr lang="en-GB" dirty="0"/>
              <a:t>		</a:t>
            </a:r>
            <a:r>
              <a:rPr lang="en-GB" b="1" dirty="0"/>
              <a:t>Hectares</a:t>
            </a:r>
            <a:r>
              <a:rPr lang="en-GB" dirty="0"/>
              <a:t>:	</a:t>
            </a:r>
            <a:r>
              <a:rPr lang="en-GB" dirty="0" smtClean="0"/>
              <a:t>1.01</a:t>
            </a:r>
            <a:endParaRPr lang="en-GB" dirty="0"/>
          </a:p>
          <a:p>
            <a:r>
              <a:rPr lang="en-GB" dirty="0"/>
              <a:t>	</a:t>
            </a:r>
          </a:p>
          <a:p>
            <a:r>
              <a:rPr lang="en-GB" b="1" dirty="0"/>
              <a:t>Designations</a:t>
            </a:r>
            <a:r>
              <a:rPr lang="en-GB" dirty="0"/>
              <a:t>: </a:t>
            </a:r>
            <a:r>
              <a:rPr lang="en-GB" dirty="0" smtClean="0"/>
              <a:t>None	</a:t>
            </a:r>
            <a:r>
              <a:rPr lang="en-GB" dirty="0"/>
              <a:t>			</a:t>
            </a:r>
            <a:r>
              <a:rPr lang="en-GB" dirty="0" smtClean="0"/>
              <a:t>		</a:t>
            </a:r>
          </a:p>
          <a:p>
            <a:endParaRPr lang="en-GB" dirty="0"/>
          </a:p>
          <a:p>
            <a:r>
              <a:rPr lang="en-GB" b="1" dirty="0"/>
              <a:t>Intervention</a:t>
            </a:r>
            <a:r>
              <a:rPr lang="en-GB" dirty="0"/>
              <a:t>: </a:t>
            </a:r>
            <a:r>
              <a:rPr lang="en-GB" dirty="0" smtClean="0"/>
              <a:t>None</a:t>
            </a:r>
            <a:r>
              <a:rPr lang="en-GB" dirty="0"/>
              <a:t>	</a:t>
            </a:r>
            <a:endParaRPr lang="en-GB" dirty="0" smtClean="0"/>
          </a:p>
          <a:p>
            <a:endParaRPr lang="en-GB" dirty="0"/>
          </a:p>
          <a:p>
            <a:r>
              <a:rPr lang="en-GB" b="1" dirty="0"/>
              <a:t>Issues</a:t>
            </a:r>
            <a:r>
              <a:rPr lang="en-GB" dirty="0"/>
              <a:t>: </a:t>
            </a:r>
            <a:r>
              <a:rPr lang="en-GB" dirty="0" smtClean="0"/>
              <a:t>None</a:t>
            </a:r>
            <a:endParaRPr lang="en-GB" dirty="0"/>
          </a:p>
          <a:p>
            <a:endParaRPr lang="en-GB" dirty="0"/>
          </a:p>
          <a:p>
            <a:r>
              <a:rPr lang="en-GB" b="1" dirty="0"/>
              <a:t>Description</a:t>
            </a:r>
            <a:r>
              <a:rPr lang="en-GB" dirty="0"/>
              <a:t>: A </a:t>
            </a:r>
            <a:r>
              <a:rPr lang="en-GB" dirty="0" smtClean="0"/>
              <a:t>young mixed woodland </a:t>
            </a:r>
            <a:r>
              <a:rPr lang="en-GB" dirty="0"/>
              <a:t>with </a:t>
            </a:r>
            <a:r>
              <a:rPr lang="en-GB" dirty="0" smtClean="0"/>
              <a:t>varied </a:t>
            </a:r>
            <a:r>
              <a:rPr lang="en-GB" dirty="0"/>
              <a:t>age structure. </a:t>
            </a:r>
            <a:endParaRPr lang="en-GB" dirty="0" smtClean="0"/>
          </a:p>
          <a:p>
            <a:endParaRPr lang="en-GB" dirty="0"/>
          </a:p>
          <a:p>
            <a:r>
              <a:rPr lang="en-GB" b="1" dirty="0"/>
              <a:t>Aims</a:t>
            </a:r>
            <a:r>
              <a:rPr lang="en-GB" dirty="0"/>
              <a:t>: To manage for visual amenity, health and safety, and biodiversity.</a:t>
            </a:r>
          </a:p>
          <a:p>
            <a:endParaRPr lang="en-GB" dirty="0"/>
          </a:p>
        </p:txBody>
      </p:sp>
      <p:sp>
        <p:nvSpPr>
          <p:cNvPr id="9" name="Rectangle 8"/>
          <p:cNvSpPr/>
          <p:nvPr/>
        </p:nvSpPr>
        <p:spPr>
          <a:xfrm>
            <a:off x="269608" y="173287"/>
            <a:ext cx="11630471" cy="2962718"/>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Connector 11"/>
          <p:cNvCxnSpPr/>
          <p:nvPr/>
        </p:nvCxnSpPr>
        <p:spPr>
          <a:xfrm>
            <a:off x="8775724" y="153969"/>
            <a:ext cx="0" cy="2962718"/>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rotWithShape="1">
          <a:blip r:embed="rId5">
            <a:clrChange>
              <a:clrFrom>
                <a:srgbClr val="FFFFFF"/>
              </a:clrFrom>
              <a:clrTo>
                <a:srgbClr val="FFFFFF">
                  <a:alpha val="0"/>
                </a:srgbClr>
              </a:clrTo>
            </a:clrChange>
          </a:blip>
          <a:srcRect l="22449" t="85343" r="35185" b="11312"/>
          <a:stretch/>
        </p:blipFill>
        <p:spPr>
          <a:xfrm>
            <a:off x="572867" y="2991047"/>
            <a:ext cx="2756079" cy="122349"/>
          </a:xfrm>
          <a:prstGeom prst="rect">
            <a:avLst/>
          </a:prstGeom>
        </p:spPr>
      </p:pic>
      <p:sp>
        <p:nvSpPr>
          <p:cNvPr id="15" name="TextBox 14"/>
          <p:cNvSpPr txBox="1"/>
          <p:nvPr/>
        </p:nvSpPr>
        <p:spPr>
          <a:xfrm>
            <a:off x="11676185" y="6358597"/>
            <a:ext cx="515815" cy="369332"/>
          </a:xfrm>
          <a:prstGeom prst="rect">
            <a:avLst/>
          </a:prstGeom>
          <a:noFill/>
        </p:spPr>
        <p:txBody>
          <a:bodyPr wrap="square" rtlCol="0">
            <a:spAutoFit/>
          </a:bodyPr>
          <a:lstStyle/>
          <a:p>
            <a:r>
              <a:rPr lang="en-GB" dirty="0" smtClean="0"/>
              <a:t>14</a:t>
            </a:r>
            <a:endParaRPr lang="en-GB" dirty="0"/>
          </a:p>
        </p:txBody>
      </p:sp>
      <p:cxnSp>
        <p:nvCxnSpPr>
          <p:cNvPr id="14" name="Straight Connector 13"/>
          <p:cNvCxnSpPr/>
          <p:nvPr/>
        </p:nvCxnSpPr>
        <p:spPr>
          <a:xfrm>
            <a:off x="3531876" y="150678"/>
            <a:ext cx="0" cy="2962718"/>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61821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466" t="37776" r="466" b="22640"/>
          <a:stretch/>
        </p:blipFill>
        <p:spPr>
          <a:xfrm>
            <a:off x="3327390" y="201789"/>
            <a:ext cx="5522862" cy="2914898"/>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77864" y="186094"/>
            <a:ext cx="3009335" cy="2964390"/>
          </a:xfrm>
          <a:prstGeom prst="rect">
            <a:avLst/>
          </a:prstGeom>
        </p:spPr>
      </p:pic>
      <p:sp>
        <p:nvSpPr>
          <p:cNvPr id="8" name="TextBox 7"/>
          <p:cNvSpPr txBox="1"/>
          <p:nvPr/>
        </p:nvSpPr>
        <p:spPr>
          <a:xfrm>
            <a:off x="269608" y="3374265"/>
            <a:ext cx="11630471" cy="3139321"/>
          </a:xfrm>
          <a:prstGeom prst="rect">
            <a:avLst/>
          </a:prstGeom>
          <a:noFill/>
        </p:spPr>
        <p:txBody>
          <a:bodyPr wrap="square" rtlCol="0">
            <a:spAutoFit/>
          </a:bodyPr>
          <a:lstStyle/>
          <a:p>
            <a:r>
              <a:rPr lang="en-GB" b="1" dirty="0" smtClean="0"/>
              <a:t>Compartment</a:t>
            </a:r>
            <a:r>
              <a:rPr lang="en-GB" dirty="0" smtClean="0"/>
              <a:t>: </a:t>
            </a:r>
            <a:r>
              <a:rPr lang="en-GB" b="1" dirty="0" smtClean="0">
                <a:solidFill>
                  <a:srgbClr val="FF0000"/>
                </a:solidFill>
              </a:rPr>
              <a:t>22</a:t>
            </a:r>
            <a:r>
              <a:rPr lang="en-GB" dirty="0" smtClean="0"/>
              <a:t> 	  </a:t>
            </a:r>
            <a:r>
              <a:rPr lang="en-GB" b="1" dirty="0" err="1" smtClean="0"/>
              <a:t>Species</a:t>
            </a:r>
            <a:r>
              <a:rPr lang="en-GB" dirty="0" err="1" smtClean="0"/>
              <a:t>:Birch</a:t>
            </a:r>
            <a:r>
              <a:rPr lang="en-GB" dirty="0" smtClean="0"/>
              <a:t> and Sessile </a:t>
            </a:r>
            <a:r>
              <a:rPr lang="en-GB" dirty="0"/>
              <a:t>Oak </a:t>
            </a:r>
            <a:r>
              <a:rPr lang="en-GB" dirty="0" smtClean="0"/>
              <a:t>with Beech, Sycamore, Sitka Spruce and Japanese Larch </a:t>
            </a:r>
            <a:r>
              <a:rPr lang="en-GB" dirty="0"/>
              <a:t>	</a:t>
            </a:r>
            <a:r>
              <a:rPr lang="en-GB" b="1" dirty="0" smtClean="0"/>
              <a:t>Hectares</a:t>
            </a:r>
            <a:r>
              <a:rPr lang="en-GB" dirty="0"/>
              <a:t>:	</a:t>
            </a:r>
            <a:r>
              <a:rPr lang="en-GB" dirty="0" smtClean="0"/>
              <a:t>2.1</a:t>
            </a:r>
            <a:endParaRPr lang="en-GB" dirty="0"/>
          </a:p>
          <a:p>
            <a:r>
              <a:rPr lang="en-GB" dirty="0"/>
              <a:t>	</a:t>
            </a:r>
          </a:p>
          <a:p>
            <a:r>
              <a:rPr lang="en-GB" b="1" dirty="0"/>
              <a:t>Designations</a:t>
            </a:r>
            <a:r>
              <a:rPr lang="en-GB" dirty="0"/>
              <a:t>: </a:t>
            </a:r>
            <a:r>
              <a:rPr lang="en-GB" dirty="0" smtClean="0"/>
              <a:t>ASNW</a:t>
            </a:r>
            <a:r>
              <a:rPr lang="en-GB" dirty="0"/>
              <a:t> </a:t>
            </a:r>
            <a:r>
              <a:rPr lang="en-GB" dirty="0" smtClean="0"/>
              <a:t>       </a:t>
            </a:r>
            <a:r>
              <a:rPr lang="en-GB" b="1" dirty="0" smtClean="0"/>
              <a:t>Intervention</a:t>
            </a:r>
            <a:r>
              <a:rPr lang="en-GB" dirty="0"/>
              <a:t>: </a:t>
            </a:r>
            <a:r>
              <a:rPr lang="en-GB" dirty="0" smtClean="0"/>
              <a:t>	Fell Beech, Sitka Spruce and Japanese Larch to no more than 30% of the stand</a:t>
            </a:r>
          </a:p>
          <a:p>
            <a:r>
              <a:rPr lang="en-GB" dirty="0"/>
              <a:t>	</a:t>
            </a:r>
            <a:r>
              <a:rPr lang="en-GB" dirty="0" smtClean="0"/>
              <a:t>			Restock with Aspen and </a:t>
            </a:r>
            <a:r>
              <a:rPr lang="en-GB" dirty="0"/>
              <a:t>Birch. Invasive species </a:t>
            </a:r>
            <a:r>
              <a:rPr lang="en-GB" dirty="0" smtClean="0"/>
              <a:t>control </a:t>
            </a:r>
            <a:r>
              <a:rPr lang="en-GB" dirty="0"/>
              <a:t>	</a:t>
            </a:r>
          </a:p>
          <a:p>
            <a:endParaRPr lang="en-GB" b="1" dirty="0" smtClean="0"/>
          </a:p>
          <a:p>
            <a:r>
              <a:rPr lang="en-GB" b="1" dirty="0"/>
              <a:t>Work</a:t>
            </a:r>
            <a:r>
              <a:rPr lang="en-GB" dirty="0"/>
              <a:t> </a:t>
            </a:r>
            <a:r>
              <a:rPr lang="en-GB" b="1" dirty="0"/>
              <a:t>Period</a:t>
            </a:r>
            <a:r>
              <a:rPr lang="en-GB" dirty="0"/>
              <a:t>: </a:t>
            </a:r>
            <a:r>
              <a:rPr lang="en-GB" dirty="0" smtClean="0"/>
              <a:t>January 2022- January 2024     </a:t>
            </a:r>
            <a:r>
              <a:rPr lang="en-GB" dirty="0" smtClean="0"/>
              <a:t>		</a:t>
            </a:r>
            <a:r>
              <a:rPr lang="en-GB" b="1" dirty="0" smtClean="0"/>
              <a:t>Issues</a:t>
            </a:r>
            <a:r>
              <a:rPr lang="en-GB" dirty="0"/>
              <a:t>: </a:t>
            </a:r>
            <a:r>
              <a:rPr lang="en-GB" dirty="0" smtClean="0"/>
              <a:t>Himalayan Balsam</a:t>
            </a:r>
            <a:endParaRPr lang="en-GB" dirty="0"/>
          </a:p>
          <a:p>
            <a:endParaRPr lang="en-GB" dirty="0"/>
          </a:p>
          <a:p>
            <a:r>
              <a:rPr lang="en-GB" b="1" dirty="0" smtClean="0"/>
              <a:t>Description: </a:t>
            </a:r>
            <a:r>
              <a:rPr lang="en-GB" dirty="0"/>
              <a:t>A mature woodland with mixed native </a:t>
            </a:r>
            <a:r>
              <a:rPr lang="en-GB" dirty="0" smtClean="0"/>
              <a:t>and </a:t>
            </a:r>
            <a:r>
              <a:rPr lang="en-GB" dirty="0"/>
              <a:t>non-native species and  </a:t>
            </a:r>
            <a:r>
              <a:rPr lang="en-GB" dirty="0" smtClean="0"/>
              <a:t>uniform </a:t>
            </a:r>
            <a:r>
              <a:rPr lang="en-GB" dirty="0"/>
              <a:t>age structure. </a:t>
            </a:r>
            <a:endParaRPr lang="en-GB" b="1" dirty="0" smtClean="0"/>
          </a:p>
          <a:p>
            <a:endParaRPr lang="en-GB" dirty="0"/>
          </a:p>
          <a:p>
            <a:r>
              <a:rPr lang="en-GB" b="1" dirty="0"/>
              <a:t>Aims</a:t>
            </a:r>
            <a:r>
              <a:rPr lang="en-GB" dirty="0"/>
              <a:t>: To </a:t>
            </a:r>
            <a:r>
              <a:rPr lang="en-GB" dirty="0" smtClean="0"/>
              <a:t>remove non-native species and increase structural diversity.</a:t>
            </a:r>
            <a:endParaRPr lang="en-GB" dirty="0"/>
          </a:p>
          <a:p>
            <a:endParaRPr lang="en-GB"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5429" y="185338"/>
            <a:ext cx="2972453" cy="2928058"/>
          </a:xfrm>
          <a:prstGeom prst="rect">
            <a:avLst/>
          </a:prstGeom>
        </p:spPr>
      </p:pic>
      <p:sp>
        <p:nvSpPr>
          <p:cNvPr id="9" name="Rectangle 8"/>
          <p:cNvSpPr/>
          <p:nvPr/>
        </p:nvSpPr>
        <p:spPr>
          <a:xfrm>
            <a:off x="269608" y="173287"/>
            <a:ext cx="11630471" cy="2962718"/>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p:cNvCxnSpPr/>
          <p:nvPr/>
        </p:nvCxnSpPr>
        <p:spPr>
          <a:xfrm>
            <a:off x="3350848" y="184459"/>
            <a:ext cx="0" cy="2962718"/>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850252" y="173287"/>
            <a:ext cx="0" cy="2962718"/>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rotWithShape="1">
          <a:blip r:embed="rId5">
            <a:clrChange>
              <a:clrFrom>
                <a:srgbClr val="FFFFFF"/>
              </a:clrFrom>
              <a:clrTo>
                <a:srgbClr val="FFFFFF">
                  <a:alpha val="0"/>
                </a:srgbClr>
              </a:clrTo>
            </a:clrChange>
          </a:blip>
          <a:srcRect l="22449" t="85343" r="35185" b="11312"/>
          <a:stretch/>
        </p:blipFill>
        <p:spPr>
          <a:xfrm>
            <a:off x="543700" y="2991047"/>
            <a:ext cx="2756079" cy="122349"/>
          </a:xfrm>
          <a:prstGeom prst="rect">
            <a:avLst/>
          </a:prstGeom>
        </p:spPr>
      </p:pic>
      <p:sp>
        <p:nvSpPr>
          <p:cNvPr id="15" name="TextBox 14"/>
          <p:cNvSpPr txBox="1"/>
          <p:nvPr/>
        </p:nvSpPr>
        <p:spPr>
          <a:xfrm>
            <a:off x="11676185" y="6358597"/>
            <a:ext cx="515815" cy="369332"/>
          </a:xfrm>
          <a:prstGeom prst="rect">
            <a:avLst/>
          </a:prstGeom>
          <a:noFill/>
        </p:spPr>
        <p:txBody>
          <a:bodyPr wrap="square" rtlCol="0">
            <a:spAutoFit/>
          </a:bodyPr>
          <a:lstStyle/>
          <a:p>
            <a:r>
              <a:rPr lang="en-GB" dirty="0" smtClean="0"/>
              <a:t>15</a:t>
            </a:r>
            <a:endParaRPr lang="en-GB" dirty="0"/>
          </a:p>
        </p:txBody>
      </p:sp>
    </p:spTree>
    <p:extLst>
      <p:ext uri="{BB962C8B-B14F-4D97-AF65-F5344CB8AC3E}">
        <p14:creationId xmlns:p14="http://schemas.microsoft.com/office/powerpoint/2010/main" val="30451760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999488179"/>
              </p:ext>
            </p:extLst>
          </p:nvPr>
        </p:nvGraphicFramePr>
        <p:xfrm>
          <a:off x="2524258" y="769806"/>
          <a:ext cx="7905993" cy="5478714"/>
        </p:xfrm>
        <a:graphic>
          <a:graphicData uri="http://schemas.openxmlformats.org/drawingml/2006/table">
            <a:tbl>
              <a:tblPr>
                <a:tableStyleId>{5C22544A-7EE6-4342-B048-85BDC9FD1C3A}</a:tableStyleId>
              </a:tblPr>
              <a:tblGrid>
                <a:gridCol w="1043189"/>
                <a:gridCol w="421901"/>
                <a:gridCol w="2128115"/>
                <a:gridCol w="888642"/>
                <a:gridCol w="399245"/>
                <a:gridCol w="2520073"/>
                <a:gridCol w="504828"/>
              </a:tblGrid>
              <a:tr h="390821">
                <a:tc gridSpan="7">
                  <a:txBody>
                    <a:bodyPr/>
                    <a:lstStyle/>
                    <a:p>
                      <a:pPr algn="l" rtl="0" fontAlgn="b"/>
                      <a:r>
                        <a:rPr lang="en-GB" sz="1800" u="none" strike="noStrike" dirty="0" smtClean="0">
                          <a:effectLst/>
                        </a:rPr>
                        <a:t>                                                       Contents        </a:t>
                      </a:r>
                      <a:endParaRPr lang="en-GB" sz="1800" b="0" i="0" u="none" strike="noStrike" dirty="0">
                        <a:solidFill>
                          <a:srgbClr val="000000"/>
                        </a:solidFill>
                        <a:effectLst/>
                        <a:latin typeface="Calibri" panose="020F0502020204030204" pitchFamily="34" charset="0"/>
                      </a:endParaRPr>
                    </a:p>
                  </a:txBody>
                  <a:tcPr marL="7940" marR="7940" marT="7940" marB="0" anchor="b">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r>
              <a:tr h="205695">
                <a:tc>
                  <a:txBody>
                    <a:bodyPr/>
                    <a:lstStyle/>
                    <a:p>
                      <a:pPr algn="ctr" rtl="0" fontAlgn="b"/>
                      <a:endParaRPr lang="en-GB" sz="800" b="0" i="0" u="none" strike="noStrike" dirty="0">
                        <a:solidFill>
                          <a:srgbClr val="000000"/>
                        </a:solidFill>
                        <a:effectLst/>
                        <a:latin typeface="Calibri" panose="020F0502020204030204" pitchFamily="34" charset="0"/>
                      </a:endParaRPr>
                    </a:p>
                  </a:txBody>
                  <a:tcPr marL="7940" marR="7940" marT="7940" marB="0" anchor="b">
                    <a:noFill/>
                  </a:tcPr>
                </a:tc>
                <a:tc>
                  <a:txBody>
                    <a:bodyPr/>
                    <a:lstStyle/>
                    <a:p>
                      <a:pPr algn="l" rtl="0" fontAlgn="b"/>
                      <a:endParaRPr lang="en-GB" sz="800" b="0" i="0" u="none" strike="noStrike">
                        <a:solidFill>
                          <a:srgbClr val="000000"/>
                        </a:solidFill>
                        <a:effectLst/>
                        <a:latin typeface="Calibri" panose="020F0502020204030204" pitchFamily="34" charset="0"/>
                      </a:endParaRPr>
                    </a:p>
                  </a:txBody>
                  <a:tcPr marL="7940" marR="7940" marT="7940" marB="0" anchor="b">
                    <a:noFill/>
                  </a:tcPr>
                </a:tc>
                <a:tc>
                  <a:txBody>
                    <a:bodyPr/>
                    <a:lstStyle/>
                    <a:p>
                      <a:pPr algn="l" rtl="0" fontAlgn="b"/>
                      <a:endParaRPr lang="en-GB" sz="800" b="0" i="0" u="none" strike="noStrike" dirty="0">
                        <a:solidFill>
                          <a:srgbClr val="000000"/>
                        </a:solidFill>
                        <a:effectLst/>
                        <a:latin typeface="Calibri" panose="020F0502020204030204" pitchFamily="34" charset="0"/>
                      </a:endParaRPr>
                    </a:p>
                  </a:txBody>
                  <a:tcPr marL="7940" marR="7940" marT="7940" marB="0" anchor="b">
                    <a:noFill/>
                  </a:tcPr>
                </a:tc>
                <a:tc>
                  <a:txBody>
                    <a:bodyPr/>
                    <a:lstStyle/>
                    <a:p>
                      <a:pPr algn="ctr" rtl="0" fontAlgn="b"/>
                      <a:endParaRPr lang="en-GB" sz="800" b="0" i="0" u="none" strike="noStrike" dirty="0">
                        <a:solidFill>
                          <a:srgbClr val="000000"/>
                        </a:solidFill>
                        <a:effectLst/>
                        <a:latin typeface="Calibri" panose="020F0502020204030204" pitchFamily="34" charset="0"/>
                      </a:endParaRPr>
                    </a:p>
                  </a:txBody>
                  <a:tcPr marL="7940" marR="7940" marT="7940" marB="0" anchor="b">
                    <a:noFill/>
                  </a:tcPr>
                </a:tc>
                <a:tc>
                  <a:txBody>
                    <a:bodyPr/>
                    <a:lstStyle/>
                    <a:p>
                      <a:pPr algn="ctr" rtl="0" fontAlgn="b"/>
                      <a:endParaRPr lang="en-GB" sz="800" b="0" i="0" u="none" strike="noStrike">
                        <a:solidFill>
                          <a:srgbClr val="000000"/>
                        </a:solidFill>
                        <a:effectLst/>
                        <a:latin typeface="Calibri" panose="020F0502020204030204" pitchFamily="34" charset="0"/>
                      </a:endParaRPr>
                    </a:p>
                  </a:txBody>
                  <a:tcPr marL="7940" marR="7940" marT="7940" marB="0" anchor="b">
                    <a:noFill/>
                  </a:tcPr>
                </a:tc>
                <a:tc>
                  <a:txBody>
                    <a:bodyPr/>
                    <a:lstStyle/>
                    <a:p>
                      <a:pPr algn="ctr" rtl="0" fontAlgn="b"/>
                      <a:endParaRPr lang="en-GB" sz="800" b="0" i="0" u="none" strike="noStrike">
                        <a:solidFill>
                          <a:srgbClr val="000000"/>
                        </a:solidFill>
                        <a:effectLst/>
                        <a:latin typeface="Calibri" panose="020F0502020204030204" pitchFamily="34" charset="0"/>
                      </a:endParaRPr>
                    </a:p>
                  </a:txBody>
                  <a:tcPr marL="7940" marR="7940" marT="7940" marB="0" anchor="b">
                    <a:noFill/>
                  </a:tcPr>
                </a:tc>
                <a:tc>
                  <a:txBody>
                    <a:bodyPr/>
                    <a:lstStyle/>
                    <a:p>
                      <a:pPr algn="ctr" rtl="0" fontAlgn="b"/>
                      <a:endParaRPr lang="en-GB" sz="800" b="0" i="0" u="none" strike="noStrike">
                        <a:solidFill>
                          <a:srgbClr val="000000"/>
                        </a:solidFill>
                        <a:effectLst/>
                        <a:latin typeface="Calibri" panose="020F0502020204030204" pitchFamily="34" charset="0"/>
                      </a:endParaRPr>
                    </a:p>
                  </a:txBody>
                  <a:tcPr marL="7940" marR="7940" marT="7940" marB="0" anchor="b">
                    <a:noFill/>
                  </a:tcPr>
                </a:tc>
              </a:tr>
              <a:tr h="205695">
                <a:tc>
                  <a:txBody>
                    <a:bodyPr/>
                    <a:lstStyle/>
                    <a:p>
                      <a:pPr algn="ctr" rtl="0" fontAlgn="b"/>
                      <a:endParaRPr lang="en-GB" sz="800" b="0" i="0" u="none" strike="noStrike" dirty="0">
                        <a:solidFill>
                          <a:srgbClr val="000000"/>
                        </a:solidFill>
                        <a:effectLst/>
                        <a:latin typeface="Calibri" panose="020F0502020204030204" pitchFamily="34" charset="0"/>
                      </a:endParaRPr>
                    </a:p>
                  </a:txBody>
                  <a:tcPr marL="7940" marR="7940" marT="7940" marB="0" anchor="b">
                    <a:noFill/>
                  </a:tcPr>
                </a:tc>
                <a:tc>
                  <a:txBody>
                    <a:bodyPr/>
                    <a:lstStyle/>
                    <a:p>
                      <a:pPr algn="r" rtl="0" fontAlgn="b"/>
                      <a:r>
                        <a:rPr lang="en-GB" sz="800" u="none" strike="noStrike" dirty="0">
                          <a:effectLst/>
                        </a:rPr>
                        <a:t>Page</a:t>
                      </a:r>
                      <a:endParaRPr lang="en-GB" sz="800" b="0" i="0" u="none" strike="noStrike" dirty="0">
                        <a:solidFill>
                          <a:srgbClr val="000000"/>
                        </a:solidFill>
                        <a:effectLst/>
                        <a:latin typeface="Calibri" panose="020F0502020204030204" pitchFamily="34" charset="0"/>
                      </a:endParaRPr>
                    </a:p>
                  </a:txBody>
                  <a:tcPr marL="7940" marR="7940" marT="7940" marB="0" anchor="b">
                    <a:noFill/>
                  </a:tcPr>
                </a:tc>
                <a:tc>
                  <a:txBody>
                    <a:bodyPr/>
                    <a:lstStyle/>
                    <a:p>
                      <a:pPr algn="l" rtl="0" fontAlgn="b"/>
                      <a:endParaRPr lang="en-GB" sz="800" b="0" i="0" u="none" strike="noStrike" dirty="0">
                        <a:solidFill>
                          <a:srgbClr val="000000"/>
                        </a:solidFill>
                        <a:effectLst/>
                        <a:latin typeface="Calibri" panose="020F0502020204030204" pitchFamily="34" charset="0"/>
                      </a:endParaRPr>
                    </a:p>
                  </a:txBody>
                  <a:tcPr marL="7940" marR="7940" marT="7940" marB="0" anchor="b">
                    <a:noFill/>
                  </a:tcPr>
                </a:tc>
                <a:tc>
                  <a:txBody>
                    <a:bodyPr/>
                    <a:lstStyle/>
                    <a:p>
                      <a:pPr algn="ctr" rtl="0" fontAlgn="b"/>
                      <a:endParaRPr lang="en-GB" sz="800" b="0" i="0" u="none" strike="noStrike" dirty="0">
                        <a:solidFill>
                          <a:srgbClr val="000000"/>
                        </a:solidFill>
                        <a:effectLst/>
                        <a:latin typeface="Calibri" panose="020F0502020204030204" pitchFamily="34" charset="0"/>
                      </a:endParaRPr>
                    </a:p>
                  </a:txBody>
                  <a:tcPr marL="7940" marR="7940" marT="7940" marB="0" anchor="b">
                    <a:noFill/>
                  </a:tcPr>
                </a:tc>
                <a:tc>
                  <a:txBody>
                    <a:bodyPr/>
                    <a:lstStyle/>
                    <a:p>
                      <a:pPr algn="r" rtl="0" fontAlgn="b"/>
                      <a:r>
                        <a:rPr lang="en-GB" sz="800" u="none" strike="noStrike">
                          <a:effectLst/>
                        </a:rPr>
                        <a:t>Page</a:t>
                      </a:r>
                      <a:endParaRPr lang="en-GB" sz="800" b="0" i="0" u="none" strike="noStrike">
                        <a:solidFill>
                          <a:srgbClr val="000000"/>
                        </a:solidFill>
                        <a:effectLst/>
                        <a:latin typeface="Calibri" panose="020F0502020204030204" pitchFamily="34" charset="0"/>
                      </a:endParaRPr>
                    </a:p>
                  </a:txBody>
                  <a:tcPr marL="7940" marR="7940" marT="7940" marB="0" anchor="b">
                    <a:noFill/>
                  </a:tcPr>
                </a:tc>
                <a:tc>
                  <a:txBody>
                    <a:bodyPr/>
                    <a:lstStyle/>
                    <a:p>
                      <a:pPr algn="r" rtl="0" fontAlgn="b"/>
                      <a:endParaRPr lang="en-GB" sz="800" b="0" i="0" u="none" strike="noStrike">
                        <a:solidFill>
                          <a:srgbClr val="000000"/>
                        </a:solidFill>
                        <a:effectLst/>
                        <a:latin typeface="Calibri" panose="020F0502020204030204" pitchFamily="34" charset="0"/>
                      </a:endParaRPr>
                    </a:p>
                  </a:txBody>
                  <a:tcPr marL="7940" marR="7940" marT="7940" marB="0" anchor="b">
                    <a:noFill/>
                  </a:tcPr>
                </a:tc>
                <a:tc>
                  <a:txBody>
                    <a:bodyPr/>
                    <a:lstStyle/>
                    <a:p>
                      <a:pPr algn="r" rtl="0" fontAlgn="b"/>
                      <a:endParaRPr lang="en-GB" sz="800" b="0" i="0" u="none" strike="noStrike">
                        <a:solidFill>
                          <a:srgbClr val="000000"/>
                        </a:solidFill>
                        <a:effectLst/>
                        <a:latin typeface="Calibri" panose="020F0502020204030204" pitchFamily="34" charset="0"/>
                      </a:endParaRPr>
                    </a:p>
                  </a:txBody>
                  <a:tcPr marL="7940" marR="7940" marT="7940" marB="0" anchor="b">
                    <a:noFill/>
                  </a:tcPr>
                </a:tc>
              </a:tr>
              <a:tr h="382640">
                <a:tc>
                  <a:txBody>
                    <a:bodyPr/>
                    <a:lstStyle/>
                    <a:p>
                      <a:pPr algn="l" rtl="0" fontAlgn="b"/>
                      <a:r>
                        <a:rPr lang="en-GB" sz="800" u="none" strike="noStrike" dirty="0" smtClean="0">
                          <a:effectLst/>
                        </a:rPr>
                        <a:t>Section </a:t>
                      </a:r>
                      <a:r>
                        <a:rPr lang="en-GB" sz="800" u="none" strike="noStrike" dirty="0">
                          <a:effectLst/>
                        </a:rPr>
                        <a:t>1: Introduction</a:t>
                      </a:r>
                      <a:endParaRPr lang="en-GB" sz="800" b="0" i="0" u="none" strike="noStrike" dirty="0">
                        <a:solidFill>
                          <a:srgbClr val="000000"/>
                        </a:solidFill>
                        <a:effectLst/>
                        <a:latin typeface="Calibri" panose="020F0502020204030204" pitchFamily="34" charset="0"/>
                      </a:endParaRPr>
                    </a:p>
                  </a:txBody>
                  <a:tcPr marL="7940" marR="7940" marT="7940" marB="0" anchor="b">
                    <a:noFill/>
                  </a:tcPr>
                </a:tc>
                <a:tc>
                  <a:txBody>
                    <a:bodyPr/>
                    <a:lstStyle/>
                    <a:p>
                      <a:pPr algn="r" rtl="0" fontAlgn="b"/>
                      <a:r>
                        <a:rPr lang="en-GB" sz="800" u="none" strike="noStrike" dirty="0">
                          <a:effectLst/>
                        </a:rPr>
                        <a:t>1</a:t>
                      </a:r>
                      <a:endParaRPr lang="en-GB" sz="800" b="0" i="0" u="none" strike="noStrike" dirty="0">
                        <a:solidFill>
                          <a:srgbClr val="000000"/>
                        </a:solidFill>
                        <a:effectLst/>
                        <a:latin typeface="Calibri" panose="020F0502020204030204" pitchFamily="34" charset="0"/>
                      </a:endParaRPr>
                    </a:p>
                  </a:txBody>
                  <a:tcPr marL="7940" marR="7940" marT="7940" marB="0" anchor="b">
                    <a:noFill/>
                  </a:tcPr>
                </a:tc>
                <a:tc>
                  <a:txBody>
                    <a:bodyPr/>
                    <a:lstStyle/>
                    <a:p>
                      <a:pPr algn="l" rtl="0" fontAlgn="b"/>
                      <a:endParaRPr lang="en-GB" sz="800" b="0" i="0" u="none" strike="noStrike" dirty="0">
                        <a:solidFill>
                          <a:srgbClr val="000000"/>
                        </a:solidFill>
                        <a:effectLst/>
                        <a:latin typeface="Calibri" panose="020F0502020204030204" pitchFamily="34" charset="0"/>
                      </a:endParaRPr>
                    </a:p>
                  </a:txBody>
                  <a:tcPr marL="7940" marR="7940" marT="7940" marB="0" anchor="b">
                    <a:noFill/>
                  </a:tcPr>
                </a:tc>
                <a:tc>
                  <a:txBody>
                    <a:bodyPr/>
                    <a:lstStyle/>
                    <a:p>
                      <a:pPr algn="l" rtl="0" fontAlgn="b"/>
                      <a:r>
                        <a:rPr lang="en-GB" sz="800" u="none" strike="noStrike" dirty="0" smtClean="0">
                          <a:effectLst/>
                        </a:rPr>
                        <a:t>Section </a:t>
                      </a:r>
                      <a:r>
                        <a:rPr lang="en-GB" sz="800" u="none" strike="noStrike" dirty="0">
                          <a:effectLst/>
                        </a:rPr>
                        <a:t>4: Compartment Summaries </a:t>
                      </a:r>
                      <a:endParaRPr lang="en-GB" sz="800" b="0" i="0" u="none" strike="noStrike" dirty="0">
                        <a:solidFill>
                          <a:srgbClr val="000000"/>
                        </a:solidFill>
                        <a:effectLst/>
                        <a:latin typeface="Calibri" panose="020F0502020204030204" pitchFamily="34" charset="0"/>
                      </a:endParaRPr>
                    </a:p>
                  </a:txBody>
                  <a:tcPr marL="7940" marR="7940" marT="7940" marB="0" anchor="b">
                    <a:noFill/>
                  </a:tcPr>
                </a:tc>
                <a:tc>
                  <a:txBody>
                    <a:bodyPr/>
                    <a:lstStyle/>
                    <a:p>
                      <a:pPr algn="l" rtl="0" fontAlgn="b"/>
                      <a:endParaRPr lang="en-GB" sz="800" b="0" i="0" u="none" strike="noStrike" dirty="0">
                        <a:solidFill>
                          <a:srgbClr val="000000"/>
                        </a:solidFill>
                        <a:effectLst/>
                        <a:latin typeface="Calibri" panose="020F0502020204030204" pitchFamily="34" charset="0"/>
                      </a:endParaRPr>
                    </a:p>
                  </a:txBody>
                  <a:tcPr marL="7940" marR="7940" marT="7940" marB="0" anchor="b">
                    <a:noFill/>
                  </a:tcPr>
                </a:tc>
                <a:tc>
                  <a:txBody>
                    <a:bodyPr/>
                    <a:lstStyle/>
                    <a:p>
                      <a:pPr algn="l" rtl="0" fontAlgn="b"/>
                      <a:endParaRPr lang="en-GB" sz="800" b="0" i="0" u="none" strike="noStrike">
                        <a:solidFill>
                          <a:srgbClr val="000000"/>
                        </a:solidFill>
                        <a:effectLst/>
                        <a:latin typeface="Calibri" panose="020F0502020204030204" pitchFamily="34" charset="0"/>
                      </a:endParaRPr>
                    </a:p>
                  </a:txBody>
                  <a:tcPr marL="7940" marR="7940" marT="7940" marB="0" anchor="b">
                    <a:noFill/>
                  </a:tcPr>
                </a:tc>
                <a:tc>
                  <a:txBody>
                    <a:bodyPr/>
                    <a:lstStyle/>
                    <a:p>
                      <a:pPr algn="l" rtl="0" fontAlgn="b"/>
                      <a:endParaRPr lang="en-GB" sz="600" b="0" i="0" u="none" strike="noStrike" dirty="0">
                        <a:solidFill>
                          <a:srgbClr val="000000"/>
                        </a:solidFill>
                        <a:effectLst/>
                        <a:latin typeface="Calibri" panose="020F0502020204030204" pitchFamily="34" charset="0"/>
                      </a:endParaRPr>
                    </a:p>
                  </a:txBody>
                  <a:tcPr marL="7940" marR="7940" marT="7940" marB="0" anchor="b">
                    <a:noFill/>
                  </a:tcPr>
                </a:tc>
              </a:tr>
              <a:tr h="283335">
                <a:tc>
                  <a:txBody>
                    <a:bodyPr/>
                    <a:lstStyle/>
                    <a:p>
                      <a:endParaRPr lang="en-GB"/>
                    </a:p>
                  </a:txBody>
                  <a:tcPr marL="7940" marR="7940" marT="7940" marB="0" anchor="b">
                    <a:noFill/>
                  </a:tcPr>
                </a:tc>
                <a:tc>
                  <a:txBody>
                    <a:bodyPr/>
                    <a:lstStyle/>
                    <a:p>
                      <a:endParaRPr lang="en-GB" dirty="0"/>
                    </a:p>
                  </a:txBody>
                  <a:tcPr marL="7940" marR="7940" marT="7940" marB="0" anchor="b">
                    <a:noFill/>
                  </a:tcPr>
                </a:tc>
                <a:tc>
                  <a:txBody>
                    <a:bodyPr/>
                    <a:lstStyle/>
                    <a:p>
                      <a:pPr algn="l" rtl="0" fontAlgn="b"/>
                      <a:endParaRPr lang="en-GB" sz="800" b="0" i="0" u="none" strike="noStrike" dirty="0">
                        <a:solidFill>
                          <a:srgbClr val="000000"/>
                        </a:solidFill>
                        <a:effectLst/>
                        <a:latin typeface="Calibri" panose="020F0502020204030204" pitchFamily="34" charset="0"/>
                      </a:endParaRPr>
                    </a:p>
                  </a:txBody>
                  <a:tcPr marL="7940" marR="7940" marT="7940" marB="0" anchor="b">
                    <a:noFill/>
                  </a:tcPr>
                </a:tc>
                <a:tc>
                  <a:txBody>
                    <a:bodyPr/>
                    <a:lstStyle/>
                    <a:p>
                      <a:pPr algn="l" rtl="0" fontAlgn="b"/>
                      <a:r>
                        <a:rPr lang="en-GB" sz="800" u="none" strike="noStrike" dirty="0">
                          <a:solidFill>
                            <a:srgbClr val="FF0000"/>
                          </a:solidFill>
                          <a:effectLst/>
                        </a:rPr>
                        <a:t>19</a:t>
                      </a:r>
                      <a:endParaRPr lang="en-GB" sz="800" b="0" i="0" u="none" strike="noStrike" dirty="0">
                        <a:solidFill>
                          <a:srgbClr val="FF0000"/>
                        </a:solidFill>
                        <a:effectLst/>
                        <a:latin typeface="Calibri" panose="020F0502020204030204" pitchFamily="34" charset="0"/>
                      </a:endParaRPr>
                    </a:p>
                  </a:txBody>
                  <a:tcPr marL="7940" marR="7940" marT="7940" marB="0" anchor="b">
                    <a:noFill/>
                  </a:tcPr>
                </a:tc>
                <a:tc>
                  <a:txBody>
                    <a:bodyPr/>
                    <a:lstStyle/>
                    <a:p>
                      <a:pPr algn="r" rtl="0" fontAlgn="b"/>
                      <a:r>
                        <a:rPr lang="en-GB" sz="800" u="none" strike="noStrike">
                          <a:effectLst/>
                        </a:rPr>
                        <a:t>12</a:t>
                      </a:r>
                      <a:endParaRPr lang="en-GB" sz="800" b="0" i="0" u="none" strike="noStrike">
                        <a:solidFill>
                          <a:srgbClr val="000000"/>
                        </a:solidFill>
                        <a:effectLst/>
                        <a:latin typeface="Calibri" panose="020F0502020204030204" pitchFamily="34" charset="0"/>
                      </a:endParaRPr>
                    </a:p>
                  </a:txBody>
                  <a:tcPr marL="7940" marR="7940" marT="7940" marB="0" anchor="b">
                    <a:noFill/>
                  </a:tcPr>
                </a:tc>
                <a:tc>
                  <a:txBody>
                    <a:bodyPr/>
                    <a:lstStyle/>
                    <a:p>
                      <a:pPr algn="r" rtl="0" fontAlgn="b"/>
                      <a:endParaRPr lang="en-GB" sz="800" b="0" i="0" u="none" strike="noStrike">
                        <a:solidFill>
                          <a:srgbClr val="000000"/>
                        </a:solidFill>
                        <a:effectLst/>
                        <a:latin typeface="Calibri" panose="020F0502020204030204" pitchFamily="34" charset="0"/>
                      </a:endParaRPr>
                    </a:p>
                  </a:txBody>
                  <a:tcPr marL="7940" marR="7940" marT="7940" marB="0" anchor="b">
                    <a:noFill/>
                  </a:tcPr>
                </a:tc>
                <a:tc>
                  <a:txBody>
                    <a:bodyPr/>
                    <a:lstStyle/>
                    <a:p>
                      <a:pPr algn="l" rtl="0" fontAlgn="b"/>
                      <a:endParaRPr lang="en-GB" sz="600" b="0" i="0" u="none" strike="noStrike">
                        <a:solidFill>
                          <a:srgbClr val="FF0000"/>
                        </a:solidFill>
                        <a:effectLst/>
                        <a:latin typeface="Calibri" panose="020F0502020204030204" pitchFamily="34" charset="0"/>
                      </a:endParaRPr>
                    </a:p>
                  </a:txBody>
                  <a:tcPr marL="7940" marR="7940" marT="7940" marB="0" anchor="b">
                    <a:noFill/>
                  </a:tcPr>
                </a:tc>
              </a:tr>
              <a:tr h="267403">
                <a:tc>
                  <a:txBody>
                    <a:bodyPr/>
                    <a:lstStyle/>
                    <a:p>
                      <a:pPr algn="l" rtl="0" fontAlgn="b"/>
                      <a:r>
                        <a:rPr lang="en-GB" sz="800" u="none" strike="noStrike" dirty="0">
                          <a:effectLst/>
                        </a:rPr>
                        <a:t>Section 2: Our aims and Objectives </a:t>
                      </a:r>
                      <a:endParaRPr lang="en-GB" sz="800" b="0" i="0" u="none" strike="noStrike" dirty="0">
                        <a:solidFill>
                          <a:srgbClr val="000000"/>
                        </a:solidFill>
                        <a:effectLst/>
                        <a:latin typeface="Calibri" panose="020F0502020204030204" pitchFamily="34" charset="0"/>
                      </a:endParaRPr>
                    </a:p>
                  </a:txBody>
                  <a:tcPr marL="7940" marR="7940" marT="7940" marB="0" anchor="b">
                    <a:noFill/>
                  </a:tcPr>
                </a:tc>
                <a:tc>
                  <a:txBody>
                    <a:bodyPr/>
                    <a:lstStyle/>
                    <a:p>
                      <a:pPr algn="r" rtl="0" fontAlgn="b"/>
                      <a:r>
                        <a:rPr lang="en-GB" sz="800" u="none" strike="noStrike" dirty="0">
                          <a:effectLst/>
                        </a:rPr>
                        <a:t>2 to 5</a:t>
                      </a:r>
                      <a:endParaRPr lang="en-GB" sz="800" b="0" i="0" u="none" strike="noStrike" dirty="0">
                        <a:solidFill>
                          <a:srgbClr val="000000"/>
                        </a:solidFill>
                        <a:effectLst/>
                        <a:latin typeface="Calibri" panose="020F0502020204030204" pitchFamily="34" charset="0"/>
                      </a:endParaRPr>
                    </a:p>
                  </a:txBody>
                  <a:tcPr marL="7940" marR="7940" marT="7940" marB="0" anchor="b">
                    <a:noFill/>
                  </a:tcPr>
                </a:tc>
                <a:tc>
                  <a:txBody>
                    <a:bodyPr/>
                    <a:lstStyle/>
                    <a:p>
                      <a:pPr algn="l" rtl="0" fontAlgn="b"/>
                      <a:endParaRPr lang="en-GB" sz="800" b="0" i="0" u="none" strike="noStrike" dirty="0">
                        <a:solidFill>
                          <a:srgbClr val="000000"/>
                        </a:solidFill>
                        <a:effectLst/>
                        <a:latin typeface="Calibri" panose="020F0502020204030204" pitchFamily="34" charset="0"/>
                      </a:endParaRPr>
                    </a:p>
                  </a:txBody>
                  <a:tcPr marL="7940" marR="7940" marT="7940" marB="0" anchor="b">
                    <a:noFill/>
                  </a:tcPr>
                </a:tc>
                <a:tc>
                  <a:txBody>
                    <a:bodyPr/>
                    <a:lstStyle/>
                    <a:p>
                      <a:pPr algn="l" rtl="0" fontAlgn="b"/>
                      <a:r>
                        <a:rPr lang="en-GB" sz="800" u="none" strike="noStrike" dirty="0">
                          <a:solidFill>
                            <a:srgbClr val="FF0000"/>
                          </a:solidFill>
                          <a:effectLst/>
                        </a:rPr>
                        <a:t>20</a:t>
                      </a:r>
                      <a:endParaRPr lang="en-GB" sz="800" b="0" i="0" u="none" strike="noStrike" dirty="0">
                        <a:solidFill>
                          <a:srgbClr val="FF0000"/>
                        </a:solidFill>
                        <a:effectLst/>
                        <a:latin typeface="Calibri" panose="020F0502020204030204" pitchFamily="34" charset="0"/>
                      </a:endParaRPr>
                    </a:p>
                  </a:txBody>
                  <a:tcPr marL="7940" marR="7940" marT="7940" marB="0" anchor="b">
                    <a:noFill/>
                  </a:tcPr>
                </a:tc>
                <a:tc>
                  <a:txBody>
                    <a:bodyPr/>
                    <a:lstStyle/>
                    <a:p>
                      <a:pPr algn="r" rtl="0" fontAlgn="b"/>
                      <a:r>
                        <a:rPr lang="en-GB" sz="800" u="none" strike="noStrike">
                          <a:effectLst/>
                        </a:rPr>
                        <a:t>13</a:t>
                      </a:r>
                      <a:endParaRPr lang="en-GB" sz="800" b="0" i="0" u="none" strike="noStrike">
                        <a:solidFill>
                          <a:srgbClr val="000000"/>
                        </a:solidFill>
                        <a:effectLst/>
                        <a:latin typeface="Calibri" panose="020F0502020204030204" pitchFamily="34" charset="0"/>
                      </a:endParaRPr>
                    </a:p>
                  </a:txBody>
                  <a:tcPr marL="7940" marR="7940" marT="7940" marB="0" anchor="b">
                    <a:noFill/>
                  </a:tcPr>
                </a:tc>
                <a:tc>
                  <a:txBody>
                    <a:bodyPr/>
                    <a:lstStyle/>
                    <a:p>
                      <a:pPr algn="r" rtl="0" fontAlgn="b"/>
                      <a:endParaRPr lang="en-GB" sz="800" b="0" i="0" u="none" strike="noStrike">
                        <a:solidFill>
                          <a:srgbClr val="000000"/>
                        </a:solidFill>
                        <a:effectLst/>
                        <a:latin typeface="Calibri" panose="020F0502020204030204" pitchFamily="34" charset="0"/>
                      </a:endParaRPr>
                    </a:p>
                  </a:txBody>
                  <a:tcPr marL="7940" marR="7940" marT="7940" marB="0" anchor="b">
                    <a:noFill/>
                  </a:tcPr>
                </a:tc>
                <a:tc>
                  <a:txBody>
                    <a:bodyPr/>
                    <a:lstStyle/>
                    <a:p>
                      <a:pPr algn="l" rtl="0" fontAlgn="b"/>
                      <a:endParaRPr lang="en-GB" sz="600" b="0" i="0" u="none" strike="noStrike">
                        <a:solidFill>
                          <a:srgbClr val="FF0000"/>
                        </a:solidFill>
                        <a:effectLst/>
                        <a:latin typeface="Calibri" panose="020F0502020204030204" pitchFamily="34" charset="0"/>
                      </a:endParaRPr>
                    </a:p>
                  </a:txBody>
                  <a:tcPr marL="7940" marR="7940" marT="7940" marB="0" anchor="b">
                    <a:noFill/>
                  </a:tcPr>
                </a:tc>
              </a:tr>
              <a:tr h="256176">
                <a:tc>
                  <a:txBody>
                    <a:bodyPr/>
                    <a:lstStyle/>
                    <a:p>
                      <a:endParaRPr lang="en-GB"/>
                    </a:p>
                  </a:txBody>
                  <a:tcPr marL="7940" marR="7940" marT="7940" marB="0" anchor="b">
                    <a:noFill/>
                  </a:tcPr>
                </a:tc>
                <a:tc>
                  <a:txBody>
                    <a:bodyPr/>
                    <a:lstStyle/>
                    <a:p>
                      <a:endParaRPr lang="en-GB"/>
                    </a:p>
                  </a:txBody>
                  <a:tcPr marL="7940" marR="7940" marT="7940" marB="0" anchor="b">
                    <a:noFill/>
                  </a:tcPr>
                </a:tc>
                <a:tc>
                  <a:txBody>
                    <a:bodyPr/>
                    <a:lstStyle/>
                    <a:p>
                      <a:pPr algn="l" rtl="0" fontAlgn="b"/>
                      <a:endParaRPr lang="en-GB" sz="800" b="0" i="0" u="none" strike="noStrike" dirty="0">
                        <a:solidFill>
                          <a:srgbClr val="000000"/>
                        </a:solidFill>
                        <a:effectLst/>
                        <a:latin typeface="Calibri" panose="020F0502020204030204" pitchFamily="34" charset="0"/>
                      </a:endParaRPr>
                    </a:p>
                  </a:txBody>
                  <a:tcPr marL="7940" marR="7940" marT="7940" marB="0" anchor="b">
                    <a:noFill/>
                  </a:tcPr>
                </a:tc>
                <a:tc>
                  <a:txBody>
                    <a:bodyPr/>
                    <a:lstStyle/>
                    <a:p>
                      <a:pPr algn="l" rtl="0" fontAlgn="b"/>
                      <a:r>
                        <a:rPr lang="en-GB" sz="800" u="none" strike="noStrike" dirty="0">
                          <a:solidFill>
                            <a:srgbClr val="FF0000"/>
                          </a:solidFill>
                          <a:effectLst/>
                        </a:rPr>
                        <a:t>21</a:t>
                      </a:r>
                      <a:endParaRPr lang="en-GB" sz="800" b="0" i="0" u="none" strike="noStrike" dirty="0">
                        <a:solidFill>
                          <a:srgbClr val="FF0000"/>
                        </a:solidFill>
                        <a:effectLst/>
                        <a:latin typeface="Calibri" panose="020F0502020204030204" pitchFamily="34" charset="0"/>
                      </a:endParaRPr>
                    </a:p>
                  </a:txBody>
                  <a:tcPr marL="7940" marR="7940" marT="7940" marB="0" anchor="b">
                    <a:noFill/>
                  </a:tcPr>
                </a:tc>
                <a:tc>
                  <a:txBody>
                    <a:bodyPr/>
                    <a:lstStyle/>
                    <a:p>
                      <a:pPr algn="r" rtl="0" fontAlgn="b"/>
                      <a:r>
                        <a:rPr lang="en-GB" sz="800" u="none" strike="noStrike" dirty="0">
                          <a:effectLst/>
                        </a:rPr>
                        <a:t>14</a:t>
                      </a:r>
                      <a:endParaRPr lang="en-GB" sz="800" b="0" i="0" u="none" strike="noStrike" dirty="0">
                        <a:solidFill>
                          <a:srgbClr val="000000"/>
                        </a:solidFill>
                        <a:effectLst/>
                        <a:latin typeface="Calibri" panose="020F0502020204030204" pitchFamily="34" charset="0"/>
                      </a:endParaRPr>
                    </a:p>
                  </a:txBody>
                  <a:tcPr marL="7940" marR="7940" marT="7940" marB="0" anchor="b">
                    <a:noFill/>
                  </a:tcPr>
                </a:tc>
                <a:tc>
                  <a:txBody>
                    <a:bodyPr/>
                    <a:lstStyle/>
                    <a:p>
                      <a:pPr algn="r" rtl="0" fontAlgn="b"/>
                      <a:endParaRPr lang="en-GB" sz="800" b="0" i="0" u="none" strike="noStrike" dirty="0">
                        <a:solidFill>
                          <a:srgbClr val="000000"/>
                        </a:solidFill>
                        <a:effectLst/>
                        <a:latin typeface="Calibri" panose="020F0502020204030204" pitchFamily="34" charset="0"/>
                      </a:endParaRPr>
                    </a:p>
                  </a:txBody>
                  <a:tcPr marL="7940" marR="7940" marT="7940" marB="0" anchor="b">
                    <a:noFill/>
                  </a:tcPr>
                </a:tc>
                <a:tc>
                  <a:txBody>
                    <a:bodyPr/>
                    <a:lstStyle/>
                    <a:p>
                      <a:pPr algn="l" rtl="0" fontAlgn="b"/>
                      <a:endParaRPr lang="en-GB" sz="600" b="0" i="0" u="none" strike="noStrike" dirty="0">
                        <a:solidFill>
                          <a:srgbClr val="FF0000"/>
                        </a:solidFill>
                        <a:effectLst/>
                        <a:latin typeface="Calibri" panose="020F0502020204030204" pitchFamily="34" charset="0"/>
                      </a:endParaRPr>
                    </a:p>
                  </a:txBody>
                  <a:tcPr marL="7940" marR="7940" marT="7940" marB="0" anchor="b">
                    <a:noFill/>
                  </a:tcPr>
                </a:tc>
              </a:tr>
              <a:tr h="267403">
                <a:tc>
                  <a:txBody>
                    <a:bodyPr/>
                    <a:lstStyle/>
                    <a:p>
                      <a:pPr algn="l" rtl="0" fontAlgn="b"/>
                      <a:r>
                        <a:rPr lang="en-GB" sz="800" u="none" strike="noStrike" dirty="0">
                          <a:effectLst/>
                        </a:rPr>
                        <a:t>Section 3: Maps</a:t>
                      </a:r>
                      <a:endParaRPr lang="en-GB" sz="800" b="0" i="0" u="none" strike="noStrike" dirty="0">
                        <a:solidFill>
                          <a:srgbClr val="000000"/>
                        </a:solidFill>
                        <a:effectLst/>
                        <a:latin typeface="Calibri" panose="020F0502020204030204" pitchFamily="34" charset="0"/>
                      </a:endParaRPr>
                    </a:p>
                  </a:txBody>
                  <a:tcPr marL="7940" marR="7940" marT="7940" marB="0" anchor="b">
                    <a:noFill/>
                  </a:tcPr>
                </a:tc>
                <a:tc>
                  <a:txBody>
                    <a:bodyPr/>
                    <a:lstStyle/>
                    <a:p>
                      <a:pPr algn="l" rtl="0" fontAlgn="b"/>
                      <a:endParaRPr lang="en-GB" sz="800" b="0" i="0" u="none" strike="noStrike">
                        <a:solidFill>
                          <a:srgbClr val="000000"/>
                        </a:solidFill>
                        <a:effectLst/>
                        <a:latin typeface="Calibri" panose="020F0502020204030204" pitchFamily="34" charset="0"/>
                      </a:endParaRPr>
                    </a:p>
                  </a:txBody>
                  <a:tcPr marL="7940" marR="7940" marT="7940" marB="0" anchor="b">
                    <a:noFill/>
                  </a:tcPr>
                </a:tc>
                <a:tc>
                  <a:txBody>
                    <a:bodyPr/>
                    <a:lstStyle/>
                    <a:p>
                      <a:pPr algn="l" rtl="0" fontAlgn="b"/>
                      <a:endParaRPr lang="en-GB" sz="800" b="0" i="0" u="none" strike="noStrike" dirty="0">
                        <a:solidFill>
                          <a:srgbClr val="000000"/>
                        </a:solidFill>
                        <a:effectLst/>
                        <a:latin typeface="Calibri" panose="020F0502020204030204" pitchFamily="34" charset="0"/>
                      </a:endParaRPr>
                    </a:p>
                  </a:txBody>
                  <a:tcPr marL="7940" marR="7940" marT="7940" marB="0" anchor="b">
                    <a:noFill/>
                  </a:tcPr>
                </a:tc>
                <a:tc>
                  <a:txBody>
                    <a:bodyPr/>
                    <a:lstStyle/>
                    <a:p>
                      <a:pPr algn="l" rtl="0" fontAlgn="b"/>
                      <a:r>
                        <a:rPr lang="en-GB" sz="800" u="none" strike="noStrike" dirty="0">
                          <a:solidFill>
                            <a:srgbClr val="FF0000"/>
                          </a:solidFill>
                          <a:effectLst/>
                        </a:rPr>
                        <a:t>22</a:t>
                      </a:r>
                      <a:endParaRPr lang="en-GB" sz="800" b="0" i="0" u="none" strike="noStrike" dirty="0">
                        <a:solidFill>
                          <a:srgbClr val="FF0000"/>
                        </a:solidFill>
                        <a:effectLst/>
                        <a:latin typeface="Calibri" panose="020F0502020204030204" pitchFamily="34" charset="0"/>
                      </a:endParaRPr>
                    </a:p>
                  </a:txBody>
                  <a:tcPr marL="7940" marR="7940" marT="7940" marB="0" anchor="b">
                    <a:noFill/>
                  </a:tcPr>
                </a:tc>
                <a:tc>
                  <a:txBody>
                    <a:bodyPr/>
                    <a:lstStyle/>
                    <a:p>
                      <a:pPr algn="r" rtl="0" fontAlgn="b"/>
                      <a:r>
                        <a:rPr lang="en-GB" sz="800" u="none" strike="noStrike" dirty="0">
                          <a:effectLst/>
                        </a:rPr>
                        <a:t>15</a:t>
                      </a:r>
                      <a:endParaRPr lang="en-GB" sz="800" b="0" i="0" u="none" strike="noStrike" dirty="0">
                        <a:solidFill>
                          <a:srgbClr val="000000"/>
                        </a:solidFill>
                        <a:effectLst/>
                        <a:latin typeface="Calibri" panose="020F0502020204030204" pitchFamily="34" charset="0"/>
                      </a:endParaRPr>
                    </a:p>
                  </a:txBody>
                  <a:tcPr marL="7940" marR="7940" marT="7940" marB="0" anchor="b">
                    <a:noFill/>
                  </a:tcPr>
                </a:tc>
                <a:tc>
                  <a:txBody>
                    <a:bodyPr/>
                    <a:lstStyle/>
                    <a:p>
                      <a:pPr algn="r" rtl="0" fontAlgn="b"/>
                      <a:endParaRPr lang="en-GB" sz="800" b="0" i="0" u="none" strike="noStrike" dirty="0">
                        <a:solidFill>
                          <a:srgbClr val="000000"/>
                        </a:solidFill>
                        <a:effectLst/>
                        <a:latin typeface="Calibri" panose="020F0502020204030204" pitchFamily="34" charset="0"/>
                      </a:endParaRPr>
                    </a:p>
                  </a:txBody>
                  <a:tcPr marL="7940" marR="7940" marT="7940" marB="0" anchor="b">
                    <a:noFill/>
                  </a:tcPr>
                </a:tc>
                <a:tc>
                  <a:txBody>
                    <a:bodyPr/>
                    <a:lstStyle/>
                    <a:p>
                      <a:pPr algn="l" rtl="0" fontAlgn="b"/>
                      <a:endParaRPr lang="en-GB" sz="600" b="0" i="0" u="none" strike="noStrike">
                        <a:solidFill>
                          <a:srgbClr val="FF0000"/>
                        </a:solidFill>
                        <a:effectLst/>
                        <a:latin typeface="Calibri" panose="020F0502020204030204" pitchFamily="34" charset="0"/>
                      </a:endParaRPr>
                    </a:p>
                  </a:txBody>
                  <a:tcPr marL="7940" marR="7940" marT="7940" marB="0" anchor="b">
                    <a:noFill/>
                  </a:tcPr>
                </a:tc>
              </a:tr>
              <a:tr h="267403">
                <a:tc>
                  <a:txBody>
                    <a:bodyPr/>
                    <a:lstStyle/>
                    <a:p>
                      <a:pPr algn="l" rtl="0" fontAlgn="b"/>
                      <a:r>
                        <a:rPr lang="en-GB" sz="800" u="none" strike="noStrike" dirty="0">
                          <a:effectLst/>
                        </a:rPr>
                        <a:t>Compartments and Tree Species</a:t>
                      </a:r>
                      <a:endParaRPr lang="en-GB" sz="800" b="0" i="0" u="none" strike="noStrike" dirty="0">
                        <a:solidFill>
                          <a:srgbClr val="000000"/>
                        </a:solidFill>
                        <a:effectLst/>
                        <a:latin typeface="Calibri" panose="020F0502020204030204" pitchFamily="34" charset="0"/>
                      </a:endParaRPr>
                    </a:p>
                  </a:txBody>
                  <a:tcPr marL="7940" marR="7940" marT="7940" marB="0" anchor="b">
                    <a:noFill/>
                  </a:tcPr>
                </a:tc>
                <a:tc>
                  <a:txBody>
                    <a:bodyPr/>
                    <a:lstStyle/>
                    <a:p>
                      <a:pPr algn="r" rtl="0" fontAlgn="b"/>
                      <a:r>
                        <a:rPr lang="en-GB" sz="800" u="none" strike="noStrike" dirty="0">
                          <a:effectLst/>
                        </a:rPr>
                        <a:t>7</a:t>
                      </a:r>
                      <a:endParaRPr lang="en-GB" sz="800" b="0" i="0" u="none" strike="noStrike" dirty="0">
                        <a:solidFill>
                          <a:srgbClr val="000000"/>
                        </a:solidFill>
                        <a:effectLst/>
                        <a:latin typeface="Calibri" panose="020F0502020204030204" pitchFamily="34" charset="0"/>
                      </a:endParaRPr>
                    </a:p>
                  </a:txBody>
                  <a:tcPr marL="7940" marR="7940" marT="7940" marB="0" anchor="b">
                    <a:noFill/>
                  </a:tcPr>
                </a:tc>
                <a:tc>
                  <a:txBody>
                    <a:bodyPr/>
                    <a:lstStyle/>
                    <a:p>
                      <a:pPr algn="l" rtl="0" fontAlgn="b"/>
                      <a:endParaRPr lang="en-GB" sz="800" b="0" i="0" u="none" strike="noStrike">
                        <a:solidFill>
                          <a:srgbClr val="000000"/>
                        </a:solidFill>
                        <a:effectLst/>
                        <a:latin typeface="Calibri" panose="020F0502020204030204" pitchFamily="34" charset="0"/>
                      </a:endParaRPr>
                    </a:p>
                  </a:txBody>
                  <a:tcPr marL="7940" marR="7940" marT="7940" marB="0" anchor="b">
                    <a:noFill/>
                  </a:tcPr>
                </a:tc>
                <a:tc>
                  <a:txBody>
                    <a:bodyPr/>
                    <a:lstStyle/>
                    <a:p>
                      <a:pPr algn="l" rtl="0" fontAlgn="b"/>
                      <a:r>
                        <a:rPr lang="en-GB" sz="800" u="none" strike="noStrike" dirty="0">
                          <a:solidFill>
                            <a:srgbClr val="FF0000"/>
                          </a:solidFill>
                          <a:effectLst/>
                        </a:rPr>
                        <a:t>23a</a:t>
                      </a:r>
                      <a:endParaRPr lang="en-GB" sz="800" b="0" i="0" u="none" strike="noStrike" dirty="0">
                        <a:solidFill>
                          <a:srgbClr val="FF0000"/>
                        </a:solidFill>
                        <a:effectLst/>
                        <a:latin typeface="Calibri" panose="020F0502020204030204" pitchFamily="34" charset="0"/>
                      </a:endParaRPr>
                    </a:p>
                  </a:txBody>
                  <a:tcPr marL="7940" marR="7940" marT="7940" marB="0" anchor="b">
                    <a:noFill/>
                  </a:tcPr>
                </a:tc>
                <a:tc>
                  <a:txBody>
                    <a:bodyPr/>
                    <a:lstStyle/>
                    <a:p>
                      <a:pPr algn="r" rtl="0" fontAlgn="b"/>
                      <a:r>
                        <a:rPr lang="en-GB" sz="800" u="none" strike="noStrike" dirty="0">
                          <a:effectLst/>
                        </a:rPr>
                        <a:t>16</a:t>
                      </a:r>
                      <a:endParaRPr lang="en-GB" sz="800" b="0" i="0" u="none" strike="noStrike" dirty="0">
                        <a:solidFill>
                          <a:srgbClr val="000000"/>
                        </a:solidFill>
                        <a:effectLst/>
                        <a:latin typeface="Calibri" panose="020F0502020204030204" pitchFamily="34" charset="0"/>
                      </a:endParaRPr>
                    </a:p>
                  </a:txBody>
                  <a:tcPr marL="7940" marR="7940" marT="7940" marB="0" anchor="b">
                    <a:noFill/>
                  </a:tcPr>
                </a:tc>
                <a:tc>
                  <a:txBody>
                    <a:bodyPr/>
                    <a:lstStyle/>
                    <a:p>
                      <a:pPr algn="r" rtl="0" fontAlgn="b"/>
                      <a:endParaRPr lang="en-GB" sz="800" b="0" i="0" u="none" strike="noStrike" dirty="0">
                        <a:solidFill>
                          <a:srgbClr val="000000"/>
                        </a:solidFill>
                        <a:effectLst/>
                        <a:latin typeface="Calibri" panose="020F0502020204030204" pitchFamily="34" charset="0"/>
                      </a:endParaRPr>
                    </a:p>
                  </a:txBody>
                  <a:tcPr marL="7940" marR="7940" marT="7940" marB="0" anchor="b">
                    <a:noFill/>
                  </a:tcPr>
                </a:tc>
                <a:tc>
                  <a:txBody>
                    <a:bodyPr/>
                    <a:lstStyle/>
                    <a:p>
                      <a:pPr algn="l" rtl="0" fontAlgn="b"/>
                      <a:endParaRPr lang="en-GB" sz="600" b="0" i="0" u="none" strike="noStrike">
                        <a:solidFill>
                          <a:srgbClr val="FF0000"/>
                        </a:solidFill>
                        <a:effectLst/>
                        <a:latin typeface="Calibri" panose="020F0502020204030204" pitchFamily="34" charset="0"/>
                      </a:endParaRPr>
                    </a:p>
                  </a:txBody>
                  <a:tcPr marL="7940" marR="7940" marT="7940" marB="0" anchor="b">
                    <a:noFill/>
                  </a:tcPr>
                </a:tc>
              </a:tr>
              <a:tr h="193434">
                <a:tc>
                  <a:txBody>
                    <a:bodyPr/>
                    <a:lstStyle/>
                    <a:p>
                      <a:pPr algn="l" rtl="0" fontAlgn="b"/>
                      <a:r>
                        <a:rPr lang="en-GB" sz="800" u="none" strike="noStrike">
                          <a:effectLst/>
                        </a:rPr>
                        <a:t>Work Programme</a:t>
                      </a:r>
                      <a:endParaRPr lang="en-GB" sz="800" b="0" i="0" u="none" strike="noStrike">
                        <a:solidFill>
                          <a:srgbClr val="000000"/>
                        </a:solidFill>
                        <a:effectLst/>
                        <a:latin typeface="Calibri" panose="020F0502020204030204" pitchFamily="34" charset="0"/>
                      </a:endParaRPr>
                    </a:p>
                  </a:txBody>
                  <a:tcPr marL="7940" marR="7940" marT="7940" marB="0" anchor="b">
                    <a:noFill/>
                  </a:tcPr>
                </a:tc>
                <a:tc>
                  <a:txBody>
                    <a:bodyPr/>
                    <a:lstStyle/>
                    <a:p>
                      <a:pPr algn="r" rtl="0" fontAlgn="b"/>
                      <a:r>
                        <a:rPr lang="en-GB" sz="800" u="none" strike="noStrike" dirty="0">
                          <a:effectLst/>
                        </a:rPr>
                        <a:t>8</a:t>
                      </a:r>
                      <a:endParaRPr lang="en-GB" sz="800" b="0" i="0" u="none" strike="noStrike" dirty="0">
                        <a:solidFill>
                          <a:srgbClr val="000000"/>
                        </a:solidFill>
                        <a:effectLst/>
                        <a:latin typeface="Calibri" panose="020F0502020204030204" pitchFamily="34" charset="0"/>
                      </a:endParaRPr>
                    </a:p>
                  </a:txBody>
                  <a:tcPr marL="7940" marR="7940" marT="7940" marB="0" anchor="b">
                    <a:noFill/>
                  </a:tcPr>
                </a:tc>
                <a:tc>
                  <a:txBody>
                    <a:bodyPr/>
                    <a:lstStyle/>
                    <a:p>
                      <a:pPr algn="l" rtl="0" fontAlgn="b"/>
                      <a:endParaRPr lang="en-GB" sz="800" b="0" i="0" u="none" strike="noStrike">
                        <a:solidFill>
                          <a:srgbClr val="000000"/>
                        </a:solidFill>
                        <a:effectLst/>
                        <a:latin typeface="Calibri" panose="020F0502020204030204" pitchFamily="34" charset="0"/>
                      </a:endParaRPr>
                    </a:p>
                  </a:txBody>
                  <a:tcPr marL="7940" marR="7940" marT="7940" marB="0" anchor="b">
                    <a:noFill/>
                  </a:tcPr>
                </a:tc>
                <a:tc>
                  <a:txBody>
                    <a:bodyPr/>
                    <a:lstStyle/>
                    <a:p>
                      <a:pPr algn="l" rtl="0" fontAlgn="b"/>
                      <a:r>
                        <a:rPr lang="en-GB" sz="800" u="none" strike="noStrike" dirty="0">
                          <a:solidFill>
                            <a:srgbClr val="FF0000"/>
                          </a:solidFill>
                          <a:effectLst/>
                        </a:rPr>
                        <a:t>23b</a:t>
                      </a:r>
                      <a:endParaRPr lang="en-GB" sz="800" b="0" i="0" u="none" strike="noStrike" dirty="0">
                        <a:solidFill>
                          <a:srgbClr val="FF0000"/>
                        </a:solidFill>
                        <a:effectLst/>
                        <a:latin typeface="Calibri" panose="020F0502020204030204" pitchFamily="34" charset="0"/>
                      </a:endParaRPr>
                    </a:p>
                  </a:txBody>
                  <a:tcPr marL="7940" marR="7940" marT="7940" marB="0" anchor="b">
                    <a:noFill/>
                  </a:tcPr>
                </a:tc>
                <a:tc>
                  <a:txBody>
                    <a:bodyPr/>
                    <a:lstStyle/>
                    <a:p>
                      <a:pPr algn="r" rtl="0" fontAlgn="b"/>
                      <a:r>
                        <a:rPr lang="en-GB" sz="800" u="none" strike="noStrike" dirty="0">
                          <a:effectLst/>
                        </a:rPr>
                        <a:t>17</a:t>
                      </a:r>
                      <a:endParaRPr lang="en-GB" sz="800" b="0" i="0" u="none" strike="noStrike" dirty="0">
                        <a:solidFill>
                          <a:srgbClr val="000000"/>
                        </a:solidFill>
                        <a:effectLst/>
                        <a:latin typeface="Calibri" panose="020F0502020204030204" pitchFamily="34" charset="0"/>
                      </a:endParaRPr>
                    </a:p>
                  </a:txBody>
                  <a:tcPr marL="7940" marR="7940" marT="7940" marB="0" anchor="b">
                    <a:noFill/>
                  </a:tcPr>
                </a:tc>
                <a:tc>
                  <a:txBody>
                    <a:bodyPr/>
                    <a:lstStyle/>
                    <a:p>
                      <a:pPr algn="r" rtl="0" fontAlgn="b"/>
                      <a:endParaRPr lang="en-GB" sz="800" b="0" i="0" u="none" strike="noStrike" dirty="0">
                        <a:solidFill>
                          <a:srgbClr val="000000"/>
                        </a:solidFill>
                        <a:effectLst/>
                        <a:latin typeface="Calibri" panose="020F0502020204030204" pitchFamily="34" charset="0"/>
                      </a:endParaRPr>
                    </a:p>
                  </a:txBody>
                  <a:tcPr marL="7940" marR="7940" marT="7940" marB="0" anchor="b">
                    <a:noFill/>
                  </a:tcPr>
                </a:tc>
                <a:tc>
                  <a:txBody>
                    <a:bodyPr/>
                    <a:lstStyle/>
                    <a:p>
                      <a:pPr algn="l" rtl="0" fontAlgn="b"/>
                      <a:endParaRPr lang="en-GB" sz="600" b="0" i="0" u="none" strike="noStrike">
                        <a:solidFill>
                          <a:srgbClr val="FF0000"/>
                        </a:solidFill>
                        <a:effectLst/>
                        <a:latin typeface="Calibri" panose="020F0502020204030204" pitchFamily="34" charset="0"/>
                      </a:endParaRPr>
                    </a:p>
                  </a:txBody>
                  <a:tcPr marL="7940" marR="7940" marT="7940" marB="0" anchor="b">
                    <a:noFill/>
                  </a:tcPr>
                </a:tc>
              </a:tr>
              <a:tr h="177410">
                <a:tc>
                  <a:txBody>
                    <a:bodyPr/>
                    <a:lstStyle/>
                    <a:p>
                      <a:pPr algn="l" rtl="0" fontAlgn="b"/>
                      <a:r>
                        <a:rPr lang="en-GB" sz="800" u="none" strike="noStrike">
                          <a:effectLst/>
                        </a:rPr>
                        <a:t>Statutory Designations</a:t>
                      </a:r>
                      <a:endParaRPr lang="en-GB" sz="800" b="0" i="0" u="none" strike="noStrike">
                        <a:solidFill>
                          <a:srgbClr val="000000"/>
                        </a:solidFill>
                        <a:effectLst/>
                        <a:latin typeface="Calibri" panose="020F0502020204030204" pitchFamily="34" charset="0"/>
                      </a:endParaRPr>
                    </a:p>
                  </a:txBody>
                  <a:tcPr marL="7940" marR="7940" marT="7940" marB="0" anchor="b">
                    <a:noFill/>
                  </a:tcPr>
                </a:tc>
                <a:tc>
                  <a:txBody>
                    <a:bodyPr/>
                    <a:lstStyle/>
                    <a:p>
                      <a:pPr algn="r" rtl="0" fontAlgn="b"/>
                      <a:r>
                        <a:rPr lang="en-GB" sz="800" u="none" strike="noStrike" dirty="0">
                          <a:effectLst/>
                        </a:rPr>
                        <a:t>9</a:t>
                      </a:r>
                      <a:endParaRPr lang="en-GB" sz="800" b="0" i="0" u="none" strike="noStrike" dirty="0">
                        <a:solidFill>
                          <a:srgbClr val="000000"/>
                        </a:solidFill>
                        <a:effectLst/>
                        <a:latin typeface="Calibri" panose="020F0502020204030204" pitchFamily="34" charset="0"/>
                      </a:endParaRPr>
                    </a:p>
                  </a:txBody>
                  <a:tcPr marL="7940" marR="7940" marT="7940" marB="0" anchor="b">
                    <a:noFill/>
                  </a:tcPr>
                </a:tc>
                <a:tc>
                  <a:txBody>
                    <a:bodyPr/>
                    <a:lstStyle/>
                    <a:p>
                      <a:pPr algn="l" rtl="0" fontAlgn="b"/>
                      <a:endParaRPr lang="en-GB" sz="800" b="0" i="0" u="none" strike="noStrike">
                        <a:solidFill>
                          <a:srgbClr val="000000"/>
                        </a:solidFill>
                        <a:effectLst/>
                        <a:latin typeface="Calibri" panose="020F0502020204030204" pitchFamily="34" charset="0"/>
                      </a:endParaRPr>
                    </a:p>
                  </a:txBody>
                  <a:tcPr marL="7940" marR="7940" marT="7940" marB="0" anchor="b">
                    <a:noFill/>
                  </a:tcPr>
                </a:tc>
                <a:tc>
                  <a:txBody>
                    <a:bodyPr/>
                    <a:lstStyle/>
                    <a:p>
                      <a:pPr algn="l" rtl="0" fontAlgn="b"/>
                      <a:r>
                        <a:rPr lang="en-GB" sz="800" u="none" strike="noStrike" dirty="0">
                          <a:solidFill>
                            <a:srgbClr val="FF0000"/>
                          </a:solidFill>
                          <a:effectLst/>
                        </a:rPr>
                        <a:t>24</a:t>
                      </a:r>
                      <a:endParaRPr lang="en-GB" sz="800" b="0" i="0" u="none" strike="noStrike" dirty="0">
                        <a:solidFill>
                          <a:srgbClr val="FF0000"/>
                        </a:solidFill>
                        <a:effectLst/>
                        <a:latin typeface="Calibri" panose="020F0502020204030204" pitchFamily="34" charset="0"/>
                      </a:endParaRPr>
                    </a:p>
                  </a:txBody>
                  <a:tcPr marL="7940" marR="7940" marT="7940" marB="0" anchor="b">
                    <a:noFill/>
                  </a:tcPr>
                </a:tc>
                <a:tc>
                  <a:txBody>
                    <a:bodyPr/>
                    <a:lstStyle/>
                    <a:p>
                      <a:pPr algn="r" rtl="0" fontAlgn="b"/>
                      <a:r>
                        <a:rPr lang="en-GB" sz="800" u="none" strike="noStrike" dirty="0">
                          <a:effectLst/>
                        </a:rPr>
                        <a:t>18</a:t>
                      </a:r>
                      <a:endParaRPr lang="en-GB" sz="800" b="0" i="0" u="none" strike="noStrike" dirty="0">
                        <a:solidFill>
                          <a:srgbClr val="000000"/>
                        </a:solidFill>
                        <a:effectLst/>
                        <a:latin typeface="Calibri" panose="020F0502020204030204" pitchFamily="34" charset="0"/>
                      </a:endParaRPr>
                    </a:p>
                  </a:txBody>
                  <a:tcPr marL="7940" marR="7940" marT="7940" marB="0" anchor="b">
                    <a:noFill/>
                  </a:tcPr>
                </a:tc>
                <a:tc>
                  <a:txBody>
                    <a:bodyPr/>
                    <a:lstStyle/>
                    <a:p>
                      <a:pPr algn="r" rtl="0" fontAlgn="b"/>
                      <a:endParaRPr lang="en-GB" sz="800" b="0" i="0" u="none" strike="noStrike" dirty="0">
                        <a:solidFill>
                          <a:srgbClr val="000000"/>
                        </a:solidFill>
                        <a:effectLst/>
                        <a:latin typeface="Calibri" panose="020F0502020204030204" pitchFamily="34" charset="0"/>
                      </a:endParaRPr>
                    </a:p>
                  </a:txBody>
                  <a:tcPr marL="7940" marR="7940" marT="7940" marB="0" anchor="b">
                    <a:noFill/>
                  </a:tcPr>
                </a:tc>
                <a:tc>
                  <a:txBody>
                    <a:bodyPr/>
                    <a:lstStyle/>
                    <a:p>
                      <a:pPr algn="l" rtl="0" fontAlgn="b"/>
                      <a:endParaRPr lang="en-GB" sz="600" b="0" i="0" u="none" strike="noStrike">
                        <a:solidFill>
                          <a:srgbClr val="FF0000"/>
                        </a:solidFill>
                        <a:effectLst/>
                        <a:latin typeface="Calibri" panose="020F0502020204030204" pitchFamily="34" charset="0"/>
                      </a:endParaRPr>
                    </a:p>
                  </a:txBody>
                  <a:tcPr marL="7940" marR="7940" marT="7940" marB="0" anchor="b">
                    <a:noFill/>
                  </a:tcPr>
                </a:tc>
              </a:tr>
              <a:tr h="259219">
                <a:tc>
                  <a:txBody>
                    <a:bodyPr/>
                    <a:lstStyle/>
                    <a:p>
                      <a:pPr algn="l" rtl="0" fontAlgn="b"/>
                      <a:endParaRPr lang="en-GB" sz="800" u="none" strike="noStrike" dirty="0" smtClean="0">
                        <a:effectLst/>
                      </a:endParaRPr>
                    </a:p>
                    <a:p>
                      <a:pPr algn="l" rtl="0" fontAlgn="b"/>
                      <a:r>
                        <a:rPr lang="en-GB" sz="800" u="none" strike="noStrike" dirty="0" smtClean="0">
                          <a:effectLst/>
                        </a:rPr>
                        <a:t>Ancient </a:t>
                      </a:r>
                      <a:r>
                        <a:rPr lang="en-GB" sz="800" u="none" strike="noStrike" dirty="0">
                          <a:effectLst/>
                        </a:rPr>
                        <a:t>Woodlands and Biodiversity</a:t>
                      </a:r>
                      <a:endParaRPr lang="en-GB" sz="800" b="0" i="0" u="none" strike="noStrike" dirty="0">
                        <a:solidFill>
                          <a:srgbClr val="000000"/>
                        </a:solidFill>
                        <a:effectLst/>
                        <a:latin typeface="Calibri" panose="020F0502020204030204" pitchFamily="34" charset="0"/>
                      </a:endParaRPr>
                    </a:p>
                  </a:txBody>
                  <a:tcPr marL="7940" marR="7940" marT="7940" marB="0" anchor="b">
                    <a:noFill/>
                  </a:tcPr>
                </a:tc>
                <a:tc>
                  <a:txBody>
                    <a:bodyPr/>
                    <a:lstStyle/>
                    <a:p>
                      <a:pPr algn="r" rtl="0" fontAlgn="b"/>
                      <a:r>
                        <a:rPr lang="en-GB" sz="800" u="none" strike="noStrike" dirty="0">
                          <a:effectLst/>
                        </a:rPr>
                        <a:t>10</a:t>
                      </a:r>
                      <a:endParaRPr lang="en-GB" sz="800" b="0" i="0" u="none" strike="noStrike" dirty="0">
                        <a:solidFill>
                          <a:srgbClr val="000000"/>
                        </a:solidFill>
                        <a:effectLst/>
                        <a:latin typeface="Calibri" panose="020F0502020204030204" pitchFamily="34" charset="0"/>
                      </a:endParaRPr>
                    </a:p>
                  </a:txBody>
                  <a:tcPr marL="7940" marR="7940" marT="7940" marB="0" anchor="b">
                    <a:noFill/>
                  </a:tcPr>
                </a:tc>
                <a:tc>
                  <a:txBody>
                    <a:bodyPr/>
                    <a:lstStyle/>
                    <a:p>
                      <a:pPr algn="l" rtl="0" fontAlgn="b"/>
                      <a:endParaRPr lang="en-GB" sz="800" b="0" i="0" u="none" strike="noStrike">
                        <a:solidFill>
                          <a:srgbClr val="000000"/>
                        </a:solidFill>
                        <a:effectLst/>
                        <a:latin typeface="Calibri" panose="020F0502020204030204" pitchFamily="34" charset="0"/>
                      </a:endParaRPr>
                    </a:p>
                  </a:txBody>
                  <a:tcPr marL="7940" marR="7940" marT="7940" marB="0" anchor="b">
                    <a:noFill/>
                  </a:tcPr>
                </a:tc>
                <a:tc>
                  <a:txBody>
                    <a:bodyPr/>
                    <a:lstStyle/>
                    <a:p>
                      <a:pPr algn="l" rtl="0" fontAlgn="b"/>
                      <a:r>
                        <a:rPr lang="en-GB" sz="800" u="none" strike="noStrike" dirty="0">
                          <a:solidFill>
                            <a:srgbClr val="FF0000"/>
                          </a:solidFill>
                          <a:effectLst/>
                        </a:rPr>
                        <a:t>25a</a:t>
                      </a:r>
                      <a:endParaRPr lang="en-GB" sz="800" b="0" i="0" u="none" strike="noStrike" dirty="0">
                        <a:solidFill>
                          <a:srgbClr val="FF0000"/>
                        </a:solidFill>
                        <a:effectLst/>
                        <a:latin typeface="Calibri" panose="020F0502020204030204" pitchFamily="34" charset="0"/>
                      </a:endParaRPr>
                    </a:p>
                  </a:txBody>
                  <a:tcPr marL="7940" marR="7940" marT="7940" marB="0" anchor="b">
                    <a:noFill/>
                  </a:tcPr>
                </a:tc>
                <a:tc>
                  <a:txBody>
                    <a:bodyPr/>
                    <a:lstStyle/>
                    <a:p>
                      <a:pPr algn="r" rtl="0" fontAlgn="b"/>
                      <a:r>
                        <a:rPr lang="en-GB" sz="800" u="none" strike="noStrike" dirty="0">
                          <a:effectLst/>
                        </a:rPr>
                        <a:t>19</a:t>
                      </a:r>
                      <a:endParaRPr lang="en-GB" sz="800" b="0" i="0" u="none" strike="noStrike" dirty="0">
                        <a:solidFill>
                          <a:srgbClr val="000000"/>
                        </a:solidFill>
                        <a:effectLst/>
                        <a:latin typeface="Calibri" panose="020F0502020204030204" pitchFamily="34" charset="0"/>
                      </a:endParaRPr>
                    </a:p>
                  </a:txBody>
                  <a:tcPr marL="7940" marR="7940" marT="7940" marB="0" anchor="b">
                    <a:noFill/>
                  </a:tcPr>
                </a:tc>
                <a:tc>
                  <a:txBody>
                    <a:bodyPr/>
                    <a:lstStyle/>
                    <a:p>
                      <a:pPr algn="r" rtl="0" fontAlgn="b"/>
                      <a:endParaRPr lang="en-GB" sz="800" b="0" i="0" u="none" strike="noStrike" dirty="0">
                        <a:solidFill>
                          <a:srgbClr val="000000"/>
                        </a:solidFill>
                        <a:effectLst/>
                        <a:latin typeface="Calibri" panose="020F0502020204030204" pitchFamily="34" charset="0"/>
                      </a:endParaRPr>
                    </a:p>
                  </a:txBody>
                  <a:tcPr marL="7940" marR="7940" marT="7940" marB="0" anchor="b">
                    <a:noFill/>
                  </a:tcPr>
                </a:tc>
                <a:tc>
                  <a:txBody>
                    <a:bodyPr/>
                    <a:lstStyle/>
                    <a:p>
                      <a:pPr algn="l" rtl="0" fontAlgn="b"/>
                      <a:endParaRPr lang="en-GB" sz="600" b="0" i="0" u="none" strike="noStrike">
                        <a:solidFill>
                          <a:srgbClr val="FF0000"/>
                        </a:solidFill>
                        <a:effectLst/>
                        <a:latin typeface="Calibri" panose="020F0502020204030204" pitchFamily="34" charset="0"/>
                      </a:endParaRPr>
                    </a:p>
                  </a:txBody>
                  <a:tcPr marL="7940" marR="7940" marT="7940" marB="0" anchor="b">
                    <a:noFill/>
                  </a:tcPr>
                </a:tc>
              </a:tr>
              <a:tr h="205695">
                <a:tc>
                  <a:txBody>
                    <a:bodyPr/>
                    <a:lstStyle/>
                    <a:p>
                      <a:pPr algn="l" rtl="0" fontAlgn="b"/>
                      <a:r>
                        <a:rPr lang="en-GB" sz="800" u="none" strike="noStrike">
                          <a:effectLst/>
                        </a:rPr>
                        <a:t>Issues</a:t>
                      </a:r>
                      <a:endParaRPr lang="en-GB" sz="800" b="0" i="0" u="none" strike="noStrike">
                        <a:solidFill>
                          <a:srgbClr val="000000"/>
                        </a:solidFill>
                        <a:effectLst/>
                        <a:latin typeface="Calibri" panose="020F0502020204030204" pitchFamily="34" charset="0"/>
                      </a:endParaRPr>
                    </a:p>
                  </a:txBody>
                  <a:tcPr marL="7940" marR="7940" marT="7940" marB="0" anchor="b">
                    <a:noFill/>
                  </a:tcPr>
                </a:tc>
                <a:tc>
                  <a:txBody>
                    <a:bodyPr/>
                    <a:lstStyle/>
                    <a:p>
                      <a:pPr algn="r" rtl="0" fontAlgn="b"/>
                      <a:r>
                        <a:rPr lang="en-GB" sz="800" u="none" strike="noStrike" dirty="0">
                          <a:effectLst/>
                        </a:rPr>
                        <a:t>11</a:t>
                      </a:r>
                      <a:endParaRPr lang="en-GB" sz="800" b="0" i="0" u="none" strike="noStrike" dirty="0">
                        <a:solidFill>
                          <a:srgbClr val="000000"/>
                        </a:solidFill>
                        <a:effectLst/>
                        <a:latin typeface="Calibri" panose="020F0502020204030204" pitchFamily="34" charset="0"/>
                      </a:endParaRPr>
                    </a:p>
                  </a:txBody>
                  <a:tcPr marL="7940" marR="7940" marT="7940" marB="0" anchor="b">
                    <a:noFill/>
                  </a:tcPr>
                </a:tc>
                <a:tc>
                  <a:txBody>
                    <a:bodyPr/>
                    <a:lstStyle/>
                    <a:p>
                      <a:pPr algn="l" rtl="0" fontAlgn="b"/>
                      <a:endParaRPr lang="en-GB" sz="800" b="0" i="0" u="none" strike="noStrike">
                        <a:solidFill>
                          <a:srgbClr val="000000"/>
                        </a:solidFill>
                        <a:effectLst/>
                        <a:latin typeface="Calibri" panose="020F0502020204030204" pitchFamily="34" charset="0"/>
                      </a:endParaRPr>
                    </a:p>
                  </a:txBody>
                  <a:tcPr marL="7940" marR="7940" marT="7940" marB="0" anchor="b">
                    <a:noFill/>
                  </a:tcPr>
                </a:tc>
                <a:tc>
                  <a:txBody>
                    <a:bodyPr/>
                    <a:lstStyle/>
                    <a:p>
                      <a:pPr algn="l" rtl="0" fontAlgn="b"/>
                      <a:r>
                        <a:rPr lang="en-GB" sz="800" u="none" strike="noStrike" dirty="0">
                          <a:solidFill>
                            <a:srgbClr val="FF0000"/>
                          </a:solidFill>
                          <a:effectLst/>
                        </a:rPr>
                        <a:t>25b</a:t>
                      </a:r>
                      <a:endParaRPr lang="en-GB" sz="800" b="0" i="0" u="none" strike="noStrike" dirty="0">
                        <a:solidFill>
                          <a:srgbClr val="FF0000"/>
                        </a:solidFill>
                        <a:effectLst/>
                        <a:latin typeface="Calibri" panose="020F0502020204030204" pitchFamily="34" charset="0"/>
                      </a:endParaRPr>
                    </a:p>
                  </a:txBody>
                  <a:tcPr marL="7940" marR="7940" marT="7940" marB="0" anchor="b">
                    <a:noFill/>
                  </a:tcPr>
                </a:tc>
                <a:tc>
                  <a:txBody>
                    <a:bodyPr/>
                    <a:lstStyle/>
                    <a:p>
                      <a:pPr algn="r" rtl="0" fontAlgn="b"/>
                      <a:r>
                        <a:rPr lang="en-GB" sz="800" u="none" strike="noStrike" dirty="0">
                          <a:effectLst/>
                        </a:rPr>
                        <a:t>20</a:t>
                      </a:r>
                      <a:endParaRPr lang="en-GB" sz="800" b="0" i="0" u="none" strike="noStrike" dirty="0">
                        <a:solidFill>
                          <a:srgbClr val="000000"/>
                        </a:solidFill>
                        <a:effectLst/>
                        <a:latin typeface="Calibri" panose="020F0502020204030204" pitchFamily="34" charset="0"/>
                      </a:endParaRPr>
                    </a:p>
                  </a:txBody>
                  <a:tcPr marL="7940" marR="7940" marT="7940" marB="0" anchor="b">
                    <a:noFill/>
                  </a:tcPr>
                </a:tc>
                <a:tc>
                  <a:txBody>
                    <a:bodyPr/>
                    <a:lstStyle/>
                    <a:p>
                      <a:pPr algn="r" rtl="0" fontAlgn="b"/>
                      <a:endParaRPr lang="en-GB" sz="800" b="0" i="0" u="none" strike="noStrike" dirty="0">
                        <a:solidFill>
                          <a:srgbClr val="000000"/>
                        </a:solidFill>
                        <a:effectLst/>
                        <a:latin typeface="Calibri" panose="020F0502020204030204" pitchFamily="34" charset="0"/>
                      </a:endParaRPr>
                    </a:p>
                  </a:txBody>
                  <a:tcPr marL="7940" marR="7940" marT="7940" marB="0" anchor="b">
                    <a:noFill/>
                  </a:tcPr>
                </a:tc>
                <a:tc>
                  <a:txBody>
                    <a:bodyPr/>
                    <a:lstStyle/>
                    <a:p>
                      <a:pPr algn="l" rtl="0" fontAlgn="b"/>
                      <a:endParaRPr lang="en-GB" sz="600" b="0" i="0" u="none" strike="noStrike">
                        <a:solidFill>
                          <a:srgbClr val="FF0000"/>
                        </a:solidFill>
                        <a:effectLst/>
                        <a:latin typeface="Calibri" panose="020F0502020204030204" pitchFamily="34" charset="0"/>
                      </a:endParaRPr>
                    </a:p>
                  </a:txBody>
                  <a:tcPr marL="7940" marR="7940" marT="7940" marB="0" anchor="b">
                    <a:noFill/>
                  </a:tcPr>
                </a:tc>
              </a:tr>
              <a:tr h="205695">
                <a:tc>
                  <a:txBody>
                    <a:bodyPr/>
                    <a:lstStyle/>
                    <a:p>
                      <a:endParaRPr lang="en-GB"/>
                    </a:p>
                  </a:txBody>
                  <a:tcPr marL="7940" marR="7940" marT="7940" marB="0" anchor="b">
                    <a:noFill/>
                  </a:tcPr>
                </a:tc>
                <a:tc>
                  <a:txBody>
                    <a:bodyPr/>
                    <a:lstStyle/>
                    <a:p>
                      <a:endParaRPr lang="en-GB"/>
                    </a:p>
                  </a:txBody>
                  <a:tcPr marL="7940" marR="7940" marT="7940" marB="0" anchor="b">
                    <a:noFill/>
                  </a:tcPr>
                </a:tc>
                <a:tc>
                  <a:txBody>
                    <a:bodyPr/>
                    <a:lstStyle/>
                    <a:p>
                      <a:pPr algn="l" rtl="0" fontAlgn="b"/>
                      <a:endParaRPr lang="en-GB" sz="800" b="0" i="0" u="none" strike="noStrike">
                        <a:solidFill>
                          <a:srgbClr val="000000"/>
                        </a:solidFill>
                        <a:effectLst/>
                        <a:latin typeface="Calibri" panose="020F0502020204030204" pitchFamily="34" charset="0"/>
                      </a:endParaRPr>
                    </a:p>
                  </a:txBody>
                  <a:tcPr marL="7940" marR="7940" marT="7940" marB="0" anchor="b">
                    <a:noFill/>
                  </a:tcPr>
                </a:tc>
                <a:tc>
                  <a:txBody>
                    <a:bodyPr/>
                    <a:lstStyle/>
                    <a:p>
                      <a:pPr algn="l" rtl="0" fontAlgn="b"/>
                      <a:r>
                        <a:rPr lang="en-GB" sz="800" u="none" strike="noStrike" dirty="0">
                          <a:solidFill>
                            <a:srgbClr val="FF0000"/>
                          </a:solidFill>
                          <a:effectLst/>
                        </a:rPr>
                        <a:t>26</a:t>
                      </a:r>
                      <a:endParaRPr lang="en-GB" sz="800" b="0" i="0" u="none" strike="noStrike" dirty="0">
                        <a:solidFill>
                          <a:srgbClr val="FF0000"/>
                        </a:solidFill>
                        <a:effectLst/>
                        <a:latin typeface="Calibri" panose="020F0502020204030204" pitchFamily="34" charset="0"/>
                      </a:endParaRPr>
                    </a:p>
                  </a:txBody>
                  <a:tcPr marL="7940" marR="7940" marT="7940" marB="0" anchor="b">
                    <a:noFill/>
                  </a:tcPr>
                </a:tc>
                <a:tc>
                  <a:txBody>
                    <a:bodyPr/>
                    <a:lstStyle/>
                    <a:p>
                      <a:pPr algn="r" rtl="0" fontAlgn="b"/>
                      <a:r>
                        <a:rPr lang="en-GB" sz="800" u="none" strike="noStrike" dirty="0">
                          <a:effectLst/>
                        </a:rPr>
                        <a:t>21</a:t>
                      </a:r>
                      <a:endParaRPr lang="en-GB" sz="800" b="0" i="0" u="none" strike="noStrike" dirty="0">
                        <a:solidFill>
                          <a:srgbClr val="000000"/>
                        </a:solidFill>
                        <a:effectLst/>
                        <a:latin typeface="Calibri" panose="020F0502020204030204" pitchFamily="34" charset="0"/>
                      </a:endParaRPr>
                    </a:p>
                  </a:txBody>
                  <a:tcPr marL="7940" marR="7940" marT="7940" marB="0" anchor="b">
                    <a:noFill/>
                  </a:tcPr>
                </a:tc>
                <a:tc>
                  <a:txBody>
                    <a:bodyPr/>
                    <a:lstStyle/>
                    <a:p>
                      <a:pPr algn="r" rtl="0" fontAlgn="b"/>
                      <a:endParaRPr lang="en-GB" sz="800" b="0" i="0" u="none" strike="noStrike" dirty="0">
                        <a:solidFill>
                          <a:srgbClr val="000000"/>
                        </a:solidFill>
                        <a:effectLst/>
                        <a:latin typeface="Calibri" panose="020F0502020204030204" pitchFamily="34" charset="0"/>
                      </a:endParaRPr>
                    </a:p>
                  </a:txBody>
                  <a:tcPr marL="7940" marR="7940" marT="7940" marB="0" anchor="b">
                    <a:noFill/>
                  </a:tcPr>
                </a:tc>
                <a:tc>
                  <a:txBody>
                    <a:bodyPr/>
                    <a:lstStyle/>
                    <a:p>
                      <a:pPr algn="l" rtl="0" fontAlgn="b"/>
                      <a:endParaRPr lang="en-GB" sz="600" b="0" i="0" u="none" strike="noStrike">
                        <a:solidFill>
                          <a:srgbClr val="FF0000"/>
                        </a:solidFill>
                        <a:effectLst/>
                        <a:latin typeface="Calibri" panose="020F0502020204030204" pitchFamily="34" charset="0"/>
                      </a:endParaRPr>
                    </a:p>
                  </a:txBody>
                  <a:tcPr marL="7940" marR="7940" marT="7940" marB="0" anchor="b">
                    <a:noFill/>
                  </a:tcPr>
                </a:tc>
              </a:tr>
              <a:tr h="205695">
                <a:tc>
                  <a:txBody>
                    <a:bodyPr/>
                    <a:lstStyle/>
                    <a:p>
                      <a:endParaRPr lang="en-GB"/>
                    </a:p>
                  </a:txBody>
                  <a:tcPr marL="7940" marR="7940" marT="7940" marB="0" anchor="b">
                    <a:noFill/>
                  </a:tcPr>
                </a:tc>
                <a:tc>
                  <a:txBody>
                    <a:bodyPr/>
                    <a:lstStyle/>
                    <a:p>
                      <a:endParaRPr lang="en-GB"/>
                    </a:p>
                  </a:txBody>
                  <a:tcPr marL="7940" marR="7940" marT="7940" marB="0" anchor="b">
                    <a:noFill/>
                  </a:tcPr>
                </a:tc>
                <a:tc>
                  <a:txBody>
                    <a:bodyPr/>
                    <a:lstStyle/>
                    <a:p>
                      <a:pPr algn="l" rtl="0" fontAlgn="b"/>
                      <a:endParaRPr lang="en-GB" sz="800" b="0" i="0" u="none" strike="noStrike">
                        <a:solidFill>
                          <a:srgbClr val="000000"/>
                        </a:solidFill>
                        <a:effectLst/>
                        <a:latin typeface="Calibri" panose="020F0502020204030204" pitchFamily="34" charset="0"/>
                      </a:endParaRPr>
                    </a:p>
                  </a:txBody>
                  <a:tcPr marL="7940" marR="7940" marT="7940" marB="0" anchor="b">
                    <a:noFill/>
                  </a:tcPr>
                </a:tc>
                <a:tc>
                  <a:txBody>
                    <a:bodyPr/>
                    <a:lstStyle/>
                    <a:p>
                      <a:pPr algn="l" rtl="0" fontAlgn="b"/>
                      <a:r>
                        <a:rPr lang="en-GB" sz="800" u="none" strike="noStrike" dirty="0">
                          <a:solidFill>
                            <a:srgbClr val="FF0000"/>
                          </a:solidFill>
                          <a:effectLst/>
                        </a:rPr>
                        <a:t>27</a:t>
                      </a:r>
                      <a:endParaRPr lang="en-GB" sz="800" b="0" i="0" u="none" strike="noStrike" dirty="0">
                        <a:solidFill>
                          <a:srgbClr val="FF0000"/>
                        </a:solidFill>
                        <a:effectLst/>
                        <a:latin typeface="Calibri" panose="020F0502020204030204" pitchFamily="34" charset="0"/>
                      </a:endParaRPr>
                    </a:p>
                  </a:txBody>
                  <a:tcPr marL="7940" marR="7940" marT="7940" marB="0" anchor="b">
                    <a:noFill/>
                  </a:tcPr>
                </a:tc>
                <a:tc>
                  <a:txBody>
                    <a:bodyPr/>
                    <a:lstStyle/>
                    <a:p>
                      <a:pPr algn="r" rtl="0" fontAlgn="b"/>
                      <a:r>
                        <a:rPr lang="en-GB" sz="800" u="none" strike="noStrike" dirty="0">
                          <a:effectLst/>
                        </a:rPr>
                        <a:t>22</a:t>
                      </a:r>
                      <a:endParaRPr lang="en-GB" sz="800" b="0" i="0" u="none" strike="noStrike" dirty="0">
                        <a:solidFill>
                          <a:srgbClr val="000000"/>
                        </a:solidFill>
                        <a:effectLst/>
                        <a:latin typeface="Calibri" panose="020F0502020204030204" pitchFamily="34" charset="0"/>
                      </a:endParaRPr>
                    </a:p>
                  </a:txBody>
                  <a:tcPr marL="7940" marR="7940" marT="7940" marB="0" anchor="b">
                    <a:noFill/>
                  </a:tcPr>
                </a:tc>
                <a:tc>
                  <a:txBody>
                    <a:bodyPr/>
                    <a:lstStyle/>
                    <a:p>
                      <a:pPr algn="l" rtl="0" fontAlgn="b"/>
                      <a:endParaRPr lang="en-GB" sz="800" b="0" i="0" u="none" strike="noStrike" dirty="0">
                        <a:solidFill>
                          <a:srgbClr val="000000"/>
                        </a:solidFill>
                        <a:effectLst/>
                        <a:latin typeface="Calibri" panose="020F0502020204030204" pitchFamily="34" charset="0"/>
                      </a:endParaRPr>
                    </a:p>
                  </a:txBody>
                  <a:tcPr marL="7940" marR="7940" marT="7940" marB="0" anchor="b">
                    <a:noFill/>
                  </a:tcPr>
                </a:tc>
                <a:tc>
                  <a:txBody>
                    <a:bodyPr/>
                    <a:lstStyle/>
                    <a:p>
                      <a:pPr algn="l" rtl="0" fontAlgn="b"/>
                      <a:endParaRPr lang="en-GB" sz="600" b="0" i="0" u="none" strike="noStrike">
                        <a:solidFill>
                          <a:srgbClr val="FF0000"/>
                        </a:solidFill>
                        <a:effectLst/>
                        <a:latin typeface="Calibri" panose="020F0502020204030204" pitchFamily="34" charset="0"/>
                      </a:endParaRPr>
                    </a:p>
                  </a:txBody>
                  <a:tcPr marL="7940" marR="7940" marT="7940" marB="0" anchor="b">
                    <a:noFill/>
                  </a:tcPr>
                </a:tc>
              </a:tr>
              <a:tr h="205695">
                <a:tc>
                  <a:txBody>
                    <a:bodyPr/>
                    <a:lstStyle/>
                    <a:p>
                      <a:endParaRPr lang="en-GB"/>
                    </a:p>
                  </a:txBody>
                  <a:tcPr marL="7940" marR="7940" marT="7940" marB="0" anchor="b">
                    <a:noFill/>
                  </a:tcPr>
                </a:tc>
                <a:tc>
                  <a:txBody>
                    <a:bodyPr/>
                    <a:lstStyle/>
                    <a:p>
                      <a:endParaRPr lang="en-GB"/>
                    </a:p>
                  </a:txBody>
                  <a:tcPr marL="7940" marR="7940" marT="7940" marB="0" anchor="b">
                    <a:noFill/>
                  </a:tcPr>
                </a:tc>
                <a:tc>
                  <a:txBody>
                    <a:bodyPr/>
                    <a:lstStyle/>
                    <a:p>
                      <a:pPr algn="l" fontAlgn="b"/>
                      <a:endParaRPr lang="en-GB" sz="800" b="0" i="0" u="none" strike="noStrike" dirty="0">
                        <a:solidFill>
                          <a:srgbClr val="000000"/>
                        </a:solidFill>
                        <a:effectLst/>
                        <a:latin typeface="Calibri" panose="020F0502020204030204" pitchFamily="34" charset="0"/>
                      </a:endParaRPr>
                    </a:p>
                  </a:txBody>
                  <a:tcPr marL="7940" marR="7940" marT="7940" marB="0" anchor="b">
                    <a:noFill/>
                  </a:tcPr>
                </a:tc>
                <a:tc>
                  <a:txBody>
                    <a:bodyPr/>
                    <a:lstStyle/>
                    <a:p>
                      <a:pPr algn="l" rtl="0" fontAlgn="b"/>
                      <a:r>
                        <a:rPr lang="en-GB" sz="800" u="none" strike="noStrike" dirty="0">
                          <a:solidFill>
                            <a:srgbClr val="FF0000"/>
                          </a:solidFill>
                          <a:effectLst/>
                        </a:rPr>
                        <a:t>28</a:t>
                      </a:r>
                      <a:endParaRPr lang="en-GB" sz="800" b="0" i="0" u="none" strike="noStrike" dirty="0">
                        <a:solidFill>
                          <a:srgbClr val="FF0000"/>
                        </a:solidFill>
                        <a:effectLst/>
                        <a:latin typeface="Calibri" panose="020F0502020204030204" pitchFamily="34" charset="0"/>
                      </a:endParaRPr>
                    </a:p>
                  </a:txBody>
                  <a:tcPr marL="7940" marR="7940" marT="7940" marB="0" anchor="b">
                    <a:noFill/>
                  </a:tcPr>
                </a:tc>
                <a:tc>
                  <a:txBody>
                    <a:bodyPr/>
                    <a:lstStyle/>
                    <a:p>
                      <a:pPr algn="r" rtl="0" fontAlgn="b"/>
                      <a:r>
                        <a:rPr lang="en-GB" sz="800" u="none" strike="noStrike" dirty="0">
                          <a:effectLst/>
                        </a:rPr>
                        <a:t>23</a:t>
                      </a:r>
                      <a:endParaRPr lang="en-GB" sz="800" b="0" i="0" u="none" strike="noStrike" dirty="0">
                        <a:solidFill>
                          <a:srgbClr val="000000"/>
                        </a:solidFill>
                        <a:effectLst/>
                        <a:latin typeface="Calibri" panose="020F0502020204030204" pitchFamily="34" charset="0"/>
                      </a:endParaRPr>
                    </a:p>
                  </a:txBody>
                  <a:tcPr marL="7940" marR="7940" marT="7940" marB="0" anchor="b">
                    <a:noFill/>
                  </a:tcPr>
                </a:tc>
                <a:tc>
                  <a:txBody>
                    <a:bodyPr/>
                    <a:lstStyle/>
                    <a:p>
                      <a:pPr algn="l" rtl="0" fontAlgn="b"/>
                      <a:endParaRPr lang="en-GB" sz="800" b="0" i="0" u="none" strike="noStrike" dirty="0">
                        <a:solidFill>
                          <a:srgbClr val="000000"/>
                        </a:solidFill>
                        <a:effectLst/>
                        <a:latin typeface="Calibri" panose="020F0502020204030204" pitchFamily="34" charset="0"/>
                      </a:endParaRPr>
                    </a:p>
                  </a:txBody>
                  <a:tcPr marL="7940" marR="7940" marT="7940" marB="0" anchor="b">
                    <a:noFill/>
                  </a:tcPr>
                </a:tc>
                <a:tc>
                  <a:txBody>
                    <a:bodyPr/>
                    <a:lstStyle/>
                    <a:p>
                      <a:pPr algn="l" rtl="0" fontAlgn="b"/>
                      <a:endParaRPr lang="en-GB" sz="600" b="0" i="0" u="none" strike="noStrike">
                        <a:solidFill>
                          <a:srgbClr val="FF0000"/>
                        </a:solidFill>
                        <a:effectLst/>
                        <a:latin typeface="Calibri" panose="020F0502020204030204" pitchFamily="34" charset="0"/>
                      </a:endParaRPr>
                    </a:p>
                  </a:txBody>
                  <a:tcPr marL="7940" marR="7940" marT="7940" marB="0" anchor="b">
                    <a:noFill/>
                  </a:tcPr>
                </a:tc>
              </a:tr>
              <a:tr h="205695">
                <a:tc>
                  <a:txBody>
                    <a:bodyPr/>
                    <a:lstStyle/>
                    <a:p>
                      <a:endParaRPr lang="en-GB"/>
                    </a:p>
                  </a:txBody>
                  <a:tcPr marL="7940" marR="7940" marT="7940" marB="0" anchor="b">
                    <a:noFill/>
                  </a:tcPr>
                </a:tc>
                <a:tc>
                  <a:txBody>
                    <a:bodyPr/>
                    <a:lstStyle/>
                    <a:p>
                      <a:endParaRPr lang="en-GB"/>
                    </a:p>
                  </a:txBody>
                  <a:tcPr marL="7940" marR="7940" marT="7940" marB="0" anchor="b">
                    <a:noFill/>
                  </a:tcPr>
                </a:tc>
                <a:tc>
                  <a:txBody>
                    <a:bodyPr/>
                    <a:lstStyle/>
                    <a:p>
                      <a:pPr algn="l" rtl="0" fontAlgn="b"/>
                      <a:endParaRPr lang="en-GB" sz="800" b="0" i="0" u="none" strike="noStrike">
                        <a:solidFill>
                          <a:srgbClr val="000000"/>
                        </a:solidFill>
                        <a:effectLst/>
                        <a:latin typeface="Calibri" panose="020F0502020204030204" pitchFamily="34" charset="0"/>
                      </a:endParaRPr>
                    </a:p>
                  </a:txBody>
                  <a:tcPr marL="7940" marR="7940" marT="7940" marB="0" anchor="b">
                    <a:noFill/>
                  </a:tcPr>
                </a:tc>
                <a:tc>
                  <a:txBody>
                    <a:bodyPr/>
                    <a:lstStyle/>
                    <a:p>
                      <a:pPr algn="l" rtl="0" fontAlgn="b"/>
                      <a:r>
                        <a:rPr lang="en-GB" sz="800" u="none" strike="noStrike" dirty="0">
                          <a:solidFill>
                            <a:srgbClr val="FF0000"/>
                          </a:solidFill>
                          <a:effectLst/>
                        </a:rPr>
                        <a:t>29</a:t>
                      </a:r>
                      <a:endParaRPr lang="en-GB" sz="800" b="0" i="0" u="none" strike="noStrike" dirty="0">
                        <a:solidFill>
                          <a:srgbClr val="FF0000"/>
                        </a:solidFill>
                        <a:effectLst/>
                        <a:latin typeface="Calibri" panose="020F0502020204030204" pitchFamily="34" charset="0"/>
                      </a:endParaRPr>
                    </a:p>
                  </a:txBody>
                  <a:tcPr marL="7940" marR="7940" marT="7940" marB="0" anchor="b">
                    <a:noFill/>
                  </a:tcPr>
                </a:tc>
                <a:tc>
                  <a:txBody>
                    <a:bodyPr/>
                    <a:lstStyle/>
                    <a:p>
                      <a:pPr algn="r" rtl="0" fontAlgn="b"/>
                      <a:r>
                        <a:rPr lang="en-GB" sz="800" u="none" strike="noStrike" dirty="0">
                          <a:effectLst/>
                        </a:rPr>
                        <a:t>24</a:t>
                      </a:r>
                      <a:endParaRPr lang="en-GB" sz="800" b="0" i="0" u="none" strike="noStrike" dirty="0">
                        <a:solidFill>
                          <a:srgbClr val="000000"/>
                        </a:solidFill>
                        <a:effectLst/>
                        <a:latin typeface="Calibri" panose="020F0502020204030204" pitchFamily="34" charset="0"/>
                      </a:endParaRPr>
                    </a:p>
                  </a:txBody>
                  <a:tcPr marL="7940" marR="7940" marT="7940" marB="0" anchor="b">
                    <a:noFill/>
                  </a:tcPr>
                </a:tc>
                <a:tc>
                  <a:txBody>
                    <a:bodyPr/>
                    <a:lstStyle/>
                    <a:p>
                      <a:pPr algn="r" rtl="0" fontAlgn="b"/>
                      <a:endParaRPr lang="en-GB" sz="800" b="0" i="0" u="none" strike="noStrike" dirty="0">
                        <a:solidFill>
                          <a:srgbClr val="000000"/>
                        </a:solidFill>
                        <a:effectLst/>
                        <a:latin typeface="Calibri" panose="020F0502020204030204" pitchFamily="34" charset="0"/>
                      </a:endParaRPr>
                    </a:p>
                  </a:txBody>
                  <a:tcPr marL="7940" marR="7940" marT="7940" marB="0" anchor="b">
                    <a:noFill/>
                  </a:tcPr>
                </a:tc>
                <a:tc>
                  <a:txBody>
                    <a:bodyPr/>
                    <a:lstStyle/>
                    <a:p>
                      <a:pPr algn="l" rtl="0" fontAlgn="b"/>
                      <a:endParaRPr lang="en-GB" sz="600" b="0" i="0" u="none" strike="noStrike">
                        <a:solidFill>
                          <a:srgbClr val="FF0000"/>
                        </a:solidFill>
                        <a:effectLst/>
                        <a:latin typeface="Calibri" panose="020F0502020204030204" pitchFamily="34" charset="0"/>
                      </a:endParaRPr>
                    </a:p>
                  </a:txBody>
                  <a:tcPr marL="7940" marR="7940" marT="7940" marB="0" anchor="b">
                    <a:noFill/>
                  </a:tcPr>
                </a:tc>
              </a:tr>
              <a:tr h="205695">
                <a:tc>
                  <a:txBody>
                    <a:bodyPr/>
                    <a:lstStyle/>
                    <a:p>
                      <a:endParaRPr lang="en-GB"/>
                    </a:p>
                  </a:txBody>
                  <a:tcPr marL="7940" marR="7940" marT="7940" marB="0" anchor="b">
                    <a:noFill/>
                  </a:tcPr>
                </a:tc>
                <a:tc>
                  <a:txBody>
                    <a:bodyPr/>
                    <a:lstStyle/>
                    <a:p>
                      <a:endParaRPr lang="en-GB"/>
                    </a:p>
                  </a:txBody>
                  <a:tcPr marL="7940" marR="7940" marT="7940" marB="0" anchor="b">
                    <a:noFill/>
                  </a:tcPr>
                </a:tc>
                <a:tc>
                  <a:txBody>
                    <a:bodyPr/>
                    <a:lstStyle/>
                    <a:p>
                      <a:pPr algn="l" rtl="0" fontAlgn="b"/>
                      <a:endParaRPr lang="en-GB" sz="800" b="0" i="0" u="none" strike="noStrike">
                        <a:solidFill>
                          <a:srgbClr val="000000"/>
                        </a:solidFill>
                        <a:effectLst/>
                        <a:latin typeface="Calibri" panose="020F0502020204030204" pitchFamily="34" charset="0"/>
                      </a:endParaRPr>
                    </a:p>
                  </a:txBody>
                  <a:tcPr marL="7940" marR="7940" marT="7940" marB="0" anchor="b">
                    <a:noFill/>
                  </a:tcPr>
                </a:tc>
                <a:tc>
                  <a:txBody>
                    <a:bodyPr/>
                    <a:lstStyle/>
                    <a:p>
                      <a:pPr algn="l" rtl="0" fontAlgn="b"/>
                      <a:r>
                        <a:rPr lang="en-GB" sz="800" u="none" strike="noStrike" dirty="0">
                          <a:solidFill>
                            <a:srgbClr val="FF0000"/>
                          </a:solidFill>
                          <a:effectLst/>
                        </a:rPr>
                        <a:t>30</a:t>
                      </a:r>
                      <a:endParaRPr lang="en-GB" sz="800" b="0" i="0" u="none" strike="noStrike" dirty="0">
                        <a:solidFill>
                          <a:srgbClr val="FF0000"/>
                        </a:solidFill>
                        <a:effectLst/>
                        <a:latin typeface="Calibri" panose="020F0502020204030204" pitchFamily="34" charset="0"/>
                      </a:endParaRPr>
                    </a:p>
                  </a:txBody>
                  <a:tcPr marL="7940" marR="7940" marT="7940" marB="0" anchor="b">
                    <a:noFill/>
                  </a:tcPr>
                </a:tc>
                <a:tc>
                  <a:txBody>
                    <a:bodyPr/>
                    <a:lstStyle/>
                    <a:p>
                      <a:pPr algn="r" rtl="0" fontAlgn="b"/>
                      <a:r>
                        <a:rPr lang="en-GB" sz="800" u="none" strike="noStrike" dirty="0">
                          <a:effectLst/>
                        </a:rPr>
                        <a:t>25</a:t>
                      </a:r>
                      <a:endParaRPr lang="en-GB" sz="800" b="0" i="0" u="none" strike="noStrike" dirty="0">
                        <a:solidFill>
                          <a:srgbClr val="000000"/>
                        </a:solidFill>
                        <a:effectLst/>
                        <a:latin typeface="Calibri" panose="020F0502020204030204" pitchFamily="34" charset="0"/>
                      </a:endParaRPr>
                    </a:p>
                  </a:txBody>
                  <a:tcPr marL="7940" marR="7940" marT="7940" marB="0" anchor="b">
                    <a:noFill/>
                  </a:tcPr>
                </a:tc>
                <a:tc>
                  <a:txBody>
                    <a:bodyPr/>
                    <a:lstStyle/>
                    <a:p>
                      <a:pPr algn="r" rtl="0" fontAlgn="b"/>
                      <a:endParaRPr lang="en-GB" sz="800" b="0" i="0" u="none" strike="noStrike" dirty="0">
                        <a:solidFill>
                          <a:srgbClr val="000000"/>
                        </a:solidFill>
                        <a:effectLst/>
                        <a:latin typeface="Calibri" panose="020F0502020204030204" pitchFamily="34" charset="0"/>
                      </a:endParaRPr>
                    </a:p>
                  </a:txBody>
                  <a:tcPr marL="7940" marR="7940" marT="7940" marB="0" anchor="b">
                    <a:noFill/>
                  </a:tcPr>
                </a:tc>
                <a:tc>
                  <a:txBody>
                    <a:bodyPr/>
                    <a:lstStyle/>
                    <a:p>
                      <a:pPr algn="l" rtl="0" fontAlgn="b"/>
                      <a:endParaRPr lang="en-GB" sz="600" b="0" i="0" u="none" strike="noStrike">
                        <a:solidFill>
                          <a:srgbClr val="FF0000"/>
                        </a:solidFill>
                        <a:effectLst/>
                        <a:latin typeface="Calibri" panose="020F0502020204030204" pitchFamily="34" charset="0"/>
                      </a:endParaRPr>
                    </a:p>
                  </a:txBody>
                  <a:tcPr marL="7940" marR="7940" marT="7940" marB="0" anchor="b">
                    <a:noFill/>
                  </a:tcPr>
                </a:tc>
              </a:tr>
              <a:tr h="205695">
                <a:tc>
                  <a:txBody>
                    <a:bodyPr/>
                    <a:lstStyle/>
                    <a:p>
                      <a:endParaRPr lang="en-GB"/>
                    </a:p>
                  </a:txBody>
                  <a:tcPr marL="7940" marR="7940" marT="7940" marB="0" anchor="b">
                    <a:noFill/>
                  </a:tcPr>
                </a:tc>
                <a:tc>
                  <a:txBody>
                    <a:bodyPr/>
                    <a:lstStyle/>
                    <a:p>
                      <a:endParaRPr lang="en-GB"/>
                    </a:p>
                  </a:txBody>
                  <a:tcPr marL="7940" marR="7940" marT="7940" marB="0" anchor="b">
                    <a:noFill/>
                  </a:tcPr>
                </a:tc>
                <a:tc>
                  <a:txBody>
                    <a:bodyPr/>
                    <a:lstStyle/>
                    <a:p>
                      <a:pPr algn="l" rtl="0" fontAlgn="b"/>
                      <a:endParaRPr lang="en-GB" sz="800" b="0" i="0" u="none" strike="noStrike">
                        <a:solidFill>
                          <a:srgbClr val="000000"/>
                        </a:solidFill>
                        <a:effectLst/>
                        <a:latin typeface="Calibri" panose="020F0502020204030204" pitchFamily="34" charset="0"/>
                      </a:endParaRPr>
                    </a:p>
                  </a:txBody>
                  <a:tcPr marL="7940" marR="7940" marT="7940" marB="0" anchor="b">
                    <a:noFill/>
                  </a:tcPr>
                </a:tc>
                <a:tc>
                  <a:txBody>
                    <a:bodyPr/>
                    <a:lstStyle/>
                    <a:p>
                      <a:pPr algn="l" rtl="0" fontAlgn="b"/>
                      <a:r>
                        <a:rPr lang="en-GB" sz="800" u="none" strike="noStrike" dirty="0">
                          <a:solidFill>
                            <a:srgbClr val="FF0000"/>
                          </a:solidFill>
                          <a:effectLst/>
                        </a:rPr>
                        <a:t>31</a:t>
                      </a:r>
                      <a:endParaRPr lang="en-GB" sz="800" b="0" i="0" u="none" strike="noStrike" dirty="0">
                        <a:solidFill>
                          <a:srgbClr val="FF0000"/>
                        </a:solidFill>
                        <a:effectLst/>
                        <a:latin typeface="Calibri" panose="020F0502020204030204" pitchFamily="34" charset="0"/>
                      </a:endParaRPr>
                    </a:p>
                  </a:txBody>
                  <a:tcPr marL="7940" marR="7940" marT="7940" marB="0" anchor="b">
                    <a:noFill/>
                  </a:tcPr>
                </a:tc>
                <a:tc>
                  <a:txBody>
                    <a:bodyPr/>
                    <a:lstStyle/>
                    <a:p>
                      <a:pPr algn="r" rtl="0" fontAlgn="b"/>
                      <a:r>
                        <a:rPr lang="en-GB" sz="800" u="none" strike="noStrike" dirty="0">
                          <a:effectLst/>
                        </a:rPr>
                        <a:t>26</a:t>
                      </a:r>
                      <a:endParaRPr lang="en-GB" sz="800" b="0" i="0" u="none" strike="noStrike" dirty="0">
                        <a:solidFill>
                          <a:srgbClr val="000000"/>
                        </a:solidFill>
                        <a:effectLst/>
                        <a:latin typeface="Calibri" panose="020F0502020204030204" pitchFamily="34" charset="0"/>
                      </a:endParaRPr>
                    </a:p>
                  </a:txBody>
                  <a:tcPr marL="7940" marR="7940" marT="7940" marB="0" anchor="b">
                    <a:noFill/>
                  </a:tcPr>
                </a:tc>
                <a:tc>
                  <a:txBody>
                    <a:bodyPr/>
                    <a:lstStyle/>
                    <a:p>
                      <a:pPr algn="r" rtl="0" fontAlgn="b"/>
                      <a:endParaRPr lang="en-GB" sz="800" b="0" i="0" u="none" strike="noStrike" dirty="0">
                        <a:solidFill>
                          <a:srgbClr val="000000"/>
                        </a:solidFill>
                        <a:effectLst/>
                        <a:latin typeface="Calibri" panose="020F0502020204030204" pitchFamily="34" charset="0"/>
                      </a:endParaRPr>
                    </a:p>
                  </a:txBody>
                  <a:tcPr marL="7940" marR="7940" marT="7940" marB="0" anchor="b">
                    <a:noFill/>
                  </a:tcPr>
                </a:tc>
                <a:tc>
                  <a:txBody>
                    <a:bodyPr/>
                    <a:lstStyle/>
                    <a:p>
                      <a:pPr algn="l" rtl="0" fontAlgn="b"/>
                      <a:endParaRPr lang="en-GB" sz="600" b="0" i="0" u="none" strike="noStrike">
                        <a:solidFill>
                          <a:srgbClr val="FF0000"/>
                        </a:solidFill>
                        <a:effectLst/>
                        <a:latin typeface="Calibri" panose="020F0502020204030204" pitchFamily="34" charset="0"/>
                      </a:endParaRPr>
                    </a:p>
                  </a:txBody>
                  <a:tcPr marL="7940" marR="7940" marT="7940" marB="0" anchor="b">
                    <a:noFill/>
                  </a:tcPr>
                </a:tc>
              </a:tr>
              <a:tr h="205695">
                <a:tc>
                  <a:txBody>
                    <a:bodyPr/>
                    <a:lstStyle/>
                    <a:p>
                      <a:endParaRPr lang="en-GB"/>
                    </a:p>
                  </a:txBody>
                  <a:tcPr marL="7940" marR="7940" marT="7940" marB="0" anchor="b">
                    <a:noFill/>
                  </a:tcPr>
                </a:tc>
                <a:tc>
                  <a:txBody>
                    <a:bodyPr/>
                    <a:lstStyle/>
                    <a:p>
                      <a:endParaRPr lang="en-GB" dirty="0"/>
                    </a:p>
                  </a:txBody>
                  <a:tcPr marL="7940" marR="7940" marT="7940" marB="0" anchor="b">
                    <a:noFill/>
                  </a:tcPr>
                </a:tc>
                <a:tc>
                  <a:txBody>
                    <a:bodyPr/>
                    <a:lstStyle/>
                    <a:p>
                      <a:pPr algn="l" rtl="0" fontAlgn="b"/>
                      <a:endParaRPr lang="en-GB" sz="800" b="0" i="0" u="none" strike="noStrike">
                        <a:solidFill>
                          <a:srgbClr val="000000"/>
                        </a:solidFill>
                        <a:effectLst/>
                        <a:latin typeface="Calibri" panose="020F0502020204030204" pitchFamily="34" charset="0"/>
                      </a:endParaRPr>
                    </a:p>
                  </a:txBody>
                  <a:tcPr marL="7940" marR="7940" marT="7940" marB="0" anchor="b">
                    <a:noFill/>
                  </a:tcPr>
                </a:tc>
                <a:tc>
                  <a:txBody>
                    <a:bodyPr/>
                    <a:lstStyle/>
                    <a:p>
                      <a:endParaRPr lang="en-GB"/>
                    </a:p>
                  </a:txBody>
                  <a:tcPr marL="7940" marR="7940" marT="7940" marB="0" anchor="b">
                    <a:noFill/>
                  </a:tcPr>
                </a:tc>
                <a:tc>
                  <a:txBody>
                    <a:bodyPr/>
                    <a:lstStyle/>
                    <a:p>
                      <a:endParaRPr lang="en-GB" dirty="0"/>
                    </a:p>
                  </a:txBody>
                  <a:tcPr marL="7940" marR="7940" marT="7940" marB="0" anchor="b">
                    <a:noFill/>
                  </a:tcPr>
                </a:tc>
                <a:tc>
                  <a:txBody>
                    <a:bodyPr/>
                    <a:lstStyle/>
                    <a:p>
                      <a:pPr algn="r" rtl="0" fontAlgn="b"/>
                      <a:endParaRPr lang="en-GB" sz="800" b="0" i="0" u="none" strike="noStrike" dirty="0">
                        <a:solidFill>
                          <a:srgbClr val="000000"/>
                        </a:solidFill>
                        <a:effectLst/>
                        <a:latin typeface="Calibri" panose="020F0502020204030204" pitchFamily="34" charset="0"/>
                      </a:endParaRPr>
                    </a:p>
                  </a:txBody>
                  <a:tcPr marL="7940" marR="7940" marT="7940" marB="0" anchor="b">
                    <a:noFill/>
                  </a:tcPr>
                </a:tc>
                <a:tc>
                  <a:txBody>
                    <a:bodyPr/>
                    <a:lstStyle/>
                    <a:p>
                      <a:pPr algn="l" rtl="0" fontAlgn="b"/>
                      <a:endParaRPr lang="en-GB" sz="600" b="0" i="0" u="none" strike="noStrike" dirty="0">
                        <a:solidFill>
                          <a:srgbClr val="FF0000"/>
                        </a:solidFill>
                        <a:effectLst/>
                        <a:latin typeface="Calibri" panose="020F0502020204030204" pitchFamily="34" charset="0"/>
                      </a:endParaRPr>
                    </a:p>
                  </a:txBody>
                  <a:tcPr marL="7940" marR="7940" marT="7940" marB="0" anchor="b">
                    <a:noFill/>
                  </a:tcPr>
                </a:tc>
              </a:tr>
            </a:tbl>
          </a:graphicData>
        </a:graphic>
      </p:graphicFrame>
      <p:cxnSp>
        <p:nvCxnSpPr>
          <p:cNvPr id="7" name="Straight Connector 6"/>
          <p:cNvCxnSpPr/>
          <p:nvPr/>
        </p:nvCxnSpPr>
        <p:spPr>
          <a:xfrm flipH="1">
            <a:off x="5109212" y="1396334"/>
            <a:ext cx="14068" cy="47408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54835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5061" y="164313"/>
            <a:ext cx="2948533" cy="2904496"/>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702" t="19128" r="-702" b="40516"/>
          <a:stretch/>
        </p:blipFill>
        <p:spPr>
          <a:xfrm rot="10800000" flipV="1">
            <a:off x="3313311" y="167767"/>
            <a:ext cx="5504426" cy="2961800"/>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2132"/>
          <a:stretch/>
        </p:blipFill>
        <p:spPr>
          <a:xfrm>
            <a:off x="8830617" y="180304"/>
            <a:ext cx="3056584" cy="2946727"/>
          </a:xfrm>
          <a:prstGeom prst="rect">
            <a:avLst/>
          </a:prstGeom>
        </p:spPr>
      </p:pic>
      <p:sp>
        <p:nvSpPr>
          <p:cNvPr id="8" name="TextBox 7"/>
          <p:cNvSpPr txBox="1"/>
          <p:nvPr/>
        </p:nvSpPr>
        <p:spPr>
          <a:xfrm>
            <a:off x="269608" y="3374265"/>
            <a:ext cx="11630471" cy="3416320"/>
          </a:xfrm>
          <a:prstGeom prst="rect">
            <a:avLst/>
          </a:prstGeom>
          <a:noFill/>
        </p:spPr>
        <p:txBody>
          <a:bodyPr wrap="square" rtlCol="0">
            <a:spAutoFit/>
          </a:bodyPr>
          <a:lstStyle/>
          <a:p>
            <a:r>
              <a:rPr lang="en-GB" b="1" dirty="0" smtClean="0"/>
              <a:t>Compartment</a:t>
            </a:r>
            <a:r>
              <a:rPr lang="en-GB" dirty="0" smtClean="0"/>
              <a:t>: </a:t>
            </a:r>
            <a:r>
              <a:rPr lang="en-GB" b="1" dirty="0" smtClean="0">
                <a:solidFill>
                  <a:srgbClr val="FF0000"/>
                </a:solidFill>
              </a:rPr>
              <a:t>23a</a:t>
            </a:r>
            <a:r>
              <a:rPr lang="en-GB" dirty="0" smtClean="0"/>
              <a:t>  			</a:t>
            </a:r>
            <a:r>
              <a:rPr lang="en-GB" b="1" dirty="0" smtClean="0"/>
              <a:t>Species</a:t>
            </a:r>
            <a:r>
              <a:rPr lang="en-GB" dirty="0"/>
              <a:t>: 	</a:t>
            </a:r>
            <a:r>
              <a:rPr lang="en-GB" dirty="0" smtClean="0"/>
              <a:t>Birch and Sycamore</a:t>
            </a:r>
            <a:r>
              <a:rPr lang="en-GB" dirty="0"/>
              <a:t>		</a:t>
            </a:r>
            <a:r>
              <a:rPr lang="en-GB" b="1" dirty="0"/>
              <a:t>Hectares</a:t>
            </a:r>
            <a:r>
              <a:rPr lang="en-GB" dirty="0"/>
              <a:t>:	</a:t>
            </a:r>
            <a:r>
              <a:rPr lang="en-GB" dirty="0" smtClean="0"/>
              <a:t>1.48</a:t>
            </a:r>
            <a:endParaRPr lang="en-GB" dirty="0"/>
          </a:p>
          <a:p>
            <a:r>
              <a:rPr lang="en-GB" dirty="0"/>
              <a:t>	</a:t>
            </a:r>
          </a:p>
          <a:p>
            <a:r>
              <a:rPr lang="en-GB" b="1" dirty="0"/>
              <a:t>Designations</a:t>
            </a:r>
            <a:r>
              <a:rPr lang="en-GB" dirty="0"/>
              <a:t>: </a:t>
            </a:r>
            <a:r>
              <a:rPr lang="en-GB" dirty="0" smtClean="0"/>
              <a:t>ASNW		</a:t>
            </a:r>
          </a:p>
          <a:p>
            <a:endParaRPr lang="en-GB" dirty="0"/>
          </a:p>
          <a:p>
            <a:r>
              <a:rPr lang="en-GB" b="1" dirty="0"/>
              <a:t>Intervention</a:t>
            </a:r>
            <a:r>
              <a:rPr lang="en-GB" dirty="0"/>
              <a:t>: </a:t>
            </a:r>
            <a:r>
              <a:rPr lang="en-GB" dirty="0" smtClean="0"/>
              <a:t>Coppice 50% of the stand replant some sessile oak. </a:t>
            </a:r>
            <a:r>
              <a:rPr lang="en-GB" dirty="0"/>
              <a:t>	</a:t>
            </a:r>
            <a:r>
              <a:rPr lang="en-GB" dirty="0" smtClean="0"/>
              <a:t>	</a:t>
            </a:r>
          </a:p>
          <a:p>
            <a:endParaRPr lang="en-GB" dirty="0"/>
          </a:p>
          <a:p>
            <a:r>
              <a:rPr lang="en-GB" b="1" dirty="0"/>
              <a:t>Work</a:t>
            </a:r>
            <a:r>
              <a:rPr lang="en-GB" dirty="0"/>
              <a:t> </a:t>
            </a:r>
            <a:r>
              <a:rPr lang="en-GB" b="1" dirty="0"/>
              <a:t>Period</a:t>
            </a:r>
            <a:r>
              <a:rPr lang="en-GB" dirty="0"/>
              <a:t>: </a:t>
            </a:r>
            <a:r>
              <a:rPr lang="en-GB" dirty="0" smtClean="0"/>
              <a:t>January 2018- January 2028</a:t>
            </a:r>
            <a:r>
              <a:rPr lang="en-GB" dirty="0" smtClean="0"/>
              <a:t>				</a:t>
            </a:r>
            <a:r>
              <a:rPr lang="en-GB" b="1" dirty="0" smtClean="0"/>
              <a:t>Issues</a:t>
            </a:r>
            <a:r>
              <a:rPr lang="en-GB" dirty="0"/>
              <a:t>: </a:t>
            </a:r>
            <a:r>
              <a:rPr lang="en-GB" dirty="0" smtClean="0"/>
              <a:t>None</a:t>
            </a:r>
            <a:endParaRPr lang="en-GB" dirty="0"/>
          </a:p>
          <a:p>
            <a:endParaRPr lang="en-GB" dirty="0"/>
          </a:p>
          <a:p>
            <a:r>
              <a:rPr lang="en-GB" b="1" dirty="0"/>
              <a:t>Description</a:t>
            </a:r>
            <a:r>
              <a:rPr lang="en-GB" dirty="0" smtClean="0"/>
              <a:t>: A mature broadleaved woodland with a uniform structure</a:t>
            </a:r>
          </a:p>
          <a:p>
            <a:endParaRPr lang="en-GB" dirty="0"/>
          </a:p>
          <a:p>
            <a:r>
              <a:rPr lang="en-GB" b="1" dirty="0" smtClean="0"/>
              <a:t>Aims: </a:t>
            </a:r>
            <a:r>
              <a:rPr lang="en-GB" dirty="0"/>
              <a:t>To </a:t>
            </a:r>
            <a:r>
              <a:rPr lang="en-GB" dirty="0" smtClean="0"/>
              <a:t>increase natural regeneration of native species and improve structural diversity. </a:t>
            </a:r>
            <a:endParaRPr lang="en-GB" dirty="0"/>
          </a:p>
          <a:p>
            <a:endParaRPr lang="en-GB" dirty="0"/>
          </a:p>
        </p:txBody>
      </p:sp>
      <p:sp>
        <p:nvSpPr>
          <p:cNvPr id="9" name="Rectangle 8"/>
          <p:cNvSpPr/>
          <p:nvPr/>
        </p:nvSpPr>
        <p:spPr>
          <a:xfrm>
            <a:off x="269608" y="173287"/>
            <a:ext cx="11630471" cy="2962718"/>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p:cNvCxnSpPr/>
          <p:nvPr/>
        </p:nvCxnSpPr>
        <p:spPr>
          <a:xfrm>
            <a:off x="3326191" y="164313"/>
            <a:ext cx="0" cy="2962718"/>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830617" y="191092"/>
            <a:ext cx="0" cy="2962718"/>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rotWithShape="1">
          <a:blip r:embed="rId5">
            <a:clrChange>
              <a:clrFrom>
                <a:srgbClr val="FFFFFF"/>
              </a:clrFrom>
              <a:clrTo>
                <a:srgbClr val="FFFFFF">
                  <a:alpha val="0"/>
                </a:srgbClr>
              </a:clrTo>
            </a:clrChange>
          </a:blip>
          <a:srcRect l="22449" t="85343" r="35185" b="11312"/>
          <a:stretch/>
        </p:blipFill>
        <p:spPr>
          <a:xfrm>
            <a:off x="295705" y="2946460"/>
            <a:ext cx="2756079" cy="122349"/>
          </a:xfrm>
          <a:prstGeom prst="rect">
            <a:avLst/>
          </a:prstGeom>
        </p:spPr>
      </p:pic>
      <p:sp>
        <p:nvSpPr>
          <p:cNvPr id="15" name="TextBox 14"/>
          <p:cNvSpPr txBox="1"/>
          <p:nvPr/>
        </p:nvSpPr>
        <p:spPr>
          <a:xfrm>
            <a:off x="11676185" y="6358597"/>
            <a:ext cx="515815" cy="369332"/>
          </a:xfrm>
          <a:prstGeom prst="rect">
            <a:avLst/>
          </a:prstGeom>
          <a:noFill/>
        </p:spPr>
        <p:txBody>
          <a:bodyPr wrap="square" rtlCol="0">
            <a:spAutoFit/>
          </a:bodyPr>
          <a:lstStyle/>
          <a:p>
            <a:r>
              <a:rPr lang="en-GB" dirty="0" smtClean="0"/>
              <a:t>16</a:t>
            </a:r>
            <a:endParaRPr lang="en-GB" dirty="0"/>
          </a:p>
        </p:txBody>
      </p:sp>
    </p:spTree>
    <p:extLst>
      <p:ext uri="{BB962C8B-B14F-4D97-AF65-F5344CB8AC3E}">
        <p14:creationId xmlns:p14="http://schemas.microsoft.com/office/powerpoint/2010/main" val="41707735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5061" y="164313"/>
            <a:ext cx="2948533" cy="2904496"/>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34" t="34745" r="-234" b="25568"/>
          <a:stretch/>
        </p:blipFill>
        <p:spPr>
          <a:xfrm rot="10800000" flipV="1">
            <a:off x="3313312" y="203970"/>
            <a:ext cx="5504426" cy="2912717"/>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1040"/>
          <a:stretch/>
        </p:blipFill>
        <p:spPr>
          <a:xfrm>
            <a:off x="8861713" y="180304"/>
            <a:ext cx="3038366" cy="2961861"/>
          </a:xfrm>
          <a:prstGeom prst="rect">
            <a:avLst/>
          </a:prstGeom>
        </p:spPr>
      </p:pic>
      <p:sp>
        <p:nvSpPr>
          <p:cNvPr id="8" name="TextBox 7"/>
          <p:cNvSpPr txBox="1"/>
          <p:nvPr/>
        </p:nvSpPr>
        <p:spPr>
          <a:xfrm>
            <a:off x="269608" y="3374265"/>
            <a:ext cx="11630471" cy="3416320"/>
          </a:xfrm>
          <a:prstGeom prst="rect">
            <a:avLst/>
          </a:prstGeom>
          <a:noFill/>
        </p:spPr>
        <p:txBody>
          <a:bodyPr wrap="square" rtlCol="0">
            <a:spAutoFit/>
          </a:bodyPr>
          <a:lstStyle/>
          <a:p>
            <a:r>
              <a:rPr lang="en-GB" b="1" dirty="0" smtClean="0"/>
              <a:t>Compartment</a:t>
            </a:r>
            <a:r>
              <a:rPr lang="en-GB" dirty="0" smtClean="0"/>
              <a:t>: </a:t>
            </a:r>
            <a:r>
              <a:rPr lang="en-GB" b="1" dirty="0" smtClean="0">
                <a:solidFill>
                  <a:srgbClr val="FF0000"/>
                </a:solidFill>
              </a:rPr>
              <a:t>23b</a:t>
            </a:r>
            <a:r>
              <a:rPr lang="en-GB" dirty="0" smtClean="0"/>
              <a:t>  			</a:t>
            </a:r>
            <a:r>
              <a:rPr lang="en-GB" b="1" dirty="0" smtClean="0"/>
              <a:t>Species</a:t>
            </a:r>
            <a:r>
              <a:rPr lang="en-GB" dirty="0"/>
              <a:t>: 	</a:t>
            </a:r>
            <a:r>
              <a:rPr lang="en-GB" dirty="0" smtClean="0"/>
              <a:t>Ash, Sycamore and Hazel</a:t>
            </a:r>
            <a:r>
              <a:rPr lang="en-GB" dirty="0"/>
              <a:t>		</a:t>
            </a:r>
            <a:r>
              <a:rPr lang="en-GB" b="1" dirty="0"/>
              <a:t>Hectares</a:t>
            </a:r>
            <a:r>
              <a:rPr lang="en-GB" dirty="0"/>
              <a:t>:	</a:t>
            </a:r>
            <a:r>
              <a:rPr lang="en-GB" dirty="0" smtClean="0"/>
              <a:t>1.4</a:t>
            </a:r>
            <a:endParaRPr lang="en-GB" dirty="0"/>
          </a:p>
          <a:p>
            <a:r>
              <a:rPr lang="en-GB" dirty="0"/>
              <a:t>	</a:t>
            </a:r>
          </a:p>
          <a:p>
            <a:r>
              <a:rPr lang="en-GB" b="1" dirty="0"/>
              <a:t>Designations</a:t>
            </a:r>
            <a:r>
              <a:rPr lang="en-GB" dirty="0"/>
              <a:t>: </a:t>
            </a:r>
            <a:r>
              <a:rPr lang="en-GB" dirty="0" smtClean="0"/>
              <a:t>ASNW		</a:t>
            </a:r>
          </a:p>
          <a:p>
            <a:endParaRPr lang="en-GB" dirty="0"/>
          </a:p>
          <a:p>
            <a:r>
              <a:rPr lang="en-GB" b="1" dirty="0"/>
              <a:t>Intervention</a:t>
            </a:r>
            <a:r>
              <a:rPr lang="en-GB" dirty="0"/>
              <a:t>: </a:t>
            </a:r>
            <a:r>
              <a:rPr lang="en-GB" dirty="0" smtClean="0"/>
              <a:t>None </a:t>
            </a:r>
            <a:r>
              <a:rPr lang="en-GB" dirty="0"/>
              <a:t>	</a:t>
            </a:r>
            <a:r>
              <a:rPr lang="en-GB" dirty="0" smtClean="0"/>
              <a:t>	</a:t>
            </a:r>
          </a:p>
          <a:p>
            <a:endParaRPr lang="en-GB" dirty="0"/>
          </a:p>
          <a:p>
            <a:r>
              <a:rPr lang="en-GB" b="1" dirty="0"/>
              <a:t>Issues</a:t>
            </a:r>
            <a:r>
              <a:rPr lang="en-GB" dirty="0"/>
              <a:t>: </a:t>
            </a:r>
            <a:r>
              <a:rPr lang="en-GB" dirty="0" smtClean="0"/>
              <a:t>Land Slips</a:t>
            </a:r>
            <a:endParaRPr lang="en-GB" dirty="0"/>
          </a:p>
          <a:p>
            <a:endParaRPr lang="en-GB" dirty="0"/>
          </a:p>
          <a:p>
            <a:r>
              <a:rPr lang="en-GB" b="1" dirty="0"/>
              <a:t>Description</a:t>
            </a:r>
            <a:r>
              <a:rPr lang="en-GB" dirty="0" smtClean="0"/>
              <a:t>: </a:t>
            </a:r>
            <a:r>
              <a:rPr lang="en-GB" dirty="0"/>
              <a:t>A</a:t>
            </a:r>
            <a:r>
              <a:rPr lang="en-GB" dirty="0" smtClean="0"/>
              <a:t> mature, predominantly native woodland</a:t>
            </a:r>
          </a:p>
          <a:p>
            <a:endParaRPr lang="en-GB" dirty="0"/>
          </a:p>
          <a:p>
            <a:r>
              <a:rPr lang="en-GB" b="1" dirty="0" smtClean="0"/>
              <a:t>Aims: </a:t>
            </a:r>
            <a:r>
              <a:rPr lang="en-GB" dirty="0"/>
              <a:t>To manage for visual amenity, health and safety, and biodiversity.</a:t>
            </a:r>
          </a:p>
          <a:p>
            <a:endParaRPr lang="en-GB" dirty="0"/>
          </a:p>
        </p:txBody>
      </p:sp>
      <p:sp>
        <p:nvSpPr>
          <p:cNvPr id="9" name="Rectangle 8"/>
          <p:cNvSpPr/>
          <p:nvPr/>
        </p:nvSpPr>
        <p:spPr>
          <a:xfrm>
            <a:off x="269608" y="173287"/>
            <a:ext cx="11630471" cy="2962718"/>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p:cNvCxnSpPr/>
          <p:nvPr/>
        </p:nvCxnSpPr>
        <p:spPr>
          <a:xfrm>
            <a:off x="3326191" y="164313"/>
            <a:ext cx="0" cy="2962718"/>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830617" y="178213"/>
            <a:ext cx="0" cy="2962718"/>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rotWithShape="1">
          <a:blip r:embed="rId5">
            <a:clrChange>
              <a:clrFrom>
                <a:srgbClr val="FFFFFF"/>
              </a:clrFrom>
              <a:clrTo>
                <a:srgbClr val="FFFFFF">
                  <a:alpha val="0"/>
                </a:srgbClr>
              </a:clrTo>
            </a:clrChange>
          </a:blip>
          <a:srcRect l="22449" t="85343" r="35185" b="11312"/>
          <a:stretch/>
        </p:blipFill>
        <p:spPr>
          <a:xfrm>
            <a:off x="295705" y="2946460"/>
            <a:ext cx="2756079" cy="122349"/>
          </a:xfrm>
          <a:prstGeom prst="rect">
            <a:avLst/>
          </a:prstGeom>
        </p:spPr>
      </p:pic>
      <p:sp>
        <p:nvSpPr>
          <p:cNvPr id="15" name="TextBox 14"/>
          <p:cNvSpPr txBox="1"/>
          <p:nvPr/>
        </p:nvSpPr>
        <p:spPr>
          <a:xfrm>
            <a:off x="11676185" y="6358597"/>
            <a:ext cx="515815" cy="369332"/>
          </a:xfrm>
          <a:prstGeom prst="rect">
            <a:avLst/>
          </a:prstGeom>
          <a:noFill/>
        </p:spPr>
        <p:txBody>
          <a:bodyPr wrap="square" rtlCol="0">
            <a:spAutoFit/>
          </a:bodyPr>
          <a:lstStyle/>
          <a:p>
            <a:r>
              <a:rPr lang="en-GB" dirty="0" smtClean="0"/>
              <a:t>17</a:t>
            </a:r>
            <a:endParaRPr lang="en-GB" dirty="0"/>
          </a:p>
        </p:txBody>
      </p:sp>
    </p:spTree>
    <p:extLst>
      <p:ext uri="{BB962C8B-B14F-4D97-AF65-F5344CB8AC3E}">
        <p14:creationId xmlns:p14="http://schemas.microsoft.com/office/powerpoint/2010/main" val="11190636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5538" y="224934"/>
            <a:ext cx="2979488" cy="2934988"/>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37" t="20518" r="-237" b="7557"/>
          <a:stretch/>
        </p:blipFill>
        <p:spPr>
          <a:xfrm>
            <a:off x="3340955" y="182152"/>
            <a:ext cx="5439969" cy="2934535"/>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3789"/>
          <a:stretch/>
        </p:blipFill>
        <p:spPr>
          <a:xfrm>
            <a:off x="8780925" y="154546"/>
            <a:ext cx="3119154" cy="2956160"/>
          </a:xfrm>
          <a:prstGeom prst="rect">
            <a:avLst/>
          </a:prstGeom>
        </p:spPr>
      </p:pic>
      <p:sp>
        <p:nvSpPr>
          <p:cNvPr id="8" name="TextBox 7"/>
          <p:cNvSpPr txBox="1"/>
          <p:nvPr/>
        </p:nvSpPr>
        <p:spPr>
          <a:xfrm>
            <a:off x="269608" y="3374265"/>
            <a:ext cx="11630471" cy="2862322"/>
          </a:xfrm>
          <a:prstGeom prst="rect">
            <a:avLst/>
          </a:prstGeom>
          <a:noFill/>
        </p:spPr>
        <p:txBody>
          <a:bodyPr wrap="square" rtlCol="0">
            <a:spAutoFit/>
          </a:bodyPr>
          <a:lstStyle/>
          <a:p>
            <a:r>
              <a:rPr lang="en-GB" b="1" dirty="0" smtClean="0"/>
              <a:t>Compartment</a:t>
            </a:r>
            <a:r>
              <a:rPr lang="en-GB" dirty="0" smtClean="0"/>
              <a:t>: </a:t>
            </a:r>
            <a:r>
              <a:rPr lang="en-GB" b="1" dirty="0" smtClean="0">
                <a:solidFill>
                  <a:srgbClr val="FF0000"/>
                </a:solidFill>
              </a:rPr>
              <a:t>24</a:t>
            </a:r>
            <a:r>
              <a:rPr lang="en-GB" dirty="0" smtClean="0"/>
              <a:t> 			</a:t>
            </a:r>
            <a:r>
              <a:rPr lang="en-GB" b="1" dirty="0" smtClean="0"/>
              <a:t>Species</a:t>
            </a:r>
            <a:r>
              <a:rPr lang="en-GB" dirty="0"/>
              <a:t>: 	</a:t>
            </a:r>
            <a:r>
              <a:rPr lang="en-GB" dirty="0" smtClean="0"/>
              <a:t>Birch and Sycamore</a:t>
            </a:r>
            <a:r>
              <a:rPr lang="en-GB" dirty="0"/>
              <a:t>		</a:t>
            </a:r>
            <a:r>
              <a:rPr lang="en-GB" b="1" dirty="0" smtClean="0"/>
              <a:t>Hectares</a:t>
            </a:r>
            <a:r>
              <a:rPr lang="en-GB" dirty="0"/>
              <a:t>:	</a:t>
            </a:r>
            <a:r>
              <a:rPr lang="en-GB" dirty="0" smtClean="0"/>
              <a:t>2.84</a:t>
            </a:r>
            <a:endParaRPr lang="en-GB" dirty="0"/>
          </a:p>
          <a:p>
            <a:r>
              <a:rPr lang="en-GB" dirty="0"/>
              <a:t>	</a:t>
            </a:r>
          </a:p>
          <a:p>
            <a:r>
              <a:rPr lang="en-GB" b="1" dirty="0"/>
              <a:t>Designations</a:t>
            </a:r>
            <a:r>
              <a:rPr lang="en-GB" dirty="0"/>
              <a:t>: </a:t>
            </a:r>
            <a:r>
              <a:rPr lang="en-GB" dirty="0" smtClean="0"/>
              <a:t>SSSI, SAC, ASNW</a:t>
            </a:r>
            <a:r>
              <a:rPr lang="en-GB" dirty="0"/>
              <a:t> </a:t>
            </a:r>
            <a:r>
              <a:rPr lang="en-GB" dirty="0" smtClean="0"/>
              <a:t>    	</a:t>
            </a:r>
            <a:r>
              <a:rPr lang="en-GB" b="1" dirty="0" smtClean="0"/>
              <a:t>Intervention</a:t>
            </a:r>
            <a:r>
              <a:rPr lang="en-GB" dirty="0" smtClean="0"/>
              <a:t>: Coppice 50% of the stand</a:t>
            </a:r>
            <a:r>
              <a:rPr lang="en-GB" dirty="0"/>
              <a:t>	</a:t>
            </a:r>
            <a:r>
              <a:rPr lang="en-GB" dirty="0" smtClean="0"/>
              <a:t> and replant some sessile oak</a:t>
            </a:r>
            <a:endParaRPr lang="en-GB" dirty="0"/>
          </a:p>
          <a:p>
            <a:endParaRPr lang="en-GB" dirty="0"/>
          </a:p>
          <a:p>
            <a:r>
              <a:rPr lang="en-GB" b="1" dirty="0"/>
              <a:t>Work</a:t>
            </a:r>
            <a:r>
              <a:rPr lang="en-GB" dirty="0"/>
              <a:t> </a:t>
            </a:r>
            <a:r>
              <a:rPr lang="en-GB" b="1" dirty="0"/>
              <a:t>Period</a:t>
            </a:r>
            <a:r>
              <a:rPr lang="en-GB" dirty="0"/>
              <a:t>: </a:t>
            </a:r>
            <a:r>
              <a:rPr lang="en-GB" dirty="0" smtClean="0"/>
              <a:t>January 2018- January 2028</a:t>
            </a:r>
            <a:r>
              <a:rPr lang="en-GB" dirty="0" smtClean="0"/>
              <a:t>					</a:t>
            </a:r>
            <a:r>
              <a:rPr lang="en-GB" b="1" dirty="0" smtClean="0"/>
              <a:t>Issues</a:t>
            </a:r>
            <a:r>
              <a:rPr lang="en-GB" dirty="0" smtClean="0"/>
              <a:t>: None</a:t>
            </a:r>
          </a:p>
          <a:p>
            <a:endParaRPr lang="en-GB" dirty="0"/>
          </a:p>
          <a:p>
            <a:r>
              <a:rPr lang="en-GB" b="1" dirty="0"/>
              <a:t>Description</a:t>
            </a:r>
            <a:r>
              <a:rPr lang="en-GB" dirty="0"/>
              <a:t>: A mature woodland with </a:t>
            </a:r>
            <a:r>
              <a:rPr lang="en-GB" dirty="0" smtClean="0"/>
              <a:t>native and non-native broadleaved tree </a:t>
            </a:r>
            <a:r>
              <a:rPr lang="en-GB" dirty="0"/>
              <a:t>species and  </a:t>
            </a:r>
            <a:r>
              <a:rPr lang="en-GB" dirty="0" smtClean="0"/>
              <a:t>a varied </a:t>
            </a:r>
            <a:r>
              <a:rPr lang="en-GB" dirty="0"/>
              <a:t>age structure. </a:t>
            </a:r>
          </a:p>
          <a:p>
            <a:endParaRPr lang="en-GB" b="1" dirty="0"/>
          </a:p>
          <a:p>
            <a:r>
              <a:rPr lang="en-GB" b="1" dirty="0" smtClean="0"/>
              <a:t>Aims</a:t>
            </a:r>
            <a:r>
              <a:rPr lang="en-GB" dirty="0"/>
              <a:t>: To diversify </a:t>
            </a:r>
            <a:r>
              <a:rPr lang="en-GB" dirty="0" smtClean="0"/>
              <a:t>structure </a:t>
            </a:r>
            <a:r>
              <a:rPr lang="en-GB" dirty="0"/>
              <a:t>and </a:t>
            </a:r>
            <a:r>
              <a:rPr lang="en-GB" dirty="0" smtClean="0"/>
              <a:t>encourage natural regeneration of native species.</a:t>
            </a:r>
            <a:endParaRPr lang="en-GB" dirty="0"/>
          </a:p>
          <a:p>
            <a:endParaRPr lang="en-GB" dirty="0"/>
          </a:p>
        </p:txBody>
      </p:sp>
      <p:sp>
        <p:nvSpPr>
          <p:cNvPr id="9" name="Rectangle 8"/>
          <p:cNvSpPr/>
          <p:nvPr/>
        </p:nvSpPr>
        <p:spPr>
          <a:xfrm>
            <a:off x="269608" y="173287"/>
            <a:ext cx="11630471" cy="2962718"/>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p:cNvCxnSpPr/>
          <p:nvPr/>
        </p:nvCxnSpPr>
        <p:spPr>
          <a:xfrm>
            <a:off x="3340956" y="164313"/>
            <a:ext cx="0" cy="2962718"/>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780931" y="155339"/>
            <a:ext cx="0" cy="2962718"/>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rotWithShape="1">
          <a:blip r:embed="rId5">
            <a:clrChange>
              <a:clrFrom>
                <a:srgbClr val="FFFFFF"/>
              </a:clrFrom>
              <a:clrTo>
                <a:srgbClr val="FFFFFF">
                  <a:alpha val="0"/>
                </a:srgbClr>
              </a:clrTo>
            </a:clrChange>
          </a:blip>
          <a:srcRect l="22449" t="85343" r="35185" b="11312"/>
          <a:stretch/>
        </p:blipFill>
        <p:spPr>
          <a:xfrm>
            <a:off x="427243" y="2988357"/>
            <a:ext cx="2756079" cy="122349"/>
          </a:xfrm>
          <a:prstGeom prst="rect">
            <a:avLst/>
          </a:prstGeom>
        </p:spPr>
      </p:pic>
      <p:sp>
        <p:nvSpPr>
          <p:cNvPr id="15" name="TextBox 14"/>
          <p:cNvSpPr txBox="1"/>
          <p:nvPr/>
        </p:nvSpPr>
        <p:spPr>
          <a:xfrm>
            <a:off x="11676185" y="6358597"/>
            <a:ext cx="515815" cy="369332"/>
          </a:xfrm>
          <a:prstGeom prst="rect">
            <a:avLst/>
          </a:prstGeom>
          <a:noFill/>
        </p:spPr>
        <p:txBody>
          <a:bodyPr wrap="square" rtlCol="0">
            <a:spAutoFit/>
          </a:bodyPr>
          <a:lstStyle/>
          <a:p>
            <a:r>
              <a:rPr lang="en-GB" dirty="0" smtClean="0"/>
              <a:t>18</a:t>
            </a:r>
            <a:endParaRPr lang="en-GB" dirty="0"/>
          </a:p>
        </p:txBody>
      </p:sp>
    </p:spTree>
    <p:extLst>
      <p:ext uri="{BB962C8B-B14F-4D97-AF65-F5344CB8AC3E}">
        <p14:creationId xmlns:p14="http://schemas.microsoft.com/office/powerpoint/2010/main" val="32946314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5758" y="210830"/>
            <a:ext cx="2993796" cy="2949083"/>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1156" b="4968"/>
          <a:stretch/>
        </p:blipFill>
        <p:spPr>
          <a:xfrm>
            <a:off x="3355615" y="173287"/>
            <a:ext cx="5464313" cy="2956279"/>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2797"/>
          <a:stretch/>
        </p:blipFill>
        <p:spPr>
          <a:xfrm>
            <a:off x="8819927" y="180304"/>
            <a:ext cx="3080151" cy="2949262"/>
          </a:xfrm>
          <a:prstGeom prst="rect">
            <a:avLst/>
          </a:prstGeom>
        </p:spPr>
      </p:pic>
      <p:sp>
        <p:nvSpPr>
          <p:cNvPr id="8" name="TextBox 7"/>
          <p:cNvSpPr txBox="1"/>
          <p:nvPr/>
        </p:nvSpPr>
        <p:spPr>
          <a:xfrm>
            <a:off x="269608" y="3374265"/>
            <a:ext cx="11630471" cy="2862322"/>
          </a:xfrm>
          <a:prstGeom prst="rect">
            <a:avLst/>
          </a:prstGeom>
          <a:noFill/>
        </p:spPr>
        <p:txBody>
          <a:bodyPr wrap="square" rtlCol="0">
            <a:spAutoFit/>
          </a:bodyPr>
          <a:lstStyle/>
          <a:p>
            <a:r>
              <a:rPr lang="en-GB" b="1" dirty="0" smtClean="0"/>
              <a:t>Compartment</a:t>
            </a:r>
            <a:r>
              <a:rPr lang="en-GB" dirty="0" smtClean="0"/>
              <a:t>: </a:t>
            </a:r>
            <a:r>
              <a:rPr lang="en-GB" b="1" dirty="0" smtClean="0">
                <a:solidFill>
                  <a:srgbClr val="FF0000"/>
                </a:solidFill>
              </a:rPr>
              <a:t>25a</a:t>
            </a:r>
            <a:r>
              <a:rPr lang="en-GB" b="1" dirty="0" smtClean="0"/>
              <a:t> </a:t>
            </a:r>
            <a:r>
              <a:rPr lang="en-GB" dirty="0" smtClean="0"/>
              <a:t>  			</a:t>
            </a:r>
            <a:r>
              <a:rPr lang="en-GB" b="1" dirty="0" smtClean="0"/>
              <a:t>Species</a:t>
            </a:r>
            <a:r>
              <a:rPr lang="en-GB" dirty="0"/>
              <a:t>: 	</a:t>
            </a:r>
            <a:r>
              <a:rPr lang="en-GB" dirty="0" smtClean="0"/>
              <a:t>Hybrid Larch and Scots Pine</a:t>
            </a:r>
            <a:r>
              <a:rPr lang="en-GB" dirty="0"/>
              <a:t>			</a:t>
            </a:r>
            <a:r>
              <a:rPr lang="en-GB" b="1" dirty="0"/>
              <a:t>Hectares</a:t>
            </a:r>
            <a:r>
              <a:rPr lang="en-GB" dirty="0"/>
              <a:t>:	</a:t>
            </a:r>
            <a:r>
              <a:rPr lang="en-GB" dirty="0" smtClean="0"/>
              <a:t>0.28</a:t>
            </a:r>
            <a:endParaRPr lang="en-GB" dirty="0"/>
          </a:p>
          <a:p>
            <a:endParaRPr lang="en-GB" dirty="0"/>
          </a:p>
          <a:p>
            <a:r>
              <a:rPr lang="en-GB" b="1" dirty="0"/>
              <a:t>Designations</a:t>
            </a:r>
            <a:r>
              <a:rPr lang="en-GB" dirty="0"/>
              <a:t>: </a:t>
            </a:r>
            <a:r>
              <a:rPr lang="en-GB" dirty="0" smtClean="0"/>
              <a:t>None		</a:t>
            </a:r>
            <a:r>
              <a:rPr lang="en-GB" b="1" dirty="0" smtClean="0"/>
              <a:t>Intervention</a:t>
            </a:r>
            <a:r>
              <a:rPr lang="en-GB" dirty="0"/>
              <a:t>: </a:t>
            </a:r>
            <a:r>
              <a:rPr lang="en-GB" dirty="0" smtClean="0"/>
              <a:t>Clearfell and restock with Aspen, Scots Pine and Birch</a:t>
            </a:r>
            <a:r>
              <a:rPr lang="en-GB" dirty="0"/>
              <a:t>	</a:t>
            </a:r>
            <a:r>
              <a:rPr lang="en-GB" dirty="0" smtClean="0"/>
              <a:t>	</a:t>
            </a:r>
          </a:p>
          <a:p>
            <a:endParaRPr lang="en-GB" b="1" dirty="0"/>
          </a:p>
          <a:p>
            <a:r>
              <a:rPr lang="en-GB" b="1" dirty="0" smtClean="0"/>
              <a:t>Issues</a:t>
            </a:r>
            <a:r>
              <a:rPr lang="en-GB" dirty="0"/>
              <a:t>: </a:t>
            </a:r>
            <a:r>
              <a:rPr lang="en-GB" dirty="0" smtClean="0"/>
              <a:t>None</a:t>
            </a:r>
            <a:endParaRPr lang="en-GB" dirty="0"/>
          </a:p>
          <a:p>
            <a:endParaRPr lang="en-GB" dirty="0"/>
          </a:p>
          <a:p>
            <a:r>
              <a:rPr lang="en-GB" b="1" dirty="0"/>
              <a:t>Description</a:t>
            </a:r>
            <a:r>
              <a:rPr lang="en-GB" dirty="0"/>
              <a:t>: A </a:t>
            </a:r>
            <a:r>
              <a:rPr lang="en-GB" dirty="0" smtClean="0"/>
              <a:t>conifer </a:t>
            </a:r>
            <a:r>
              <a:rPr lang="en-GB" dirty="0"/>
              <a:t>woodland with </a:t>
            </a:r>
            <a:r>
              <a:rPr lang="en-GB" dirty="0" smtClean="0"/>
              <a:t>a uniform </a:t>
            </a:r>
            <a:r>
              <a:rPr lang="en-GB" dirty="0"/>
              <a:t>age structure. </a:t>
            </a:r>
          </a:p>
          <a:p>
            <a:endParaRPr lang="en-GB" dirty="0"/>
          </a:p>
          <a:p>
            <a:r>
              <a:rPr lang="en-GB" b="1" dirty="0"/>
              <a:t>Aims</a:t>
            </a:r>
            <a:r>
              <a:rPr lang="en-GB" dirty="0"/>
              <a:t>: To </a:t>
            </a:r>
            <a:r>
              <a:rPr lang="en-GB" dirty="0" smtClean="0"/>
              <a:t>create a native woodland which will quickly screen buildings. </a:t>
            </a:r>
            <a:endParaRPr lang="en-GB" dirty="0"/>
          </a:p>
          <a:p>
            <a:endParaRPr lang="en-GB" dirty="0"/>
          </a:p>
        </p:txBody>
      </p:sp>
      <p:sp>
        <p:nvSpPr>
          <p:cNvPr id="9" name="Rectangle 8"/>
          <p:cNvSpPr/>
          <p:nvPr/>
        </p:nvSpPr>
        <p:spPr>
          <a:xfrm>
            <a:off x="269608" y="173287"/>
            <a:ext cx="11630471" cy="2962718"/>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p:cNvCxnSpPr/>
          <p:nvPr/>
        </p:nvCxnSpPr>
        <p:spPr>
          <a:xfrm>
            <a:off x="3355705" y="181955"/>
            <a:ext cx="0" cy="2962718"/>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819929" y="173287"/>
            <a:ext cx="0" cy="2962718"/>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rotWithShape="1">
          <a:blip r:embed="rId5">
            <a:clrChange>
              <a:clrFrom>
                <a:srgbClr val="FFFFFF"/>
              </a:clrFrom>
              <a:clrTo>
                <a:srgbClr val="FFFFFF">
                  <a:alpha val="0"/>
                </a:srgbClr>
              </a:clrTo>
            </a:clrChange>
          </a:blip>
          <a:srcRect l="22449" t="85343" r="35185" b="11312"/>
          <a:stretch/>
        </p:blipFill>
        <p:spPr>
          <a:xfrm>
            <a:off x="438376" y="2957494"/>
            <a:ext cx="2756079" cy="122349"/>
          </a:xfrm>
          <a:prstGeom prst="rect">
            <a:avLst/>
          </a:prstGeom>
        </p:spPr>
      </p:pic>
      <p:sp>
        <p:nvSpPr>
          <p:cNvPr id="15" name="TextBox 14"/>
          <p:cNvSpPr txBox="1"/>
          <p:nvPr/>
        </p:nvSpPr>
        <p:spPr>
          <a:xfrm>
            <a:off x="11676185" y="6358597"/>
            <a:ext cx="515815" cy="369332"/>
          </a:xfrm>
          <a:prstGeom prst="rect">
            <a:avLst/>
          </a:prstGeom>
          <a:noFill/>
        </p:spPr>
        <p:txBody>
          <a:bodyPr wrap="square" rtlCol="0">
            <a:spAutoFit/>
          </a:bodyPr>
          <a:lstStyle/>
          <a:p>
            <a:r>
              <a:rPr lang="en-GB" dirty="0" smtClean="0"/>
              <a:t>19</a:t>
            </a:r>
            <a:endParaRPr lang="en-GB" dirty="0"/>
          </a:p>
        </p:txBody>
      </p:sp>
    </p:spTree>
    <p:extLst>
      <p:ext uri="{BB962C8B-B14F-4D97-AF65-F5344CB8AC3E}">
        <p14:creationId xmlns:p14="http://schemas.microsoft.com/office/powerpoint/2010/main" val="35951375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210" y="178917"/>
            <a:ext cx="2958265" cy="2914082"/>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b="4618"/>
          <a:stretch/>
        </p:blipFill>
        <p:spPr>
          <a:xfrm>
            <a:off x="3319077" y="173288"/>
            <a:ext cx="5486063" cy="2943400"/>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t="3166"/>
          <a:stretch/>
        </p:blipFill>
        <p:spPr>
          <a:xfrm>
            <a:off x="8805140" y="167425"/>
            <a:ext cx="3088197" cy="2945747"/>
          </a:xfrm>
          <a:prstGeom prst="rect">
            <a:avLst/>
          </a:prstGeom>
        </p:spPr>
      </p:pic>
      <p:sp>
        <p:nvSpPr>
          <p:cNvPr id="8" name="TextBox 7"/>
          <p:cNvSpPr txBox="1"/>
          <p:nvPr/>
        </p:nvSpPr>
        <p:spPr>
          <a:xfrm>
            <a:off x="269608" y="3374265"/>
            <a:ext cx="11630471" cy="3416320"/>
          </a:xfrm>
          <a:prstGeom prst="rect">
            <a:avLst/>
          </a:prstGeom>
          <a:noFill/>
        </p:spPr>
        <p:txBody>
          <a:bodyPr wrap="square" rtlCol="0">
            <a:spAutoFit/>
          </a:bodyPr>
          <a:lstStyle/>
          <a:p>
            <a:r>
              <a:rPr lang="en-GB" b="1" dirty="0" smtClean="0"/>
              <a:t>Compartment</a:t>
            </a:r>
            <a:r>
              <a:rPr lang="en-GB" dirty="0" smtClean="0"/>
              <a:t>: </a:t>
            </a:r>
            <a:r>
              <a:rPr lang="en-GB" b="1" dirty="0" smtClean="0">
                <a:solidFill>
                  <a:srgbClr val="FF0000"/>
                </a:solidFill>
              </a:rPr>
              <a:t>25b</a:t>
            </a:r>
            <a:r>
              <a:rPr lang="en-GB" b="1" dirty="0" smtClean="0"/>
              <a:t> </a:t>
            </a:r>
            <a:r>
              <a:rPr lang="en-GB" dirty="0" smtClean="0"/>
              <a:t>  	</a:t>
            </a:r>
            <a:r>
              <a:rPr lang="en-GB" b="1" dirty="0" smtClean="0"/>
              <a:t>Species</a:t>
            </a:r>
            <a:r>
              <a:rPr lang="en-GB" dirty="0"/>
              <a:t>: 	</a:t>
            </a:r>
            <a:r>
              <a:rPr lang="en-GB" dirty="0" smtClean="0"/>
              <a:t>Birch and Sessile Oak</a:t>
            </a:r>
            <a:r>
              <a:rPr lang="en-GB" dirty="0"/>
              <a:t>	</a:t>
            </a:r>
            <a:r>
              <a:rPr lang="en-GB" b="1" dirty="0" smtClean="0"/>
              <a:t>Hectares</a:t>
            </a:r>
            <a:r>
              <a:rPr lang="en-GB" dirty="0" smtClean="0"/>
              <a:t>: 0.60</a:t>
            </a:r>
            <a:endParaRPr lang="en-GB" dirty="0"/>
          </a:p>
          <a:p>
            <a:r>
              <a:rPr lang="en-GB" dirty="0"/>
              <a:t>	</a:t>
            </a:r>
          </a:p>
          <a:p>
            <a:r>
              <a:rPr lang="en-GB" b="1" dirty="0" smtClean="0"/>
              <a:t>Designations</a:t>
            </a:r>
            <a:r>
              <a:rPr lang="en-GB" dirty="0" smtClean="0"/>
              <a:t>: None	</a:t>
            </a:r>
            <a:r>
              <a:rPr lang="en-GB" b="1" dirty="0" smtClean="0"/>
              <a:t>Intervention</a:t>
            </a:r>
            <a:r>
              <a:rPr lang="en-GB" dirty="0"/>
              <a:t>: </a:t>
            </a:r>
            <a:r>
              <a:rPr lang="en-GB" dirty="0" smtClean="0"/>
              <a:t>None</a:t>
            </a:r>
            <a:r>
              <a:rPr lang="en-GB" dirty="0"/>
              <a:t>	</a:t>
            </a:r>
          </a:p>
          <a:p>
            <a:endParaRPr lang="en-GB" b="1" dirty="0" smtClean="0"/>
          </a:p>
          <a:p>
            <a:endParaRPr lang="en-GB" dirty="0"/>
          </a:p>
          <a:p>
            <a:r>
              <a:rPr lang="en-GB" b="1" dirty="0"/>
              <a:t>Issues</a:t>
            </a:r>
            <a:r>
              <a:rPr lang="en-GB" dirty="0" smtClean="0"/>
              <a:t>: None</a:t>
            </a:r>
          </a:p>
          <a:p>
            <a:endParaRPr lang="en-GB" dirty="0"/>
          </a:p>
          <a:p>
            <a:r>
              <a:rPr lang="en-GB" b="1" dirty="0" smtClean="0"/>
              <a:t>Description: </a:t>
            </a:r>
            <a:r>
              <a:rPr lang="en-GB" dirty="0"/>
              <a:t>A mature </a:t>
            </a:r>
            <a:r>
              <a:rPr lang="en-GB" dirty="0" smtClean="0"/>
              <a:t>native woodland </a:t>
            </a:r>
            <a:r>
              <a:rPr lang="en-GB" dirty="0"/>
              <a:t>with </a:t>
            </a:r>
            <a:r>
              <a:rPr lang="en-GB" dirty="0" smtClean="0"/>
              <a:t>a varied </a:t>
            </a:r>
            <a:r>
              <a:rPr lang="en-GB" dirty="0"/>
              <a:t>age structure. </a:t>
            </a:r>
          </a:p>
          <a:p>
            <a:endParaRPr lang="en-GB" dirty="0" smtClean="0"/>
          </a:p>
          <a:p>
            <a:endParaRPr lang="en-GB" b="1" dirty="0"/>
          </a:p>
          <a:p>
            <a:r>
              <a:rPr lang="en-GB" b="1" dirty="0" smtClean="0"/>
              <a:t>Aims</a:t>
            </a:r>
            <a:r>
              <a:rPr lang="en-GB" dirty="0"/>
              <a:t>: To manage for visual amenity, health and safety, and biodiversity.</a:t>
            </a:r>
          </a:p>
          <a:p>
            <a:endParaRPr lang="en-GB" dirty="0"/>
          </a:p>
        </p:txBody>
      </p:sp>
      <p:sp>
        <p:nvSpPr>
          <p:cNvPr id="9" name="Rectangle 8"/>
          <p:cNvSpPr/>
          <p:nvPr/>
        </p:nvSpPr>
        <p:spPr>
          <a:xfrm>
            <a:off x="269608" y="173287"/>
            <a:ext cx="11630471" cy="2962718"/>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p:cNvCxnSpPr/>
          <p:nvPr/>
        </p:nvCxnSpPr>
        <p:spPr>
          <a:xfrm>
            <a:off x="3319078" y="165192"/>
            <a:ext cx="0" cy="2962718"/>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805140" y="154599"/>
            <a:ext cx="0" cy="2962718"/>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rotWithShape="1">
          <a:blip r:embed="rId6">
            <a:clrChange>
              <a:clrFrom>
                <a:srgbClr val="FFFFFF"/>
              </a:clrFrom>
              <a:clrTo>
                <a:srgbClr val="FFFFFF">
                  <a:alpha val="0"/>
                </a:srgbClr>
              </a:clrTo>
            </a:clrChange>
          </a:blip>
          <a:srcRect l="22449" t="85343" r="35185" b="11312"/>
          <a:stretch/>
        </p:blipFill>
        <p:spPr>
          <a:xfrm>
            <a:off x="537241" y="2908441"/>
            <a:ext cx="2756079" cy="122349"/>
          </a:xfrm>
          <a:prstGeom prst="rect">
            <a:avLst/>
          </a:prstGeom>
        </p:spPr>
      </p:pic>
      <p:sp>
        <p:nvSpPr>
          <p:cNvPr id="15" name="TextBox 14"/>
          <p:cNvSpPr txBox="1"/>
          <p:nvPr/>
        </p:nvSpPr>
        <p:spPr>
          <a:xfrm>
            <a:off x="11676185" y="6358597"/>
            <a:ext cx="515815" cy="369332"/>
          </a:xfrm>
          <a:prstGeom prst="rect">
            <a:avLst/>
          </a:prstGeom>
          <a:noFill/>
        </p:spPr>
        <p:txBody>
          <a:bodyPr wrap="square" rtlCol="0">
            <a:spAutoFit/>
          </a:bodyPr>
          <a:lstStyle/>
          <a:p>
            <a:r>
              <a:rPr lang="en-GB" dirty="0" smtClean="0"/>
              <a:t>20</a:t>
            </a:r>
            <a:endParaRPr lang="en-GB" dirty="0"/>
          </a:p>
        </p:txBody>
      </p:sp>
    </p:spTree>
    <p:extLst>
      <p:ext uri="{BB962C8B-B14F-4D97-AF65-F5344CB8AC3E}">
        <p14:creationId xmlns:p14="http://schemas.microsoft.com/office/powerpoint/2010/main" val="13299885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618" y="186922"/>
            <a:ext cx="2984686" cy="2940109"/>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129" b="3323"/>
          <a:stretch/>
        </p:blipFill>
        <p:spPr>
          <a:xfrm rot="10800000" flipV="1">
            <a:off x="3346314" y="144886"/>
            <a:ext cx="5449956" cy="2997559"/>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t="3122"/>
          <a:stretch/>
        </p:blipFill>
        <p:spPr>
          <a:xfrm>
            <a:off x="8779778" y="154545"/>
            <a:ext cx="3114804" cy="2972485"/>
          </a:xfrm>
          <a:prstGeom prst="rect">
            <a:avLst/>
          </a:prstGeom>
        </p:spPr>
      </p:pic>
      <p:sp>
        <p:nvSpPr>
          <p:cNvPr id="8" name="TextBox 7"/>
          <p:cNvSpPr txBox="1"/>
          <p:nvPr/>
        </p:nvSpPr>
        <p:spPr>
          <a:xfrm>
            <a:off x="269608" y="3374265"/>
            <a:ext cx="11630471" cy="2862322"/>
          </a:xfrm>
          <a:prstGeom prst="rect">
            <a:avLst/>
          </a:prstGeom>
          <a:noFill/>
        </p:spPr>
        <p:txBody>
          <a:bodyPr wrap="square" rtlCol="0">
            <a:spAutoFit/>
          </a:bodyPr>
          <a:lstStyle/>
          <a:p>
            <a:r>
              <a:rPr lang="en-GB" b="1" dirty="0" smtClean="0"/>
              <a:t>Compartment</a:t>
            </a:r>
            <a:r>
              <a:rPr lang="en-GB" dirty="0" smtClean="0"/>
              <a:t>: </a:t>
            </a:r>
            <a:r>
              <a:rPr lang="en-GB" b="1" dirty="0" smtClean="0">
                <a:solidFill>
                  <a:srgbClr val="FF0000"/>
                </a:solidFill>
              </a:rPr>
              <a:t>26</a:t>
            </a:r>
            <a:r>
              <a:rPr lang="en-GB" dirty="0" smtClean="0"/>
              <a:t>  			</a:t>
            </a:r>
            <a:r>
              <a:rPr lang="en-GB" b="1" dirty="0" smtClean="0"/>
              <a:t>Species</a:t>
            </a:r>
            <a:r>
              <a:rPr lang="en-GB" dirty="0"/>
              <a:t>: </a:t>
            </a:r>
            <a:r>
              <a:rPr lang="en-GB" dirty="0" smtClean="0"/>
              <a:t>Norway Spruce and Pedunculate Oak</a:t>
            </a:r>
            <a:r>
              <a:rPr lang="en-GB" dirty="0"/>
              <a:t>	</a:t>
            </a:r>
            <a:r>
              <a:rPr lang="en-GB" b="1" dirty="0" smtClean="0"/>
              <a:t>Hectares</a:t>
            </a:r>
            <a:r>
              <a:rPr lang="en-GB" dirty="0"/>
              <a:t>:	</a:t>
            </a:r>
            <a:r>
              <a:rPr lang="en-GB" dirty="0" smtClean="0"/>
              <a:t>4.9</a:t>
            </a:r>
            <a:endParaRPr lang="en-GB" dirty="0"/>
          </a:p>
          <a:p>
            <a:r>
              <a:rPr lang="en-GB" dirty="0"/>
              <a:t>	</a:t>
            </a:r>
          </a:p>
          <a:p>
            <a:r>
              <a:rPr lang="en-GB" b="1" dirty="0"/>
              <a:t>Designations</a:t>
            </a:r>
            <a:r>
              <a:rPr lang="en-GB" dirty="0"/>
              <a:t>: </a:t>
            </a:r>
            <a:r>
              <a:rPr lang="en-GB" dirty="0" smtClean="0"/>
              <a:t>ASNW	</a:t>
            </a:r>
            <a:r>
              <a:rPr lang="en-GB" b="1" dirty="0" smtClean="0"/>
              <a:t>Intervention</a:t>
            </a:r>
            <a:r>
              <a:rPr lang="en-GB" dirty="0"/>
              <a:t>: </a:t>
            </a:r>
            <a:r>
              <a:rPr lang="en-GB" dirty="0" smtClean="0"/>
              <a:t>Fell Norway Spruce to no more than 20% of the stand</a:t>
            </a:r>
          </a:p>
          <a:p>
            <a:endParaRPr lang="en-GB" dirty="0"/>
          </a:p>
          <a:p>
            <a:r>
              <a:rPr lang="en-GB" b="1" dirty="0"/>
              <a:t>Work</a:t>
            </a:r>
            <a:r>
              <a:rPr lang="en-GB" dirty="0"/>
              <a:t> </a:t>
            </a:r>
            <a:r>
              <a:rPr lang="en-GB" b="1" dirty="0"/>
              <a:t>Period</a:t>
            </a:r>
            <a:r>
              <a:rPr lang="en-GB" dirty="0"/>
              <a:t>: </a:t>
            </a:r>
            <a:r>
              <a:rPr lang="en-GB" dirty="0" smtClean="0"/>
              <a:t>January 2020- January 2022</a:t>
            </a:r>
            <a:r>
              <a:rPr lang="en-GB" dirty="0" smtClean="0"/>
              <a:t>				</a:t>
            </a:r>
            <a:r>
              <a:rPr lang="en-GB" b="1" dirty="0" smtClean="0"/>
              <a:t>Issues</a:t>
            </a:r>
            <a:r>
              <a:rPr lang="en-GB" dirty="0" smtClean="0"/>
              <a:t>: Wind blow</a:t>
            </a:r>
          </a:p>
          <a:p>
            <a:r>
              <a:rPr lang="en-GB" dirty="0" smtClean="0"/>
              <a:t> </a:t>
            </a:r>
            <a:endParaRPr lang="en-GB" dirty="0"/>
          </a:p>
          <a:p>
            <a:r>
              <a:rPr lang="en-GB" b="1" dirty="0"/>
              <a:t>Description</a:t>
            </a:r>
            <a:r>
              <a:rPr lang="en-GB" dirty="0"/>
              <a:t>: A mature woodland with mixed native </a:t>
            </a:r>
            <a:r>
              <a:rPr lang="en-GB" dirty="0" smtClean="0"/>
              <a:t>and </a:t>
            </a:r>
            <a:r>
              <a:rPr lang="en-GB" dirty="0"/>
              <a:t>non-native </a:t>
            </a:r>
            <a:r>
              <a:rPr lang="en-GB" dirty="0" smtClean="0"/>
              <a:t>broadleaved species and </a:t>
            </a:r>
            <a:r>
              <a:rPr lang="en-GB" dirty="0"/>
              <a:t>a </a:t>
            </a:r>
            <a:r>
              <a:rPr lang="en-GB" dirty="0" smtClean="0"/>
              <a:t>varied </a:t>
            </a:r>
            <a:r>
              <a:rPr lang="en-GB" dirty="0"/>
              <a:t>age structure. </a:t>
            </a:r>
          </a:p>
          <a:p>
            <a:endParaRPr lang="en-GB" dirty="0"/>
          </a:p>
          <a:p>
            <a:r>
              <a:rPr lang="en-GB" b="1" dirty="0"/>
              <a:t>Aims</a:t>
            </a:r>
            <a:r>
              <a:rPr lang="en-GB" dirty="0"/>
              <a:t>: To </a:t>
            </a:r>
            <a:r>
              <a:rPr lang="en-GB" dirty="0" smtClean="0"/>
              <a:t>restore to native woodland</a:t>
            </a:r>
            <a:endParaRPr lang="en-GB" dirty="0"/>
          </a:p>
          <a:p>
            <a:endParaRPr lang="en-GB" dirty="0"/>
          </a:p>
        </p:txBody>
      </p:sp>
      <p:sp>
        <p:nvSpPr>
          <p:cNvPr id="9" name="Rectangle 8"/>
          <p:cNvSpPr/>
          <p:nvPr/>
        </p:nvSpPr>
        <p:spPr>
          <a:xfrm>
            <a:off x="269608" y="173287"/>
            <a:ext cx="11630471" cy="2962718"/>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p:cNvCxnSpPr/>
          <p:nvPr/>
        </p:nvCxnSpPr>
        <p:spPr>
          <a:xfrm>
            <a:off x="3346314" y="153969"/>
            <a:ext cx="0" cy="2962718"/>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810538" y="173287"/>
            <a:ext cx="0" cy="2962718"/>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rotWithShape="1">
          <a:blip r:embed="rId6">
            <a:clrChange>
              <a:clrFrom>
                <a:srgbClr val="FFFFFF"/>
              </a:clrFrom>
              <a:clrTo>
                <a:srgbClr val="FFFFFF">
                  <a:alpha val="0"/>
                </a:srgbClr>
              </a:clrTo>
            </a:clrChange>
          </a:blip>
          <a:srcRect l="22449" t="85343" r="35185" b="11312"/>
          <a:stretch/>
        </p:blipFill>
        <p:spPr>
          <a:xfrm>
            <a:off x="368644" y="2929872"/>
            <a:ext cx="2756079" cy="122349"/>
          </a:xfrm>
          <a:prstGeom prst="rect">
            <a:avLst/>
          </a:prstGeom>
        </p:spPr>
      </p:pic>
      <p:sp>
        <p:nvSpPr>
          <p:cNvPr id="15" name="TextBox 14"/>
          <p:cNvSpPr txBox="1"/>
          <p:nvPr/>
        </p:nvSpPr>
        <p:spPr>
          <a:xfrm>
            <a:off x="11676185" y="6358597"/>
            <a:ext cx="515815" cy="369332"/>
          </a:xfrm>
          <a:prstGeom prst="rect">
            <a:avLst/>
          </a:prstGeom>
          <a:noFill/>
        </p:spPr>
        <p:txBody>
          <a:bodyPr wrap="square" rtlCol="0">
            <a:spAutoFit/>
          </a:bodyPr>
          <a:lstStyle/>
          <a:p>
            <a:r>
              <a:rPr lang="en-GB" dirty="0" smtClean="0"/>
              <a:t>21</a:t>
            </a:r>
            <a:endParaRPr lang="en-GB" dirty="0"/>
          </a:p>
        </p:txBody>
      </p:sp>
    </p:spTree>
    <p:extLst>
      <p:ext uri="{BB962C8B-B14F-4D97-AF65-F5344CB8AC3E}">
        <p14:creationId xmlns:p14="http://schemas.microsoft.com/office/powerpoint/2010/main" val="12607687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5618" y="173287"/>
            <a:ext cx="2984686" cy="2940109"/>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36" t="24924" r="236" b="34765"/>
          <a:stretch/>
        </p:blipFill>
        <p:spPr>
          <a:xfrm>
            <a:off x="3346314" y="179727"/>
            <a:ext cx="5464224" cy="2936960"/>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3907"/>
          <a:stretch/>
        </p:blipFill>
        <p:spPr>
          <a:xfrm>
            <a:off x="8798637" y="167424"/>
            <a:ext cx="3112232" cy="2945971"/>
          </a:xfrm>
          <a:prstGeom prst="rect">
            <a:avLst/>
          </a:prstGeom>
        </p:spPr>
      </p:pic>
      <p:sp>
        <p:nvSpPr>
          <p:cNvPr id="8" name="TextBox 7"/>
          <p:cNvSpPr txBox="1"/>
          <p:nvPr/>
        </p:nvSpPr>
        <p:spPr>
          <a:xfrm>
            <a:off x="269608" y="3374265"/>
            <a:ext cx="11630471" cy="2308324"/>
          </a:xfrm>
          <a:prstGeom prst="rect">
            <a:avLst/>
          </a:prstGeom>
          <a:noFill/>
        </p:spPr>
        <p:txBody>
          <a:bodyPr wrap="square" rtlCol="0">
            <a:spAutoFit/>
          </a:bodyPr>
          <a:lstStyle/>
          <a:p>
            <a:r>
              <a:rPr lang="en-GB" b="1" dirty="0" smtClean="0"/>
              <a:t>Compartment</a:t>
            </a:r>
            <a:r>
              <a:rPr lang="en-GB" dirty="0" smtClean="0"/>
              <a:t>: </a:t>
            </a:r>
            <a:r>
              <a:rPr lang="en-GB" b="1" dirty="0" smtClean="0">
                <a:solidFill>
                  <a:srgbClr val="FF0000"/>
                </a:solidFill>
              </a:rPr>
              <a:t>27</a:t>
            </a:r>
            <a:r>
              <a:rPr lang="en-GB" dirty="0" smtClean="0"/>
              <a:t>  		</a:t>
            </a:r>
            <a:r>
              <a:rPr lang="en-GB" b="1" dirty="0"/>
              <a:t>Species</a:t>
            </a:r>
            <a:r>
              <a:rPr lang="en-GB" dirty="0"/>
              <a:t>: </a:t>
            </a:r>
            <a:r>
              <a:rPr lang="en-GB" dirty="0" smtClean="0"/>
              <a:t>Birch with Ash and Sycamore</a:t>
            </a:r>
            <a:r>
              <a:rPr lang="en-GB" dirty="0"/>
              <a:t>		</a:t>
            </a:r>
            <a:r>
              <a:rPr lang="en-GB" b="1" dirty="0" smtClean="0"/>
              <a:t>Hectares</a:t>
            </a:r>
            <a:r>
              <a:rPr lang="en-GB" dirty="0"/>
              <a:t>:	</a:t>
            </a:r>
            <a:r>
              <a:rPr lang="en-GB" dirty="0" smtClean="0"/>
              <a:t>0.6</a:t>
            </a:r>
            <a:endParaRPr lang="en-GB" dirty="0"/>
          </a:p>
          <a:p>
            <a:r>
              <a:rPr lang="en-GB" dirty="0"/>
              <a:t>	</a:t>
            </a:r>
          </a:p>
          <a:p>
            <a:r>
              <a:rPr lang="en-GB" b="1" dirty="0"/>
              <a:t>Designations</a:t>
            </a:r>
            <a:r>
              <a:rPr lang="en-GB" dirty="0"/>
              <a:t>: </a:t>
            </a:r>
            <a:r>
              <a:rPr lang="en-GB" dirty="0" smtClean="0"/>
              <a:t>ASNW 		</a:t>
            </a:r>
            <a:r>
              <a:rPr lang="en-GB" b="1" dirty="0" smtClean="0"/>
              <a:t>Intervention: </a:t>
            </a:r>
            <a:r>
              <a:rPr lang="en-GB" dirty="0" smtClean="0"/>
              <a:t>None	</a:t>
            </a:r>
            <a:r>
              <a:rPr lang="en-GB" b="1" dirty="0" smtClean="0"/>
              <a:t>		Issues</a:t>
            </a:r>
            <a:r>
              <a:rPr lang="en-GB" dirty="0"/>
              <a:t>: </a:t>
            </a:r>
            <a:r>
              <a:rPr lang="en-GB" dirty="0" smtClean="0"/>
              <a:t>None</a:t>
            </a:r>
            <a:endParaRPr lang="en-GB" dirty="0"/>
          </a:p>
          <a:p>
            <a:endParaRPr lang="en-GB" dirty="0"/>
          </a:p>
          <a:p>
            <a:r>
              <a:rPr lang="en-GB" b="1" dirty="0" smtClean="0"/>
              <a:t>Description: </a:t>
            </a:r>
            <a:r>
              <a:rPr lang="en-GB" dirty="0"/>
              <a:t>A mature woodland with mixed native </a:t>
            </a:r>
            <a:r>
              <a:rPr lang="en-GB" dirty="0" smtClean="0"/>
              <a:t>and </a:t>
            </a:r>
            <a:r>
              <a:rPr lang="en-GB" dirty="0"/>
              <a:t>non-native broadleaved species and a varied age structure. </a:t>
            </a:r>
            <a:endParaRPr lang="en-GB" b="1" dirty="0" smtClean="0"/>
          </a:p>
          <a:p>
            <a:endParaRPr lang="en-GB" b="1" dirty="0"/>
          </a:p>
          <a:p>
            <a:r>
              <a:rPr lang="en-GB" b="1" dirty="0" smtClean="0"/>
              <a:t>Aims</a:t>
            </a:r>
            <a:r>
              <a:rPr lang="en-GB" dirty="0"/>
              <a:t>: To manage for visual amenity, health and safety, and biodiversity.</a:t>
            </a:r>
          </a:p>
          <a:p>
            <a:endParaRPr lang="en-GB" dirty="0"/>
          </a:p>
        </p:txBody>
      </p:sp>
      <p:sp>
        <p:nvSpPr>
          <p:cNvPr id="9" name="Rectangle 8"/>
          <p:cNvSpPr/>
          <p:nvPr/>
        </p:nvSpPr>
        <p:spPr>
          <a:xfrm>
            <a:off x="269608" y="173287"/>
            <a:ext cx="11630471" cy="2962718"/>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p:cNvCxnSpPr/>
          <p:nvPr/>
        </p:nvCxnSpPr>
        <p:spPr>
          <a:xfrm>
            <a:off x="3346314" y="150678"/>
            <a:ext cx="0" cy="2962718"/>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798637" y="179727"/>
            <a:ext cx="0" cy="2962718"/>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rotWithShape="1">
          <a:blip r:embed="rId5">
            <a:clrChange>
              <a:clrFrom>
                <a:srgbClr val="FFFFFF"/>
              </a:clrFrom>
              <a:clrTo>
                <a:srgbClr val="FFFFFF">
                  <a:alpha val="0"/>
                </a:srgbClr>
              </a:clrTo>
            </a:clrChange>
          </a:blip>
          <a:srcRect l="22449" t="85343" r="35185" b="11312"/>
          <a:stretch/>
        </p:blipFill>
        <p:spPr>
          <a:xfrm>
            <a:off x="468118" y="2914704"/>
            <a:ext cx="2756079" cy="122349"/>
          </a:xfrm>
          <a:prstGeom prst="rect">
            <a:avLst/>
          </a:prstGeom>
        </p:spPr>
      </p:pic>
      <p:sp>
        <p:nvSpPr>
          <p:cNvPr id="15" name="TextBox 14"/>
          <p:cNvSpPr txBox="1"/>
          <p:nvPr/>
        </p:nvSpPr>
        <p:spPr>
          <a:xfrm>
            <a:off x="11676185" y="6358597"/>
            <a:ext cx="515815" cy="369332"/>
          </a:xfrm>
          <a:prstGeom prst="rect">
            <a:avLst/>
          </a:prstGeom>
          <a:noFill/>
        </p:spPr>
        <p:txBody>
          <a:bodyPr wrap="square" rtlCol="0">
            <a:spAutoFit/>
          </a:bodyPr>
          <a:lstStyle/>
          <a:p>
            <a:r>
              <a:rPr lang="en-GB" dirty="0" smtClean="0"/>
              <a:t>22</a:t>
            </a:r>
            <a:endParaRPr lang="en-GB" dirty="0"/>
          </a:p>
        </p:txBody>
      </p:sp>
    </p:spTree>
    <p:extLst>
      <p:ext uri="{BB962C8B-B14F-4D97-AF65-F5344CB8AC3E}">
        <p14:creationId xmlns:p14="http://schemas.microsoft.com/office/powerpoint/2010/main" val="36401293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3153" y="256901"/>
            <a:ext cx="2984686" cy="2940109"/>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38" t="34837" r="238" b="24914"/>
          <a:stretch/>
        </p:blipFill>
        <p:spPr>
          <a:xfrm>
            <a:off x="3376337" y="189456"/>
            <a:ext cx="5437587" cy="2951413"/>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1540"/>
          <a:stretch/>
        </p:blipFill>
        <p:spPr>
          <a:xfrm>
            <a:off x="8834148" y="167425"/>
            <a:ext cx="3060747" cy="2968580"/>
          </a:xfrm>
          <a:prstGeom prst="rect">
            <a:avLst/>
          </a:prstGeom>
        </p:spPr>
      </p:pic>
      <p:sp>
        <p:nvSpPr>
          <p:cNvPr id="8" name="TextBox 7"/>
          <p:cNvSpPr txBox="1"/>
          <p:nvPr/>
        </p:nvSpPr>
        <p:spPr>
          <a:xfrm>
            <a:off x="269608" y="3374265"/>
            <a:ext cx="11630471" cy="2862322"/>
          </a:xfrm>
          <a:prstGeom prst="rect">
            <a:avLst/>
          </a:prstGeom>
          <a:noFill/>
        </p:spPr>
        <p:txBody>
          <a:bodyPr wrap="square" rtlCol="0">
            <a:spAutoFit/>
          </a:bodyPr>
          <a:lstStyle/>
          <a:p>
            <a:r>
              <a:rPr lang="en-GB" b="1" dirty="0" smtClean="0"/>
              <a:t>Compartment</a:t>
            </a:r>
            <a:r>
              <a:rPr lang="en-GB" dirty="0" smtClean="0"/>
              <a:t>: </a:t>
            </a:r>
            <a:r>
              <a:rPr lang="en-GB" b="1" dirty="0" smtClean="0">
                <a:solidFill>
                  <a:srgbClr val="FF0000"/>
                </a:solidFill>
              </a:rPr>
              <a:t>28</a:t>
            </a:r>
            <a:r>
              <a:rPr lang="en-GB" dirty="0" smtClean="0"/>
              <a:t>	</a:t>
            </a:r>
            <a:r>
              <a:rPr lang="en-GB" dirty="0"/>
              <a:t>	</a:t>
            </a:r>
            <a:r>
              <a:rPr lang="en-GB" b="1" dirty="0" smtClean="0"/>
              <a:t>Species</a:t>
            </a:r>
            <a:r>
              <a:rPr lang="en-GB" dirty="0"/>
              <a:t>: </a:t>
            </a:r>
            <a:r>
              <a:rPr lang="en-GB" dirty="0" smtClean="0"/>
              <a:t>Birch and Willow</a:t>
            </a:r>
            <a:r>
              <a:rPr lang="en-GB" dirty="0"/>
              <a:t> </a:t>
            </a:r>
            <a:r>
              <a:rPr lang="en-GB" dirty="0" smtClean="0"/>
              <a:t>					</a:t>
            </a:r>
            <a:r>
              <a:rPr lang="en-GB" b="1" dirty="0" smtClean="0"/>
              <a:t>Hectares</a:t>
            </a:r>
            <a:r>
              <a:rPr lang="en-GB" dirty="0" smtClean="0"/>
              <a:t>: 1.78		</a:t>
            </a:r>
          </a:p>
          <a:p>
            <a:r>
              <a:rPr lang="en-GB" b="1" dirty="0" smtClean="0"/>
              <a:t>Designations</a:t>
            </a:r>
            <a:r>
              <a:rPr lang="en-GB" dirty="0" smtClean="0"/>
              <a:t>: ASNW		</a:t>
            </a:r>
            <a:r>
              <a:rPr lang="en-GB" b="1" dirty="0" smtClean="0"/>
              <a:t>Intervention</a:t>
            </a:r>
            <a:r>
              <a:rPr lang="en-GB" dirty="0"/>
              <a:t>: Invasive species </a:t>
            </a:r>
            <a:r>
              <a:rPr lang="en-GB" dirty="0" smtClean="0"/>
              <a:t>control</a:t>
            </a:r>
            <a:r>
              <a:rPr lang="en-GB" dirty="0"/>
              <a:t>	</a:t>
            </a:r>
          </a:p>
          <a:p>
            <a:endParaRPr lang="en-GB" dirty="0"/>
          </a:p>
          <a:p>
            <a:r>
              <a:rPr lang="en-GB" b="1" dirty="0" smtClean="0"/>
              <a:t>Issues</a:t>
            </a:r>
            <a:r>
              <a:rPr lang="en-GB" dirty="0"/>
              <a:t>: </a:t>
            </a:r>
            <a:r>
              <a:rPr lang="en-GB" dirty="0" smtClean="0"/>
              <a:t>Rhododendron</a:t>
            </a:r>
            <a:endParaRPr lang="en-GB" dirty="0"/>
          </a:p>
          <a:p>
            <a:endParaRPr lang="en-GB" dirty="0"/>
          </a:p>
          <a:p>
            <a:r>
              <a:rPr lang="en-GB" b="1" dirty="0"/>
              <a:t>Description</a:t>
            </a:r>
            <a:r>
              <a:rPr lang="en-GB" dirty="0"/>
              <a:t>: A mature woodland with mixed native </a:t>
            </a:r>
            <a:r>
              <a:rPr lang="en-GB" dirty="0" smtClean="0"/>
              <a:t>species </a:t>
            </a:r>
            <a:r>
              <a:rPr lang="en-GB" dirty="0"/>
              <a:t>and a varied age structure. </a:t>
            </a:r>
          </a:p>
          <a:p>
            <a:endParaRPr lang="en-GB" dirty="0"/>
          </a:p>
          <a:p>
            <a:r>
              <a:rPr lang="en-GB" b="1" dirty="0"/>
              <a:t>Aims</a:t>
            </a:r>
            <a:r>
              <a:rPr lang="en-GB" dirty="0"/>
              <a:t>: To manage for visual amenity, health and safety, and biodiversity.</a:t>
            </a:r>
          </a:p>
          <a:p>
            <a:endParaRPr lang="en-GB" dirty="0"/>
          </a:p>
        </p:txBody>
      </p:sp>
      <p:sp>
        <p:nvSpPr>
          <p:cNvPr id="9" name="Rectangle 8"/>
          <p:cNvSpPr/>
          <p:nvPr/>
        </p:nvSpPr>
        <p:spPr>
          <a:xfrm>
            <a:off x="269608" y="173287"/>
            <a:ext cx="11630471" cy="2962718"/>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p:cNvCxnSpPr/>
          <p:nvPr/>
        </p:nvCxnSpPr>
        <p:spPr>
          <a:xfrm>
            <a:off x="3363458" y="191031"/>
            <a:ext cx="0" cy="2962718"/>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817596" y="173287"/>
            <a:ext cx="0" cy="2962718"/>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rotWithShape="1">
          <a:blip r:embed="rId5">
            <a:clrChange>
              <a:clrFrom>
                <a:srgbClr val="FFFFFF"/>
              </a:clrFrom>
              <a:clrTo>
                <a:srgbClr val="FFFFFF">
                  <a:alpha val="0"/>
                </a:srgbClr>
              </a:clrTo>
            </a:clrChange>
          </a:blip>
          <a:srcRect l="22449" t="85343" r="35185" b="11312"/>
          <a:stretch/>
        </p:blipFill>
        <p:spPr>
          <a:xfrm>
            <a:off x="394412" y="2929872"/>
            <a:ext cx="2756079" cy="122349"/>
          </a:xfrm>
          <a:prstGeom prst="rect">
            <a:avLst/>
          </a:prstGeom>
        </p:spPr>
      </p:pic>
      <p:sp>
        <p:nvSpPr>
          <p:cNvPr id="15" name="TextBox 14"/>
          <p:cNvSpPr txBox="1"/>
          <p:nvPr/>
        </p:nvSpPr>
        <p:spPr>
          <a:xfrm>
            <a:off x="11676185" y="6358597"/>
            <a:ext cx="515815" cy="369332"/>
          </a:xfrm>
          <a:prstGeom prst="rect">
            <a:avLst/>
          </a:prstGeom>
          <a:noFill/>
        </p:spPr>
        <p:txBody>
          <a:bodyPr wrap="square" rtlCol="0">
            <a:spAutoFit/>
          </a:bodyPr>
          <a:lstStyle/>
          <a:p>
            <a:r>
              <a:rPr lang="en-GB" dirty="0" smtClean="0"/>
              <a:t>23</a:t>
            </a:r>
            <a:endParaRPr lang="en-GB" dirty="0"/>
          </a:p>
        </p:txBody>
      </p:sp>
    </p:spTree>
    <p:extLst>
      <p:ext uri="{BB962C8B-B14F-4D97-AF65-F5344CB8AC3E}">
        <p14:creationId xmlns:p14="http://schemas.microsoft.com/office/powerpoint/2010/main" val="3873709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6072" y="173288"/>
            <a:ext cx="3014176" cy="2969158"/>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478" t="32438" r="478" b="26245"/>
          <a:stretch/>
        </p:blipFill>
        <p:spPr>
          <a:xfrm>
            <a:off x="3393856" y="173286"/>
            <a:ext cx="5389725" cy="2969159"/>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3091"/>
          <a:stretch/>
        </p:blipFill>
        <p:spPr>
          <a:xfrm>
            <a:off x="8784617" y="154545"/>
            <a:ext cx="3123212" cy="2981459"/>
          </a:xfrm>
          <a:prstGeom prst="rect">
            <a:avLst/>
          </a:prstGeom>
        </p:spPr>
      </p:pic>
      <p:sp>
        <p:nvSpPr>
          <p:cNvPr id="8" name="TextBox 7"/>
          <p:cNvSpPr txBox="1"/>
          <p:nvPr/>
        </p:nvSpPr>
        <p:spPr>
          <a:xfrm>
            <a:off x="269608" y="3374265"/>
            <a:ext cx="11630471" cy="2862322"/>
          </a:xfrm>
          <a:prstGeom prst="rect">
            <a:avLst/>
          </a:prstGeom>
          <a:noFill/>
        </p:spPr>
        <p:txBody>
          <a:bodyPr wrap="square" rtlCol="0">
            <a:spAutoFit/>
          </a:bodyPr>
          <a:lstStyle/>
          <a:p>
            <a:r>
              <a:rPr lang="en-GB" b="1" dirty="0" smtClean="0"/>
              <a:t>Compartment</a:t>
            </a:r>
            <a:r>
              <a:rPr lang="en-GB" dirty="0" smtClean="0"/>
              <a:t>: </a:t>
            </a:r>
            <a:r>
              <a:rPr lang="en-GB" b="1" dirty="0" smtClean="0">
                <a:solidFill>
                  <a:srgbClr val="FF0000"/>
                </a:solidFill>
              </a:rPr>
              <a:t>29</a:t>
            </a:r>
            <a:r>
              <a:rPr lang="en-GB" b="1" dirty="0" smtClean="0"/>
              <a:t> </a:t>
            </a:r>
            <a:r>
              <a:rPr lang="en-GB" dirty="0" smtClean="0"/>
              <a:t>  		</a:t>
            </a:r>
            <a:r>
              <a:rPr lang="en-GB" b="1" dirty="0" smtClean="0"/>
              <a:t>Species</a:t>
            </a:r>
            <a:r>
              <a:rPr lang="en-GB" dirty="0"/>
              <a:t>: </a:t>
            </a:r>
            <a:r>
              <a:rPr lang="en-GB" dirty="0" smtClean="0"/>
              <a:t>Sessile Oak, Sycamore and Alder</a:t>
            </a:r>
            <a:r>
              <a:rPr lang="en-GB" dirty="0"/>
              <a:t>	</a:t>
            </a:r>
            <a:r>
              <a:rPr lang="en-GB" b="1" dirty="0"/>
              <a:t>Hectares</a:t>
            </a:r>
            <a:r>
              <a:rPr lang="en-GB" dirty="0"/>
              <a:t>:	</a:t>
            </a:r>
            <a:r>
              <a:rPr lang="en-GB" dirty="0" smtClean="0"/>
              <a:t>1.9</a:t>
            </a:r>
          </a:p>
          <a:p>
            <a:r>
              <a:rPr lang="en-GB" dirty="0"/>
              <a:t>	</a:t>
            </a:r>
          </a:p>
          <a:p>
            <a:r>
              <a:rPr lang="en-GB" b="1" dirty="0"/>
              <a:t>Designations</a:t>
            </a:r>
            <a:r>
              <a:rPr lang="en-GB" dirty="0"/>
              <a:t>: </a:t>
            </a:r>
            <a:r>
              <a:rPr lang="en-GB" dirty="0" smtClean="0"/>
              <a:t>SSSI, SAC	</a:t>
            </a:r>
            <a:r>
              <a:rPr lang="en-GB" b="1" dirty="0" smtClean="0"/>
              <a:t>Intervention</a:t>
            </a:r>
            <a:r>
              <a:rPr lang="en-GB" dirty="0"/>
              <a:t>: </a:t>
            </a:r>
            <a:r>
              <a:rPr lang="en-GB" dirty="0" smtClean="0"/>
              <a:t>None        	</a:t>
            </a:r>
          </a:p>
          <a:p>
            <a:endParaRPr lang="en-GB" b="1" dirty="0"/>
          </a:p>
          <a:p>
            <a:r>
              <a:rPr lang="en-GB" b="1" dirty="0" smtClean="0"/>
              <a:t>Issues</a:t>
            </a:r>
            <a:r>
              <a:rPr lang="en-GB" dirty="0"/>
              <a:t>: </a:t>
            </a:r>
            <a:r>
              <a:rPr lang="en-GB" dirty="0" smtClean="0"/>
              <a:t>Land Slips</a:t>
            </a:r>
          </a:p>
          <a:p>
            <a:endParaRPr lang="en-GB" b="1" dirty="0"/>
          </a:p>
          <a:p>
            <a:r>
              <a:rPr lang="en-GB" b="1" dirty="0" smtClean="0"/>
              <a:t>Description</a:t>
            </a:r>
            <a:r>
              <a:rPr lang="en-GB" dirty="0"/>
              <a:t>: A mature woodland with mixed native and non-native species and a </a:t>
            </a:r>
            <a:r>
              <a:rPr lang="en-GB" dirty="0" smtClean="0"/>
              <a:t>uniform </a:t>
            </a:r>
            <a:r>
              <a:rPr lang="en-GB" dirty="0"/>
              <a:t>age structure</a:t>
            </a:r>
            <a:endParaRPr lang="en-GB" dirty="0" smtClean="0"/>
          </a:p>
          <a:p>
            <a:endParaRPr lang="en-GB" dirty="0"/>
          </a:p>
          <a:p>
            <a:r>
              <a:rPr lang="en-GB" b="1" dirty="0"/>
              <a:t>Aims</a:t>
            </a:r>
            <a:r>
              <a:rPr lang="en-GB" dirty="0"/>
              <a:t>: To manage for visual amenity, health and safety, and biodiversity.</a:t>
            </a:r>
          </a:p>
          <a:p>
            <a:endParaRPr lang="en-GB" dirty="0"/>
          </a:p>
        </p:txBody>
      </p:sp>
      <p:sp>
        <p:nvSpPr>
          <p:cNvPr id="9" name="Rectangle 8"/>
          <p:cNvSpPr/>
          <p:nvPr/>
        </p:nvSpPr>
        <p:spPr>
          <a:xfrm>
            <a:off x="269608" y="173287"/>
            <a:ext cx="11630471" cy="2962718"/>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p:cNvCxnSpPr/>
          <p:nvPr/>
        </p:nvCxnSpPr>
        <p:spPr>
          <a:xfrm>
            <a:off x="3393857" y="179728"/>
            <a:ext cx="0" cy="2962718"/>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783582" y="173287"/>
            <a:ext cx="0" cy="2962718"/>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rotWithShape="1">
          <a:blip r:embed="rId5">
            <a:clrChange>
              <a:clrFrom>
                <a:srgbClr val="FFFFFF"/>
              </a:clrFrom>
              <a:clrTo>
                <a:srgbClr val="FFFFFF">
                  <a:alpha val="0"/>
                </a:srgbClr>
              </a:clrTo>
            </a:clrChange>
          </a:blip>
          <a:srcRect l="22449" t="85343" r="35185" b="11312"/>
          <a:stretch/>
        </p:blipFill>
        <p:spPr>
          <a:xfrm>
            <a:off x="445120" y="2958923"/>
            <a:ext cx="2756079" cy="122349"/>
          </a:xfrm>
          <a:prstGeom prst="rect">
            <a:avLst/>
          </a:prstGeom>
        </p:spPr>
      </p:pic>
      <p:sp>
        <p:nvSpPr>
          <p:cNvPr id="15" name="TextBox 14"/>
          <p:cNvSpPr txBox="1"/>
          <p:nvPr/>
        </p:nvSpPr>
        <p:spPr>
          <a:xfrm>
            <a:off x="11676185" y="6358597"/>
            <a:ext cx="515815" cy="369332"/>
          </a:xfrm>
          <a:prstGeom prst="rect">
            <a:avLst/>
          </a:prstGeom>
          <a:noFill/>
        </p:spPr>
        <p:txBody>
          <a:bodyPr wrap="square" rtlCol="0">
            <a:spAutoFit/>
          </a:bodyPr>
          <a:lstStyle/>
          <a:p>
            <a:r>
              <a:rPr lang="en-GB" dirty="0" smtClean="0"/>
              <a:t>24</a:t>
            </a:r>
            <a:endParaRPr lang="en-GB" dirty="0"/>
          </a:p>
        </p:txBody>
      </p:sp>
    </p:spTree>
    <p:extLst>
      <p:ext uri="{BB962C8B-B14F-4D97-AF65-F5344CB8AC3E}">
        <p14:creationId xmlns:p14="http://schemas.microsoft.com/office/powerpoint/2010/main" val="19739616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4600" y="204870"/>
            <a:ext cx="2984686" cy="2940109"/>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28940"/>
          <a:stretch/>
        </p:blipFill>
        <p:spPr>
          <a:xfrm rot="10800000" flipV="1">
            <a:off x="3292439" y="189023"/>
            <a:ext cx="5541672" cy="2953422"/>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4363" r="1911"/>
          <a:stretch/>
        </p:blipFill>
        <p:spPr>
          <a:xfrm>
            <a:off x="8806213" y="180304"/>
            <a:ext cx="3118873" cy="2946727"/>
          </a:xfrm>
          <a:prstGeom prst="rect">
            <a:avLst/>
          </a:prstGeom>
        </p:spPr>
      </p:pic>
      <p:sp>
        <p:nvSpPr>
          <p:cNvPr id="8" name="TextBox 7"/>
          <p:cNvSpPr txBox="1"/>
          <p:nvPr/>
        </p:nvSpPr>
        <p:spPr>
          <a:xfrm>
            <a:off x="269608" y="3374265"/>
            <a:ext cx="11630471" cy="2862322"/>
          </a:xfrm>
          <a:prstGeom prst="rect">
            <a:avLst/>
          </a:prstGeom>
          <a:noFill/>
        </p:spPr>
        <p:txBody>
          <a:bodyPr wrap="square" rtlCol="0">
            <a:spAutoFit/>
          </a:bodyPr>
          <a:lstStyle/>
          <a:p>
            <a:r>
              <a:rPr lang="en-GB" b="1" dirty="0" smtClean="0"/>
              <a:t>Compartment</a:t>
            </a:r>
            <a:r>
              <a:rPr lang="en-GB" dirty="0" smtClean="0"/>
              <a:t>: </a:t>
            </a:r>
            <a:r>
              <a:rPr lang="en-GB" b="1" dirty="0" smtClean="0">
                <a:solidFill>
                  <a:srgbClr val="FF0000"/>
                </a:solidFill>
              </a:rPr>
              <a:t>30</a:t>
            </a:r>
            <a:r>
              <a:rPr lang="en-GB" dirty="0" smtClean="0"/>
              <a:t>  		</a:t>
            </a:r>
            <a:r>
              <a:rPr lang="en-GB" b="1" dirty="0" smtClean="0"/>
              <a:t>Species</a:t>
            </a:r>
            <a:r>
              <a:rPr lang="en-GB" dirty="0"/>
              <a:t>: </a:t>
            </a:r>
            <a:r>
              <a:rPr lang="en-GB" dirty="0" smtClean="0"/>
              <a:t>Birch with Scots Pine, Sycamore, Alder and Willow </a:t>
            </a:r>
            <a:r>
              <a:rPr lang="en-GB" dirty="0"/>
              <a:t>	</a:t>
            </a:r>
            <a:r>
              <a:rPr lang="en-GB" b="1" dirty="0" smtClean="0"/>
              <a:t>Hectares</a:t>
            </a:r>
            <a:r>
              <a:rPr lang="en-GB" dirty="0"/>
              <a:t>:	</a:t>
            </a:r>
            <a:r>
              <a:rPr lang="en-GB" dirty="0" smtClean="0"/>
              <a:t>5.9</a:t>
            </a:r>
            <a:endParaRPr lang="en-GB" dirty="0"/>
          </a:p>
          <a:p>
            <a:r>
              <a:rPr lang="en-GB" dirty="0"/>
              <a:t>	</a:t>
            </a:r>
          </a:p>
          <a:p>
            <a:r>
              <a:rPr lang="en-GB" b="1" dirty="0"/>
              <a:t>Designations</a:t>
            </a:r>
            <a:r>
              <a:rPr lang="en-GB" dirty="0"/>
              <a:t>: </a:t>
            </a:r>
            <a:r>
              <a:rPr lang="en-GB" dirty="0" smtClean="0"/>
              <a:t>SSSI, SAC 	</a:t>
            </a:r>
            <a:r>
              <a:rPr lang="en-GB" b="1" dirty="0" smtClean="0"/>
              <a:t>Intervention</a:t>
            </a:r>
            <a:r>
              <a:rPr lang="en-GB" dirty="0"/>
              <a:t>: </a:t>
            </a:r>
            <a:r>
              <a:rPr lang="en-GB" dirty="0" smtClean="0"/>
              <a:t>30% Thin</a:t>
            </a:r>
            <a:r>
              <a:rPr lang="en-GB" dirty="0"/>
              <a:t>	</a:t>
            </a:r>
            <a:endParaRPr lang="en-GB" dirty="0" smtClean="0"/>
          </a:p>
          <a:p>
            <a:endParaRPr lang="en-GB" b="1" dirty="0"/>
          </a:p>
          <a:p>
            <a:r>
              <a:rPr lang="en-GB" b="1" dirty="0"/>
              <a:t>Work</a:t>
            </a:r>
            <a:r>
              <a:rPr lang="en-GB" dirty="0"/>
              <a:t> </a:t>
            </a:r>
            <a:r>
              <a:rPr lang="en-GB" b="1" dirty="0"/>
              <a:t>Period</a:t>
            </a:r>
            <a:r>
              <a:rPr lang="en-GB" dirty="0"/>
              <a:t>: </a:t>
            </a:r>
            <a:r>
              <a:rPr lang="en-GB" dirty="0"/>
              <a:t>January 2020- January 2022</a:t>
            </a:r>
            <a:r>
              <a:rPr lang="en-GB" dirty="0" smtClean="0"/>
              <a:t>		</a:t>
            </a:r>
            <a:r>
              <a:rPr lang="en-GB" b="1" dirty="0" smtClean="0"/>
              <a:t>Issues</a:t>
            </a:r>
            <a:r>
              <a:rPr lang="en-GB" dirty="0"/>
              <a:t>: </a:t>
            </a:r>
            <a:r>
              <a:rPr lang="en-GB" dirty="0" smtClean="0"/>
              <a:t>None</a:t>
            </a:r>
            <a:endParaRPr lang="en-GB" dirty="0"/>
          </a:p>
          <a:p>
            <a:endParaRPr lang="en-GB" dirty="0"/>
          </a:p>
          <a:p>
            <a:r>
              <a:rPr lang="en-GB" b="1" dirty="0"/>
              <a:t>Description</a:t>
            </a:r>
            <a:r>
              <a:rPr lang="en-GB" dirty="0" smtClean="0"/>
              <a:t>: </a:t>
            </a:r>
            <a:r>
              <a:rPr lang="en-GB" dirty="0"/>
              <a:t>A mature woodland with mixed native and non-native species and a </a:t>
            </a:r>
            <a:r>
              <a:rPr lang="en-GB" dirty="0" smtClean="0"/>
              <a:t>varied </a:t>
            </a:r>
            <a:r>
              <a:rPr lang="en-GB" dirty="0"/>
              <a:t>age structure</a:t>
            </a:r>
          </a:p>
          <a:p>
            <a:endParaRPr lang="en-GB" dirty="0"/>
          </a:p>
          <a:p>
            <a:r>
              <a:rPr lang="en-GB" b="1" dirty="0"/>
              <a:t>Aims</a:t>
            </a:r>
            <a:r>
              <a:rPr lang="en-GB" dirty="0"/>
              <a:t>: To diversify structure and encourage natural regeneration of native species.</a:t>
            </a:r>
          </a:p>
          <a:p>
            <a:endParaRPr lang="en-GB" dirty="0"/>
          </a:p>
        </p:txBody>
      </p:sp>
      <p:sp>
        <p:nvSpPr>
          <p:cNvPr id="9" name="Rectangle 8"/>
          <p:cNvSpPr/>
          <p:nvPr/>
        </p:nvSpPr>
        <p:spPr>
          <a:xfrm>
            <a:off x="269608" y="173287"/>
            <a:ext cx="11630471" cy="2962718"/>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p:cNvCxnSpPr/>
          <p:nvPr/>
        </p:nvCxnSpPr>
        <p:spPr>
          <a:xfrm>
            <a:off x="3292440" y="164313"/>
            <a:ext cx="0" cy="2962718"/>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809103" y="173287"/>
            <a:ext cx="0" cy="2962718"/>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rotWithShape="1">
          <a:blip r:embed="rId5">
            <a:clrChange>
              <a:clrFrom>
                <a:srgbClr val="FFFFFF"/>
              </a:clrFrom>
              <a:clrTo>
                <a:srgbClr val="FFFFFF">
                  <a:alpha val="0"/>
                </a:srgbClr>
              </a:clrTo>
            </a:clrChange>
          </a:blip>
          <a:srcRect l="22449" t="85343" r="35185" b="11312"/>
          <a:stretch/>
        </p:blipFill>
        <p:spPr>
          <a:xfrm>
            <a:off x="358903" y="2903399"/>
            <a:ext cx="2756079" cy="122349"/>
          </a:xfrm>
          <a:prstGeom prst="rect">
            <a:avLst/>
          </a:prstGeom>
        </p:spPr>
      </p:pic>
      <p:sp>
        <p:nvSpPr>
          <p:cNvPr id="15" name="TextBox 14"/>
          <p:cNvSpPr txBox="1"/>
          <p:nvPr/>
        </p:nvSpPr>
        <p:spPr>
          <a:xfrm>
            <a:off x="11676185" y="6358597"/>
            <a:ext cx="515815" cy="369332"/>
          </a:xfrm>
          <a:prstGeom prst="rect">
            <a:avLst/>
          </a:prstGeom>
          <a:noFill/>
        </p:spPr>
        <p:txBody>
          <a:bodyPr wrap="square" rtlCol="0">
            <a:spAutoFit/>
          </a:bodyPr>
          <a:lstStyle/>
          <a:p>
            <a:r>
              <a:rPr lang="en-GB" dirty="0" smtClean="0"/>
              <a:t>25</a:t>
            </a:r>
            <a:endParaRPr lang="en-GB" dirty="0"/>
          </a:p>
        </p:txBody>
      </p:sp>
    </p:spTree>
    <p:extLst>
      <p:ext uri="{BB962C8B-B14F-4D97-AF65-F5344CB8AC3E}">
        <p14:creationId xmlns:p14="http://schemas.microsoft.com/office/powerpoint/2010/main" val="13927042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8814" y="140677"/>
            <a:ext cx="11873132" cy="6063198"/>
          </a:xfrm>
          <a:prstGeom prst="rect">
            <a:avLst/>
          </a:prstGeom>
          <a:noFill/>
        </p:spPr>
        <p:txBody>
          <a:bodyPr wrap="square" rtlCol="0">
            <a:spAutoFit/>
          </a:bodyPr>
          <a:lstStyle/>
          <a:p>
            <a:endParaRPr lang="en-GB" sz="1200" b="1" dirty="0" smtClean="0"/>
          </a:p>
          <a:p>
            <a:r>
              <a:rPr lang="en-GB" sz="1200" b="1" dirty="0" smtClean="0"/>
              <a:t>The aim of this plan is to provide a ten year programme of woodland management that will meet the aims and objectives of the National Trust at </a:t>
            </a:r>
            <a:r>
              <a:rPr lang="en-GB" sz="1200" b="1" dirty="0" err="1" smtClean="0"/>
              <a:t>Bellister</a:t>
            </a:r>
            <a:r>
              <a:rPr lang="en-GB" sz="1200" b="1" dirty="0" smtClean="0"/>
              <a:t> in </a:t>
            </a:r>
            <a:r>
              <a:rPr lang="en-GB" sz="1200" b="1" dirty="0"/>
              <a:t>Northumberland</a:t>
            </a:r>
            <a:r>
              <a:rPr lang="en-GB" sz="1200" b="1" dirty="0" smtClean="0"/>
              <a:t>. The detail of the plan focusses on tree thinning and felling works at the site. Detail relating to the access and built structures at the site form the content of other plans. </a:t>
            </a:r>
          </a:p>
          <a:p>
            <a:endParaRPr lang="en-GB" sz="1250" dirty="0"/>
          </a:p>
          <a:p>
            <a:r>
              <a:rPr lang="en-GB" sz="1600" b="1" dirty="0" smtClean="0"/>
              <a:t>Background to the Woodlands at </a:t>
            </a:r>
            <a:r>
              <a:rPr lang="en-GB" sz="1600" b="1" dirty="0" err="1" smtClean="0"/>
              <a:t>Bellister</a:t>
            </a:r>
            <a:endParaRPr lang="en-GB" sz="1600" b="1" dirty="0" smtClean="0"/>
          </a:p>
          <a:p>
            <a:endParaRPr lang="en-GB" sz="1250" b="1" dirty="0" smtClean="0"/>
          </a:p>
          <a:p>
            <a:r>
              <a:rPr lang="en-GB" sz="1250" dirty="0" smtClean="0"/>
              <a:t>These woodland form part of the National Trust Hadrian's Wall and Tyne Valley Group of properties. The woodlands covered in this plan include compartments 19-31. The remaining compartments can be seen in the plans for Allen Banks and Staward Gorge and the plan for Hadrian’s Wall woodlands.</a:t>
            </a:r>
          </a:p>
          <a:p>
            <a:endParaRPr lang="en-GB" sz="1250" dirty="0"/>
          </a:p>
          <a:p>
            <a:endParaRPr lang="en-GB" sz="1250" dirty="0"/>
          </a:p>
          <a:p>
            <a:r>
              <a:rPr lang="en-GB" sz="1250" dirty="0"/>
              <a:t>In total there are </a:t>
            </a:r>
            <a:r>
              <a:rPr lang="en-GB" sz="1250" dirty="0" smtClean="0"/>
              <a:t>13 </a:t>
            </a:r>
            <a:r>
              <a:rPr lang="en-GB" sz="1250" dirty="0"/>
              <a:t>woodland compartments covering </a:t>
            </a:r>
            <a:r>
              <a:rPr lang="en-GB" sz="1250" dirty="0" smtClean="0"/>
              <a:t>41 </a:t>
            </a:r>
            <a:r>
              <a:rPr lang="en-GB" sz="1250" dirty="0"/>
              <a:t>hectares</a:t>
            </a:r>
            <a:r>
              <a:rPr lang="en-GB" sz="1250" dirty="0" smtClean="0"/>
              <a:t>.</a:t>
            </a:r>
          </a:p>
          <a:p>
            <a:endParaRPr lang="en-GB" sz="1250" dirty="0" smtClean="0"/>
          </a:p>
          <a:p>
            <a:r>
              <a:rPr lang="en-GB" sz="1250" dirty="0" err="1"/>
              <a:t>Bellister</a:t>
            </a:r>
            <a:r>
              <a:rPr lang="en-GB" sz="1250" dirty="0"/>
              <a:t> Estate forms part of the South Tyne Valley.  Altitude 120 – 215m above sea level.  Solid geology is overlain with bolder clay.  The area is covered by a number of soils including brown earth and surface water </a:t>
            </a:r>
            <a:r>
              <a:rPr lang="en-GB" sz="1250" dirty="0" err="1"/>
              <a:t>gleys</a:t>
            </a:r>
            <a:r>
              <a:rPr lang="en-GB" sz="1250" dirty="0"/>
              <a:t>.  Steep cliff woodland in places with gentle to moderate slope elsewhere, ground slightly uneven to rough and ground bearing capacity good to poor being greatly altered during winter months as well as abnormal rainfall at other times of the year.</a:t>
            </a:r>
          </a:p>
          <a:p>
            <a:r>
              <a:rPr lang="en-GB" sz="1250" dirty="0"/>
              <a:t> </a:t>
            </a:r>
          </a:p>
          <a:p>
            <a:r>
              <a:rPr lang="en-GB" sz="1250" dirty="0"/>
              <a:t>The estate is primarily an agricultural estate, farmed under three separate tenancies and a survival of a type of estate that was once common in the border country.  The estate lies within South Tyne Valley and is surrounded by undulating hills.  The woodland area behind </a:t>
            </a:r>
            <a:r>
              <a:rPr lang="en-GB" sz="1250" dirty="0" err="1"/>
              <a:t>Bellister</a:t>
            </a:r>
            <a:r>
              <a:rPr lang="en-GB" sz="1250" dirty="0"/>
              <a:t> Castle, an ancient woodland site, contains remains of a Victorian landscape planting and although less formal now does provide a backdrop to the castle setting. </a:t>
            </a:r>
            <a:r>
              <a:rPr lang="en-GB" sz="1250" dirty="0" smtClean="0"/>
              <a:t>Specimen </a:t>
            </a:r>
            <a:r>
              <a:rPr lang="en-GB" sz="1250" dirty="0"/>
              <a:t>trees from this planting should be retained wherever possible. This area of woodland is a very prominent landscape feature from the A69 by-pass. There are 14 woodland compartments totalling 41 hectares</a:t>
            </a:r>
          </a:p>
          <a:p>
            <a:r>
              <a:rPr lang="en-GB" sz="1250" dirty="0"/>
              <a:t> </a:t>
            </a:r>
          </a:p>
          <a:p>
            <a:r>
              <a:rPr lang="en-GB" sz="1250" dirty="0"/>
              <a:t>Much of the woodland appears to have been felled during the 1940’s and has subsequently re-established by natural regeneration although formally mixed plantation were grown.  Some planting has also taken place in the past to screen </a:t>
            </a:r>
            <a:r>
              <a:rPr lang="en-GB" sz="1250" dirty="0" err="1"/>
              <a:t>Haltwhistle</a:t>
            </a:r>
            <a:r>
              <a:rPr lang="en-GB" sz="1250" dirty="0"/>
              <a:t> as well as in more recent times the A69 </a:t>
            </a:r>
            <a:r>
              <a:rPr lang="en-GB" sz="1250" dirty="0" err="1"/>
              <a:t>Haltwhistle</a:t>
            </a:r>
            <a:r>
              <a:rPr lang="en-GB" sz="1250" dirty="0"/>
              <a:t> by-pass.  Although a wood may be currently </a:t>
            </a:r>
            <a:r>
              <a:rPr lang="en-GB" sz="1250" dirty="0" err="1" smtClean="0"/>
              <a:t>ungrased</a:t>
            </a:r>
            <a:r>
              <a:rPr lang="en-GB" sz="1250" dirty="0" smtClean="0"/>
              <a:t> </a:t>
            </a:r>
            <a:r>
              <a:rPr lang="en-GB" sz="1250" dirty="0"/>
              <a:t>the species composition of the ground flora in places suggests </a:t>
            </a:r>
            <a:r>
              <a:rPr lang="en-GB" sz="1250" dirty="0" err="1" smtClean="0"/>
              <a:t>grasing</a:t>
            </a:r>
            <a:r>
              <a:rPr lang="en-GB" sz="1250" dirty="0" smtClean="0"/>
              <a:t> </a:t>
            </a:r>
            <a:r>
              <a:rPr lang="en-GB" sz="1250" dirty="0"/>
              <a:t>in the past</a:t>
            </a:r>
            <a:r>
              <a:rPr lang="en-GB" sz="1250" dirty="0" smtClean="0"/>
              <a:t>.</a:t>
            </a:r>
          </a:p>
          <a:p>
            <a:endParaRPr lang="en-GB" sz="1250" dirty="0"/>
          </a:p>
          <a:p>
            <a:r>
              <a:rPr lang="en-GB" sz="1250" dirty="0"/>
              <a:t>The woodlands are a mixture of pasture woodland and enclosed woodland, with the emphasis being on nature conservation and public recreation.  The woodlands are small, spread out with the quality of timber generally poor, but with an available resource for woodfuel production.</a:t>
            </a:r>
          </a:p>
          <a:p>
            <a:endParaRPr lang="en-GB" sz="1250" dirty="0"/>
          </a:p>
          <a:p>
            <a:endParaRPr lang="en-GB" b="1" dirty="0"/>
          </a:p>
          <a:p>
            <a:endParaRPr lang="en-GB" b="1" dirty="0"/>
          </a:p>
        </p:txBody>
      </p:sp>
      <p:sp>
        <p:nvSpPr>
          <p:cNvPr id="5" name="TextBox 4"/>
          <p:cNvSpPr txBox="1"/>
          <p:nvPr/>
        </p:nvSpPr>
        <p:spPr>
          <a:xfrm>
            <a:off x="11676185" y="6358597"/>
            <a:ext cx="515815" cy="369332"/>
          </a:xfrm>
          <a:prstGeom prst="rect">
            <a:avLst/>
          </a:prstGeom>
          <a:noFill/>
        </p:spPr>
        <p:txBody>
          <a:bodyPr wrap="square" rtlCol="0">
            <a:spAutoFit/>
          </a:bodyPr>
          <a:lstStyle/>
          <a:p>
            <a:r>
              <a:rPr lang="en-GB" dirty="0" smtClean="0"/>
              <a:t>1</a:t>
            </a:r>
            <a:endParaRPr lang="en-GB" dirty="0"/>
          </a:p>
        </p:txBody>
      </p:sp>
    </p:spTree>
    <p:extLst>
      <p:ext uri="{BB962C8B-B14F-4D97-AF65-F5344CB8AC3E}">
        <p14:creationId xmlns:p14="http://schemas.microsoft.com/office/powerpoint/2010/main" val="19913768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4600" y="166234"/>
            <a:ext cx="2984686" cy="2940109"/>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33" t="46955" r="-233" b="13002"/>
          <a:stretch/>
        </p:blipFill>
        <p:spPr>
          <a:xfrm rot="10800000" flipV="1">
            <a:off x="3296179" y="173287"/>
            <a:ext cx="5512924" cy="2943400"/>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2561"/>
          <a:stretch/>
        </p:blipFill>
        <p:spPr>
          <a:xfrm>
            <a:off x="8834111" y="193183"/>
            <a:ext cx="3065968" cy="2942822"/>
          </a:xfrm>
          <a:prstGeom prst="rect">
            <a:avLst/>
          </a:prstGeom>
        </p:spPr>
      </p:pic>
      <p:sp>
        <p:nvSpPr>
          <p:cNvPr id="8" name="TextBox 7"/>
          <p:cNvSpPr txBox="1"/>
          <p:nvPr/>
        </p:nvSpPr>
        <p:spPr>
          <a:xfrm>
            <a:off x="269608" y="3374265"/>
            <a:ext cx="11630471" cy="2308324"/>
          </a:xfrm>
          <a:prstGeom prst="rect">
            <a:avLst/>
          </a:prstGeom>
          <a:noFill/>
        </p:spPr>
        <p:txBody>
          <a:bodyPr wrap="square" rtlCol="0">
            <a:spAutoFit/>
          </a:bodyPr>
          <a:lstStyle/>
          <a:p>
            <a:r>
              <a:rPr lang="en-GB" b="1" dirty="0" smtClean="0"/>
              <a:t>Compartment</a:t>
            </a:r>
            <a:r>
              <a:rPr lang="en-GB" dirty="0" smtClean="0"/>
              <a:t>: </a:t>
            </a:r>
            <a:r>
              <a:rPr lang="en-GB" b="1" dirty="0" smtClean="0">
                <a:solidFill>
                  <a:srgbClr val="FF0000"/>
                </a:solidFill>
              </a:rPr>
              <a:t>31</a:t>
            </a:r>
            <a:r>
              <a:rPr lang="en-GB" dirty="0" smtClean="0"/>
              <a:t>  		</a:t>
            </a:r>
            <a:r>
              <a:rPr lang="en-GB" b="1" dirty="0" smtClean="0"/>
              <a:t>Species</a:t>
            </a:r>
            <a:r>
              <a:rPr lang="en-GB" dirty="0"/>
              <a:t>: </a:t>
            </a:r>
            <a:r>
              <a:rPr lang="en-GB" dirty="0" smtClean="0"/>
              <a:t>Ash with Alder</a:t>
            </a:r>
            <a:r>
              <a:rPr lang="en-GB" dirty="0"/>
              <a:t>	</a:t>
            </a:r>
            <a:r>
              <a:rPr lang="en-GB" b="1" dirty="0" smtClean="0"/>
              <a:t>Hectares</a:t>
            </a:r>
            <a:r>
              <a:rPr lang="en-GB" dirty="0" smtClean="0"/>
              <a:t>:1.9</a:t>
            </a:r>
            <a:endParaRPr lang="en-GB" dirty="0"/>
          </a:p>
          <a:p>
            <a:r>
              <a:rPr lang="en-GB" dirty="0"/>
              <a:t>	</a:t>
            </a:r>
          </a:p>
          <a:p>
            <a:r>
              <a:rPr lang="en-GB" b="1" dirty="0"/>
              <a:t>Designations</a:t>
            </a:r>
            <a:r>
              <a:rPr lang="en-GB" dirty="0"/>
              <a:t>: </a:t>
            </a:r>
            <a:r>
              <a:rPr lang="en-GB" dirty="0" smtClean="0"/>
              <a:t>ASNW   	</a:t>
            </a:r>
            <a:r>
              <a:rPr lang="en-GB" b="1" dirty="0" smtClean="0"/>
              <a:t>Intervention</a:t>
            </a:r>
            <a:r>
              <a:rPr lang="en-GB" dirty="0"/>
              <a:t>: </a:t>
            </a:r>
            <a:r>
              <a:rPr lang="en-GB" dirty="0" smtClean="0"/>
              <a:t>None </a:t>
            </a:r>
            <a:r>
              <a:rPr lang="en-GB" dirty="0"/>
              <a:t>	</a:t>
            </a:r>
            <a:r>
              <a:rPr lang="en-GB" b="1" dirty="0" smtClean="0"/>
              <a:t>Issues</a:t>
            </a:r>
            <a:r>
              <a:rPr lang="en-GB" dirty="0"/>
              <a:t>: </a:t>
            </a:r>
            <a:r>
              <a:rPr lang="en-GB" dirty="0" smtClean="0"/>
              <a:t>Land slip</a:t>
            </a:r>
            <a:endParaRPr lang="en-GB" dirty="0"/>
          </a:p>
          <a:p>
            <a:endParaRPr lang="en-GB" dirty="0"/>
          </a:p>
          <a:p>
            <a:r>
              <a:rPr lang="en-GB" b="1" dirty="0"/>
              <a:t>Description</a:t>
            </a:r>
            <a:r>
              <a:rPr lang="en-GB" dirty="0" smtClean="0"/>
              <a:t>: A mature native woodland.</a:t>
            </a:r>
          </a:p>
          <a:p>
            <a:endParaRPr lang="en-GB" dirty="0"/>
          </a:p>
          <a:p>
            <a:r>
              <a:rPr lang="en-GB" b="1" dirty="0"/>
              <a:t>Aims</a:t>
            </a:r>
            <a:r>
              <a:rPr lang="en-GB" dirty="0"/>
              <a:t>: To manage for visual amenity, health and safety, and biodiversity.</a:t>
            </a:r>
          </a:p>
          <a:p>
            <a:endParaRPr lang="en-GB" dirty="0"/>
          </a:p>
        </p:txBody>
      </p:sp>
      <p:sp>
        <p:nvSpPr>
          <p:cNvPr id="9" name="Rectangle 8"/>
          <p:cNvSpPr/>
          <p:nvPr/>
        </p:nvSpPr>
        <p:spPr>
          <a:xfrm>
            <a:off x="269608" y="173287"/>
            <a:ext cx="11630471" cy="2962718"/>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p:cNvCxnSpPr/>
          <p:nvPr/>
        </p:nvCxnSpPr>
        <p:spPr>
          <a:xfrm>
            <a:off x="3292440" y="164313"/>
            <a:ext cx="0" cy="2962718"/>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809103" y="173287"/>
            <a:ext cx="0" cy="2962718"/>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rotWithShape="1">
          <a:blip r:embed="rId5">
            <a:clrChange>
              <a:clrFrom>
                <a:srgbClr val="FFFFFF"/>
              </a:clrFrom>
              <a:clrTo>
                <a:srgbClr val="FFFFFF">
                  <a:alpha val="0"/>
                </a:srgbClr>
              </a:clrTo>
            </a:clrChange>
          </a:blip>
          <a:srcRect l="22449" t="85343" r="35185" b="11312"/>
          <a:stretch/>
        </p:blipFill>
        <p:spPr>
          <a:xfrm>
            <a:off x="358903" y="2903399"/>
            <a:ext cx="2756079" cy="122349"/>
          </a:xfrm>
          <a:prstGeom prst="rect">
            <a:avLst/>
          </a:prstGeom>
        </p:spPr>
      </p:pic>
      <p:sp>
        <p:nvSpPr>
          <p:cNvPr id="15" name="TextBox 14"/>
          <p:cNvSpPr txBox="1"/>
          <p:nvPr/>
        </p:nvSpPr>
        <p:spPr>
          <a:xfrm>
            <a:off x="11676185" y="6358597"/>
            <a:ext cx="515815" cy="369332"/>
          </a:xfrm>
          <a:prstGeom prst="rect">
            <a:avLst/>
          </a:prstGeom>
          <a:noFill/>
        </p:spPr>
        <p:txBody>
          <a:bodyPr wrap="square" rtlCol="0">
            <a:spAutoFit/>
          </a:bodyPr>
          <a:lstStyle/>
          <a:p>
            <a:r>
              <a:rPr lang="en-GB" dirty="0" smtClean="0"/>
              <a:t>26</a:t>
            </a:r>
            <a:endParaRPr lang="en-GB" dirty="0"/>
          </a:p>
        </p:txBody>
      </p:sp>
    </p:spTree>
    <p:extLst>
      <p:ext uri="{BB962C8B-B14F-4D97-AF65-F5344CB8AC3E}">
        <p14:creationId xmlns:p14="http://schemas.microsoft.com/office/powerpoint/2010/main" val="15288004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145" t="5409" r="115" b="13339"/>
          <a:stretch/>
        </p:blipFill>
        <p:spPr>
          <a:xfrm rot="10800000">
            <a:off x="-1" y="-1"/>
            <a:ext cx="11101590" cy="6851561"/>
          </a:xfrm>
        </p:spPr>
      </p:pic>
      <p:sp>
        <p:nvSpPr>
          <p:cNvPr id="6" name="Flowchart: Document 5"/>
          <p:cNvSpPr/>
          <p:nvPr/>
        </p:nvSpPr>
        <p:spPr>
          <a:xfrm rot="5400000">
            <a:off x="8063719" y="2704514"/>
            <a:ext cx="6872067" cy="1434905"/>
          </a:xfrm>
          <a:prstGeom prst="flowChartDocument">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smtClean="0">
                <a:solidFill>
                  <a:prstClr val="white"/>
                </a:solidFill>
              </a:rPr>
              <a:t>Section 2: Our Aims and Objectives</a:t>
            </a:r>
            <a:endParaRPr lang="en-GB" sz="4000" dirty="0">
              <a:solidFill>
                <a:prstClr val="white"/>
              </a:solidFill>
            </a:endParaRPr>
          </a:p>
        </p:txBody>
      </p:sp>
      <p:sp>
        <p:nvSpPr>
          <p:cNvPr id="7" name="Rectangle 6"/>
          <p:cNvSpPr/>
          <p:nvPr/>
        </p:nvSpPr>
        <p:spPr>
          <a:xfrm>
            <a:off x="-25207" y="-14067"/>
            <a:ext cx="6096000" cy="276999"/>
          </a:xfrm>
          <a:prstGeom prst="rect">
            <a:avLst/>
          </a:prstGeom>
        </p:spPr>
        <p:txBody>
          <a:bodyPr>
            <a:spAutoFit/>
          </a:bodyPr>
          <a:lstStyle/>
          <a:p>
            <a:r>
              <a:rPr lang="en-GB" sz="1200" b="1" dirty="0" err="1" smtClean="0"/>
              <a:t>Bellister</a:t>
            </a:r>
            <a:r>
              <a:rPr lang="en-GB" sz="1200" b="1" dirty="0" smtClean="0"/>
              <a:t> Castle</a:t>
            </a:r>
            <a:endParaRPr lang="en-GB" sz="1200" b="1" dirty="0"/>
          </a:p>
        </p:txBody>
      </p:sp>
    </p:spTree>
    <p:extLst>
      <p:ext uri="{BB962C8B-B14F-4D97-AF65-F5344CB8AC3E}">
        <p14:creationId xmlns:p14="http://schemas.microsoft.com/office/powerpoint/2010/main" val="20246116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338990976"/>
              </p:ext>
            </p:extLst>
          </p:nvPr>
        </p:nvGraphicFramePr>
        <p:xfrm>
          <a:off x="-1" y="0"/>
          <a:ext cx="12192000" cy="6858000"/>
        </p:xfrm>
        <a:graphic>
          <a:graphicData uri="http://schemas.openxmlformats.org/drawingml/2006/table">
            <a:tbl>
              <a:tblPr firstRow="1" firstCol="1" bandRow="1">
                <a:tableStyleId>{5C22544A-7EE6-4342-B048-85BDC9FD1C3A}</a:tableStyleId>
              </a:tblPr>
              <a:tblGrid>
                <a:gridCol w="1465326"/>
                <a:gridCol w="4368805"/>
                <a:gridCol w="6357869"/>
              </a:tblGrid>
              <a:tr h="352492">
                <a:tc>
                  <a:txBody>
                    <a:bodyPr/>
                    <a:lstStyle/>
                    <a:p>
                      <a:pPr marL="0" marR="0">
                        <a:lnSpc>
                          <a:spcPct val="107000"/>
                        </a:lnSpc>
                        <a:spcBef>
                          <a:spcPts val="0"/>
                        </a:spcBef>
                        <a:spcAft>
                          <a:spcPts val="0"/>
                        </a:spcAft>
                      </a:pPr>
                      <a:r>
                        <a:rPr lang="en-GB" sz="1100" dirty="0">
                          <a:effectLst/>
                        </a:rPr>
                        <a:t>What we want to do</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751" marR="42751" marT="0" marB="0"/>
                </a:tc>
                <a:tc>
                  <a:txBody>
                    <a:bodyPr/>
                    <a:lstStyle/>
                    <a:p>
                      <a:pPr marL="0" marR="0">
                        <a:lnSpc>
                          <a:spcPct val="107000"/>
                        </a:lnSpc>
                        <a:spcBef>
                          <a:spcPts val="0"/>
                        </a:spcBef>
                        <a:spcAft>
                          <a:spcPts val="0"/>
                        </a:spcAft>
                      </a:pPr>
                      <a:r>
                        <a:rPr lang="en-GB" sz="1100">
                          <a:effectLst/>
                        </a:rPr>
                        <a:t>Why we want to do it?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2751" marR="42751" marT="0" marB="0"/>
                </a:tc>
                <a:tc>
                  <a:txBody>
                    <a:bodyPr/>
                    <a:lstStyle/>
                    <a:p>
                      <a:pPr marL="0" marR="0">
                        <a:lnSpc>
                          <a:spcPct val="107000"/>
                        </a:lnSpc>
                        <a:spcBef>
                          <a:spcPts val="0"/>
                        </a:spcBef>
                        <a:spcAft>
                          <a:spcPts val="0"/>
                        </a:spcAft>
                      </a:pPr>
                      <a:r>
                        <a:rPr lang="en-GB" sz="1100">
                          <a:effectLst/>
                        </a:rPr>
                        <a:t>How can we achieve it?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2751" marR="42751" marT="0" marB="0"/>
                </a:tc>
              </a:tr>
              <a:tr h="6505508">
                <a:tc>
                  <a:txBody>
                    <a:bodyPr/>
                    <a:lstStyle/>
                    <a:p>
                      <a:pPr marL="0" marR="0">
                        <a:lnSpc>
                          <a:spcPct val="107000"/>
                        </a:lnSpc>
                        <a:spcBef>
                          <a:spcPts val="0"/>
                        </a:spcBef>
                        <a:spcAft>
                          <a:spcPts val="0"/>
                        </a:spcAft>
                      </a:pPr>
                      <a:r>
                        <a:rPr lang="en-GB" sz="1200" b="1" kern="1200" dirty="0" smtClean="0">
                          <a:solidFill>
                            <a:schemeClr val="lt1"/>
                          </a:solidFill>
                          <a:effectLst/>
                          <a:latin typeface="+mn-lt"/>
                          <a:ea typeface="+mn-ea"/>
                          <a:cs typeface="+mn-cs"/>
                        </a:rPr>
                        <a:t>Maximise the value of our woodlands for biodiversity through restoration of Ancient Woodland sites and to conduct management throughout our woodlands that creates a diverse age structure and sustainable, dynamic forest ecosystems. The work we do will aim to protect and</a:t>
                      </a:r>
                    </a:p>
                    <a:p>
                      <a:pPr marL="0" marR="0">
                        <a:lnSpc>
                          <a:spcPct val="107000"/>
                        </a:lnSpc>
                        <a:spcBef>
                          <a:spcPts val="0"/>
                        </a:spcBef>
                        <a:spcAft>
                          <a:spcPts val="0"/>
                        </a:spcAft>
                      </a:pPr>
                      <a:r>
                        <a:rPr lang="en-GB" sz="1200" b="1" kern="1200" dirty="0" smtClean="0">
                          <a:solidFill>
                            <a:schemeClr val="lt1"/>
                          </a:solidFill>
                          <a:effectLst/>
                          <a:latin typeface="+mn-lt"/>
                          <a:ea typeface="+mn-ea"/>
                          <a:cs typeface="+mn-cs"/>
                        </a:rPr>
                        <a:t>enhance biodiversity in all woodlands and open habitats.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751" marR="42751" marT="0" marB="0"/>
                </a:tc>
                <a:tc>
                  <a:txBody>
                    <a:bodyPr/>
                    <a:lstStyle/>
                    <a:p>
                      <a:pPr marL="0" marR="0">
                        <a:lnSpc>
                          <a:spcPct val="107000"/>
                        </a:lnSpc>
                        <a:spcBef>
                          <a:spcPts val="0"/>
                        </a:spcBef>
                        <a:spcAft>
                          <a:spcPts val="0"/>
                        </a:spcAft>
                      </a:pPr>
                      <a:r>
                        <a:rPr lang="en-GB" sz="1100" dirty="0">
                          <a:effectLst/>
                        </a:rPr>
                        <a:t>Britain’s woodland biodiversity is in trouble. Reports show that 60 per cent of our woodland species have decreased and 34 percent have decreased strongly over recent decades. Species decline is attributed to a lack of structural diversity in our woodlands with low management intervention and increased deer numbers resulting in uniform and aging woodlands. We want to do what we can to reverse this trend and help save Britain’s natural heritage. We’ve identified those species </a:t>
                      </a:r>
                      <a:r>
                        <a:rPr lang="en-GB" sz="1100" dirty="0" smtClean="0">
                          <a:effectLst/>
                        </a:rPr>
                        <a:t>listed </a:t>
                      </a:r>
                      <a:r>
                        <a:rPr lang="en-GB" sz="1100" dirty="0">
                          <a:effectLst/>
                        </a:rPr>
                        <a:t>as being of high conservation </a:t>
                      </a:r>
                      <a:r>
                        <a:rPr lang="en-GB" sz="1100" dirty="0" smtClean="0">
                          <a:effectLst/>
                        </a:rPr>
                        <a:t>importance, these are listed </a:t>
                      </a:r>
                      <a:r>
                        <a:rPr lang="en-GB" sz="1100" dirty="0">
                          <a:effectLst/>
                        </a:rPr>
                        <a:t>below:</a:t>
                      </a:r>
                    </a:p>
                    <a:p>
                      <a:pPr marL="0" marR="0">
                        <a:lnSpc>
                          <a:spcPct val="107000"/>
                        </a:lnSpc>
                        <a:spcBef>
                          <a:spcPts val="0"/>
                        </a:spcBef>
                        <a:spcAft>
                          <a:spcPts val="0"/>
                        </a:spcAft>
                      </a:pPr>
                      <a:r>
                        <a:rPr lang="en-GB" sz="1100" dirty="0">
                          <a:effectLst/>
                        </a:rPr>
                        <a:t> </a:t>
                      </a:r>
                    </a:p>
                    <a:p>
                      <a:pPr marL="0" marR="0">
                        <a:lnSpc>
                          <a:spcPct val="107000"/>
                        </a:lnSpc>
                        <a:spcBef>
                          <a:spcPts val="0"/>
                        </a:spcBef>
                        <a:spcAft>
                          <a:spcPts val="0"/>
                        </a:spcAft>
                      </a:pPr>
                      <a:r>
                        <a:rPr lang="en-GB" sz="1100" dirty="0" smtClean="0">
                          <a:effectLst/>
                        </a:rPr>
                        <a:t>Bats: </a:t>
                      </a:r>
                      <a:r>
                        <a:rPr lang="en-GB" sz="1100" kern="1200" dirty="0" err="1" smtClean="0">
                          <a:solidFill>
                            <a:schemeClr val="dk1"/>
                          </a:solidFill>
                          <a:effectLst/>
                          <a:latin typeface="+mn-lt"/>
                          <a:ea typeface="+mn-ea"/>
                          <a:cs typeface="+mn-cs"/>
                        </a:rPr>
                        <a:t>Myotis</a:t>
                      </a:r>
                      <a:r>
                        <a:rPr lang="en-GB" sz="1100" kern="1200" dirty="0" smtClean="0">
                          <a:solidFill>
                            <a:schemeClr val="dk1"/>
                          </a:solidFill>
                          <a:effectLst/>
                          <a:latin typeface="+mn-lt"/>
                          <a:ea typeface="+mn-ea"/>
                          <a:cs typeface="+mn-cs"/>
                        </a:rPr>
                        <a:t>, pipistrelle, brown long eared and </a:t>
                      </a:r>
                      <a:r>
                        <a:rPr lang="en-GB" sz="1100" kern="1200" dirty="0" err="1" smtClean="0">
                          <a:solidFill>
                            <a:schemeClr val="dk1"/>
                          </a:solidFill>
                          <a:effectLst/>
                          <a:latin typeface="+mn-lt"/>
                          <a:ea typeface="+mn-ea"/>
                          <a:cs typeface="+mn-cs"/>
                        </a:rPr>
                        <a:t>noctual</a:t>
                      </a:r>
                      <a:r>
                        <a:rPr lang="en-GB" sz="1100" kern="1200" dirty="0" smtClean="0">
                          <a:solidFill>
                            <a:schemeClr val="dk1"/>
                          </a:solidFill>
                          <a:effectLst/>
                          <a:latin typeface="+mn-lt"/>
                          <a:ea typeface="+mn-ea"/>
                          <a:cs typeface="+mn-cs"/>
                        </a:rPr>
                        <a:t>.</a:t>
                      </a:r>
                      <a:endParaRPr lang="en-GB" sz="1100" dirty="0">
                        <a:effectLst/>
                      </a:endParaRPr>
                    </a:p>
                    <a:p>
                      <a:pPr marL="0" marR="0">
                        <a:lnSpc>
                          <a:spcPct val="107000"/>
                        </a:lnSpc>
                        <a:spcBef>
                          <a:spcPts val="0"/>
                        </a:spcBef>
                        <a:spcAft>
                          <a:spcPts val="0"/>
                        </a:spcAft>
                      </a:pPr>
                      <a:r>
                        <a:rPr lang="en-GB" sz="1100" dirty="0">
                          <a:effectLst/>
                        </a:rPr>
                        <a:t> </a:t>
                      </a:r>
                      <a:endParaRPr lang="en-GB" sz="1100" dirty="0" smtClean="0">
                        <a:effectLst/>
                      </a:endParaRPr>
                    </a:p>
                    <a:p>
                      <a:pPr marL="0" marR="0">
                        <a:lnSpc>
                          <a:spcPct val="107000"/>
                        </a:lnSpc>
                        <a:spcBef>
                          <a:spcPts val="0"/>
                        </a:spcBef>
                        <a:spcAft>
                          <a:spcPts val="0"/>
                        </a:spcAft>
                      </a:pPr>
                      <a:r>
                        <a:rPr lang="en-GB" sz="1100" kern="1200" dirty="0" smtClean="0">
                          <a:solidFill>
                            <a:schemeClr val="dk1"/>
                          </a:solidFill>
                          <a:effectLst/>
                          <a:latin typeface="+mn-lt"/>
                          <a:ea typeface="+mn-ea"/>
                          <a:cs typeface="+mn-cs"/>
                        </a:rPr>
                        <a:t>Birds: Kingfisher, barn owl, wood warbler, spotted flycatcher, yellowhammer, pied flycatcher </a:t>
                      </a:r>
                    </a:p>
                    <a:p>
                      <a:pPr marL="0" marR="0">
                        <a:lnSpc>
                          <a:spcPct val="107000"/>
                        </a:lnSpc>
                        <a:spcBef>
                          <a:spcPts val="0"/>
                        </a:spcBef>
                        <a:spcAft>
                          <a:spcPts val="0"/>
                        </a:spcAft>
                      </a:pPr>
                      <a:endParaRPr lang="en-GB" sz="1100" b="0" kern="1200" dirty="0" smtClean="0">
                        <a:solidFill>
                          <a:schemeClr val="dk1"/>
                        </a:solidFill>
                        <a:effectLst/>
                        <a:latin typeface="+mn-lt"/>
                        <a:ea typeface="+mn-ea"/>
                        <a:cs typeface="+mn-cs"/>
                      </a:endParaRPr>
                    </a:p>
                    <a:p>
                      <a:pPr marL="0" marR="0">
                        <a:lnSpc>
                          <a:spcPct val="107000"/>
                        </a:lnSpc>
                        <a:spcBef>
                          <a:spcPts val="0"/>
                        </a:spcBef>
                        <a:spcAft>
                          <a:spcPts val="0"/>
                        </a:spcAft>
                      </a:pPr>
                      <a:r>
                        <a:rPr lang="en-GB" sz="1100" b="0" kern="1200" dirty="0" smtClean="0">
                          <a:solidFill>
                            <a:schemeClr val="dk1"/>
                          </a:solidFill>
                          <a:effectLst/>
                          <a:latin typeface="+mn-lt"/>
                          <a:ea typeface="+mn-ea"/>
                          <a:cs typeface="+mn-cs"/>
                        </a:rPr>
                        <a:t>Mammals: </a:t>
                      </a:r>
                      <a:r>
                        <a:rPr lang="en-GB" sz="1100" kern="1200" dirty="0" smtClean="0">
                          <a:solidFill>
                            <a:schemeClr val="dk1"/>
                          </a:solidFill>
                          <a:effectLst/>
                          <a:latin typeface="+mn-lt"/>
                          <a:ea typeface="+mn-ea"/>
                          <a:cs typeface="+mn-cs"/>
                        </a:rPr>
                        <a:t>Red squirrel, otter, badger.</a:t>
                      </a:r>
                    </a:p>
                    <a:p>
                      <a:pPr marL="0" marR="0">
                        <a:lnSpc>
                          <a:spcPct val="107000"/>
                        </a:lnSpc>
                        <a:spcBef>
                          <a:spcPts val="0"/>
                        </a:spcBef>
                        <a:spcAft>
                          <a:spcPts val="0"/>
                        </a:spcAft>
                      </a:pPr>
                      <a:endParaRPr lang="en-GB" sz="1100" b="0" kern="1200" dirty="0" smtClean="0">
                        <a:solidFill>
                          <a:schemeClr val="dk1"/>
                        </a:solidFill>
                        <a:effectLst/>
                        <a:latin typeface="+mn-lt"/>
                        <a:ea typeface="+mn-ea"/>
                        <a:cs typeface="+mn-cs"/>
                      </a:endParaRPr>
                    </a:p>
                    <a:p>
                      <a:pPr marL="0" marR="0">
                        <a:lnSpc>
                          <a:spcPct val="107000"/>
                        </a:lnSpc>
                        <a:spcBef>
                          <a:spcPts val="0"/>
                        </a:spcBef>
                        <a:spcAft>
                          <a:spcPts val="0"/>
                        </a:spcAft>
                      </a:pPr>
                      <a:r>
                        <a:rPr lang="en-GB" sz="1100" kern="1200" dirty="0" smtClean="0">
                          <a:solidFill>
                            <a:schemeClr val="dk1"/>
                          </a:solidFill>
                          <a:effectLst/>
                          <a:latin typeface="+mn-lt"/>
                          <a:ea typeface="+mn-ea"/>
                          <a:cs typeface="+mn-cs"/>
                        </a:rPr>
                        <a:t>Reptiles: Adder, common lizard</a:t>
                      </a:r>
                    </a:p>
                    <a:p>
                      <a:pPr marL="0" marR="0">
                        <a:lnSpc>
                          <a:spcPct val="107000"/>
                        </a:lnSpc>
                        <a:spcBef>
                          <a:spcPts val="0"/>
                        </a:spcBef>
                        <a:spcAft>
                          <a:spcPts val="0"/>
                        </a:spcAft>
                      </a:pPr>
                      <a:endParaRPr lang="en-GB" sz="1100" b="0" dirty="0" smtClean="0">
                        <a:effectLst/>
                      </a:endParaRPr>
                    </a:p>
                    <a:p>
                      <a:r>
                        <a:rPr lang="en-GB" sz="1100" b="0" dirty="0" smtClean="0">
                          <a:effectLst/>
                        </a:rPr>
                        <a:t>Invertebrates: </a:t>
                      </a:r>
                      <a:r>
                        <a:rPr lang="en-GB" sz="1100" kern="1200" dirty="0" smtClean="0">
                          <a:solidFill>
                            <a:schemeClr val="dk1"/>
                          </a:solidFill>
                          <a:effectLst/>
                          <a:latin typeface="+mn-lt"/>
                          <a:ea typeface="+mn-ea"/>
                          <a:cs typeface="+mn-cs"/>
                        </a:rPr>
                        <a:t>Large heath butterfly,</a:t>
                      </a:r>
                      <a:r>
                        <a:rPr lang="en-GB" sz="1100" kern="1200" baseline="0" dirty="0" smtClean="0">
                          <a:solidFill>
                            <a:schemeClr val="dk1"/>
                          </a:solidFill>
                          <a:effectLst/>
                          <a:latin typeface="+mn-lt"/>
                          <a:ea typeface="+mn-ea"/>
                          <a:cs typeface="+mn-cs"/>
                        </a:rPr>
                        <a:t> s</a:t>
                      </a:r>
                      <a:r>
                        <a:rPr lang="en-GB" sz="1100" kern="1200" dirty="0" smtClean="0">
                          <a:solidFill>
                            <a:schemeClr val="dk1"/>
                          </a:solidFill>
                          <a:effectLst/>
                          <a:latin typeface="+mn-lt"/>
                          <a:ea typeface="+mn-ea"/>
                          <a:cs typeface="+mn-cs"/>
                        </a:rPr>
                        <a:t>oldier beetle spp,</a:t>
                      </a:r>
                      <a:r>
                        <a:rPr lang="en-GB" sz="1100" kern="1200" baseline="0" dirty="0" smtClean="0">
                          <a:solidFill>
                            <a:schemeClr val="dk1"/>
                          </a:solidFill>
                          <a:effectLst/>
                          <a:latin typeface="+mn-lt"/>
                          <a:ea typeface="+mn-ea"/>
                          <a:cs typeface="+mn-cs"/>
                        </a:rPr>
                        <a:t> g</a:t>
                      </a:r>
                      <a:r>
                        <a:rPr lang="en-GB" sz="1100" kern="1200" dirty="0" smtClean="0">
                          <a:solidFill>
                            <a:schemeClr val="dk1"/>
                          </a:solidFill>
                          <a:effectLst/>
                          <a:latin typeface="+mn-lt"/>
                          <a:ea typeface="+mn-ea"/>
                          <a:cs typeface="+mn-cs"/>
                        </a:rPr>
                        <a:t>round beetle spp</a:t>
                      </a:r>
                    </a:p>
                    <a:p>
                      <a:endParaRPr lang="en-GB" sz="1100" kern="1200" dirty="0" smtClean="0">
                        <a:solidFill>
                          <a:schemeClr val="dk1"/>
                        </a:solidFill>
                        <a:effectLst/>
                        <a:latin typeface="+mn-lt"/>
                        <a:ea typeface="+mn-ea"/>
                        <a:cs typeface="+mn-cs"/>
                      </a:endParaRPr>
                    </a:p>
                    <a:p>
                      <a:r>
                        <a:rPr lang="en-GB" sz="1100" kern="1200" dirty="0" smtClean="0">
                          <a:solidFill>
                            <a:schemeClr val="dk1"/>
                          </a:solidFill>
                          <a:effectLst/>
                          <a:latin typeface="+mn-lt"/>
                          <a:ea typeface="+mn-ea"/>
                          <a:cs typeface="+mn-cs"/>
                        </a:rPr>
                        <a:t>Amphibians:</a:t>
                      </a:r>
                      <a:r>
                        <a:rPr lang="en-GB" sz="1100" kern="1200" baseline="0" dirty="0" smtClean="0">
                          <a:solidFill>
                            <a:schemeClr val="dk1"/>
                          </a:solidFill>
                          <a:effectLst/>
                          <a:latin typeface="+mn-lt"/>
                          <a:ea typeface="+mn-ea"/>
                          <a:cs typeface="+mn-cs"/>
                        </a:rPr>
                        <a:t> </a:t>
                      </a:r>
                      <a:r>
                        <a:rPr lang="en-GB" sz="1100" kern="1200" dirty="0" smtClean="0">
                          <a:solidFill>
                            <a:schemeClr val="dk1"/>
                          </a:solidFill>
                          <a:effectLst/>
                          <a:latin typeface="+mn-lt"/>
                          <a:ea typeface="+mn-ea"/>
                          <a:cs typeface="+mn-cs"/>
                        </a:rPr>
                        <a:t>Frogs, toads, and newts</a:t>
                      </a:r>
                    </a:p>
                    <a:p>
                      <a:pPr marL="0" marR="0">
                        <a:lnSpc>
                          <a:spcPct val="107000"/>
                        </a:lnSpc>
                        <a:spcBef>
                          <a:spcPts val="0"/>
                        </a:spcBef>
                        <a:spcAft>
                          <a:spcPts val="0"/>
                        </a:spcAft>
                      </a:pPr>
                      <a:endParaRPr lang="en-GB" sz="1200" b="0" dirty="0">
                        <a:effectLst/>
                      </a:endParaRPr>
                    </a:p>
                  </a:txBody>
                  <a:tcPr marL="42751" marR="42751" marT="0" marB="0"/>
                </a:tc>
                <a:tc>
                  <a:txBody>
                    <a:bodyPr/>
                    <a:lstStyle/>
                    <a:p>
                      <a:pPr marL="0" marR="0">
                        <a:lnSpc>
                          <a:spcPct val="107000"/>
                        </a:lnSpc>
                        <a:spcBef>
                          <a:spcPts val="0"/>
                        </a:spcBef>
                        <a:spcAft>
                          <a:spcPts val="0"/>
                        </a:spcAft>
                      </a:pPr>
                      <a:r>
                        <a:rPr lang="en-GB" sz="1100" dirty="0" smtClean="0">
                          <a:effectLst/>
                        </a:rPr>
                        <a:t>Phased removal of invasive species from ASNW and PAWS sites including cutting and spraying of rhododendron.</a:t>
                      </a:r>
                    </a:p>
                    <a:p>
                      <a:pPr marL="0" marR="0">
                        <a:lnSpc>
                          <a:spcPct val="107000"/>
                        </a:lnSpc>
                        <a:spcBef>
                          <a:spcPts val="0"/>
                        </a:spcBef>
                        <a:spcAft>
                          <a:spcPts val="0"/>
                        </a:spcAft>
                      </a:pPr>
                      <a:endParaRPr lang="en-GB" sz="1100" dirty="0" smtClean="0">
                        <a:effectLst/>
                      </a:endParaRPr>
                    </a:p>
                    <a:p>
                      <a:pPr marL="0" marR="0">
                        <a:lnSpc>
                          <a:spcPct val="107000"/>
                        </a:lnSpc>
                        <a:spcBef>
                          <a:spcPts val="0"/>
                        </a:spcBef>
                        <a:spcAft>
                          <a:spcPts val="0"/>
                        </a:spcAft>
                      </a:pPr>
                      <a:r>
                        <a:rPr lang="en-GB" sz="1100" dirty="0" smtClean="0">
                          <a:effectLst/>
                        </a:rPr>
                        <a:t>Continue removal of conifer via a programme of selective felling, thinning and clearfell. Where access permits phased, economic, silvicultural operations; the conifer stands will be selectively thinned prior to final felling (conifer removal) at economic maturity or they will be gradual transitioned towards a system of continuous cover forestry. Alternatively, where severe access constraints make thinning operations uneconomic either, selective/clear felling i.e. of conifer stems in the stand or waste felling over many years will be carried out. Both methods will facilitate subsequent regeneration and recolonisation of native broadleaved species. </a:t>
                      </a:r>
                    </a:p>
                    <a:p>
                      <a:pPr marL="0" marR="0">
                        <a:lnSpc>
                          <a:spcPct val="107000"/>
                        </a:lnSpc>
                        <a:spcBef>
                          <a:spcPts val="0"/>
                        </a:spcBef>
                        <a:spcAft>
                          <a:spcPts val="0"/>
                        </a:spcAft>
                      </a:pPr>
                      <a:endParaRPr lang="en-GB" sz="1100" dirty="0" smtClean="0">
                        <a:effectLst/>
                      </a:endParaRPr>
                    </a:p>
                    <a:p>
                      <a:pPr marL="0" marR="0">
                        <a:lnSpc>
                          <a:spcPct val="107000"/>
                        </a:lnSpc>
                        <a:spcBef>
                          <a:spcPts val="0"/>
                        </a:spcBef>
                        <a:spcAft>
                          <a:spcPts val="0"/>
                        </a:spcAft>
                      </a:pPr>
                      <a:r>
                        <a:rPr lang="en-GB" sz="1100" dirty="0" smtClean="0">
                          <a:effectLst/>
                        </a:rPr>
                        <a:t>Use a combination of natural regeneration and enrichment planting with native species to regenerate or restock sites to favour red squirrel and dormouse habitat.</a:t>
                      </a:r>
                    </a:p>
                    <a:p>
                      <a:pPr marL="0" marR="0">
                        <a:lnSpc>
                          <a:spcPct val="107000"/>
                        </a:lnSpc>
                        <a:spcBef>
                          <a:spcPts val="0"/>
                        </a:spcBef>
                        <a:spcAft>
                          <a:spcPts val="0"/>
                        </a:spcAft>
                      </a:pPr>
                      <a:endParaRPr lang="en-GB" sz="1100" dirty="0" smtClean="0">
                        <a:effectLst/>
                      </a:endParaRPr>
                    </a:p>
                    <a:p>
                      <a:pPr marL="0" marR="0">
                        <a:lnSpc>
                          <a:spcPct val="107000"/>
                        </a:lnSpc>
                        <a:spcBef>
                          <a:spcPts val="0"/>
                        </a:spcBef>
                        <a:spcAft>
                          <a:spcPts val="0"/>
                        </a:spcAft>
                      </a:pPr>
                      <a:r>
                        <a:rPr lang="en-GB" sz="1100" dirty="0" smtClean="0">
                          <a:effectLst/>
                        </a:rPr>
                        <a:t>Evaluate the current nature conservation value of the woodlands through stakeholder communications and survey work.</a:t>
                      </a:r>
                    </a:p>
                    <a:p>
                      <a:pPr marL="0" marR="0">
                        <a:lnSpc>
                          <a:spcPct val="107000"/>
                        </a:lnSpc>
                        <a:spcBef>
                          <a:spcPts val="0"/>
                        </a:spcBef>
                        <a:spcAft>
                          <a:spcPts val="0"/>
                        </a:spcAft>
                      </a:pPr>
                      <a:endParaRPr lang="en-GB" sz="1100" dirty="0" smtClean="0">
                        <a:effectLst/>
                      </a:endParaRPr>
                    </a:p>
                    <a:p>
                      <a:pPr marL="0" marR="0">
                        <a:lnSpc>
                          <a:spcPct val="107000"/>
                        </a:lnSpc>
                        <a:spcBef>
                          <a:spcPts val="0"/>
                        </a:spcBef>
                        <a:spcAft>
                          <a:spcPts val="0"/>
                        </a:spcAft>
                      </a:pPr>
                      <a:r>
                        <a:rPr lang="en-GB" sz="1100" dirty="0" smtClean="0">
                          <a:effectLst/>
                        </a:rPr>
                        <a:t>Monitor priority species and habitats to help assess improvement and gain a better understanding of current position.</a:t>
                      </a:r>
                    </a:p>
                    <a:p>
                      <a:pPr marL="0" marR="0">
                        <a:lnSpc>
                          <a:spcPct val="107000"/>
                        </a:lnSpc>
                        <a:spcBef>
                          <a:spcPts val="0"/>
                        </a:spcBef>
                        <a:spcAft>
                          <a:spcPts val="0"/>
                        </a:spcAft>
                      </a:pPr>
                      <a:endParaRPr lang="en-GB" sz="1100" dirty="0" smtClean="0">
                        <a:effectLst/>
                      </a:endParaRPr>
                    </a:p>
                    <a:p>
                      <a:pPr marL="0" marR="0">
                        <a:lnSpc>
                          <a:spcPct val="107000"/>
                        </a:lnSpc>
                        <a:spcBef>
                          <a:spcPts val="0"/>
                        </a:spcBef>
                        <a:spcAft>
                          <a:spcPts val="0"/>
                        </a:spcAft>
                      </a:pPr>
                      <a:r>
                        <a:rPr lang="en-GB" sz="1100" dirty="0" smtClean="0">
                          <a:effectLst/>
                        </a:rPr>
                        <a:t>Control non-native invasive species including rhododendron and grey squirrel.</a:t>
                      </a:r>
                    </a:p>
                    <a:p>
                      <a:pPr marL="0" marR="0">
                        <a:lnSpc>
                          <a:spcPct val="107000"/>
                        </a:lnSpc>
                        <a:spcBef>
                          <a:spcPts val="0"/>
                        </a:spcBef>
                        <a:spcAft>
                          <a:spcPts val="0"/>
                        </a:spcAft>
                      </a:pPr>
                      <a:endParaRPr lang="en-GB" sz="1100" dirty="0" smtClean="0">
                        <a:effectLst/>
                      </a:endParaRPr>
                    </a:p>
                    <a:p>
                      <a:pPr marL="0" marR="0">
                        <a:lnSpc>
                          <a:spcPct val="107000"/>
                        </a:lnSpc>
                        <a:spcBef>
                          <a:spcPts val="0"/>
                        </a:spcBef>
                        <a:spcAft>
                          <a:spcPts val="0"/>
                        </a:spcAft>
                      </a:pPr>
                      <a:r>
                        <a:rPr lang="en-GB" sz="1100" dirty="0" smtClean="0">
                          <a:effectLst/>
                        </a:rPr>
                        <a:t>Manage and control deer populations where possible and appropriate.</a:t>
                      </a:r>
                    </a:p>
                    <a:p>
                      <a:pPr marL="0" marR="0">
                        <a:lnSpc>
                          <a:spcPct val="107000"/>
                        </a:lnSpc>
                        <a:spcBef>
                          <a:spcPts val="0"/>
                        </a:spcBef>
                        <a:spcAft>
                          <a:spcPts val="0"/>
                        </a:spcAft>
                      </a:pPr>
                      <a:endParaRPr lang="en-GB" sz="1100" dirty="0" smtClean="0">
                        <a:effectLst/>
                      </a:endParaRPr>
                    </a:p>
                    <a:p>
                      <a:pPr marL="0" marR="0">
                        <a:lnSpc>
                          <a:spcPct val="107000"/>
                        </a:lnSpc>
                        <a:spcBef>
                          <a:spcPts val="0"/>
                        </a:spcBef>
                        <a:spcAft>
                          <a:spcPts val="0"/>
                        </a:spcAft>
                      </a:pPr>
                      <a:r>
                        <a:rPr lang="en-GB" sz="1100" dirty="0" smtClean="0">
                          <a:effectLst/>
                        </a:rPr>
                        <a:t>Encourage the development of greater structural and species diversity through supplementary tree planting where natural regeneration is not apparent or of the desired species. </a:t>
                      </a:r>
                    </a:p>
                    <a:p>
                      <a:pPr marL="0" marR="0">
                        <a:lnSpc>
                          <a:spcPct val="107000"/>
                        </a:lnSpc>
                        <a:spcBef>
                          <a:spcPts val="0"/>
                        </a:spcBef>
                        <a:spcAft>
                          <a:spcPts val="0"/>
                        </a:spcAft>
                      </a:pPr>
                      <a:endParaRPr lang="en-GB" sz="1100" dirty="0" smtClean="0">
                        <a:effectLst/>
                      </a:endParaRPr>
                    </a:p>
                    <a:p>
                      <a:pPr marL="0" marR="0">
                        <a:lnSpc>
                          <a:spcPct val="107000"/>
                        </a:lnSpc>
                        <a:spcBef>
                          <a:spcPts val="0"/>
                        </a:spcBef>
                        <a:spcAft>
                          <a:spcPts val="0"/>
                        </a:spcAft>
                      </a:pPr>
                      <a:r>
                        <a:rPr lang="en-GB" sz="1100" dirty="0" smtClean="0">
                          <a:effectLst/>
                        </a:rPr>
                        <a:t>Increase dead wood volumes by ring barking selected trees away from areas of high public access.</a:t>
                      </a:r>
                    </a:p>
                    <a:p>
                      <a:pPr marL="0" marR="0">
                        <a:lnSpc>
                          <a:spcPct val="107000"/>
                        </a:lnSpc>
                        <a:spcBef>
                          <a:spcPts val="0"/>
                        </a:spcBef>
                        <a:spcAft>
                          <a:spcPts val="0"/>
                        </a:spcAft>
                      </a:pPr>
                      <a:endParaRPr lang="en-GB" sz="1100" dirty="0" smtClean="0">
                        <a:effectLst/>
                      </a:endParaRPr>
                    </a:p>
                    <a:p>
                      <a:pPr marL="0" marR="0">
                        <a:lnSpc>
                          <a:spcPct val="107000"/>
                        </a:lnSpc>
                        <a:spcBef>
                          <a:spcPts val="0"/>
                        </a:spcBef>
                        <a:spcAft>
                          <a:spcPts val="0"/>
                        </a:spcAft>
                      </a:pPr>
                      <a:r>
                        <a:rPr lang="en-GB" sz="1100" dirty="0" smtClean="0">
                          <a:effectLst/>
                        </a:rPr>
                        <a:t>Identify and conserve veteran trees. Avoid felling large/veteran trees for safety reasons unless absolutely necessary. </a:t>
                      </a:r>
                    </a:p>
                    <a:p>
                      <a:pPr marL="0" marR="0">
                        <a:lnSpc>
                          <a:spcPct val="107000"/>
                        </a:lnSpc>
                        <a:spcBef>
                          <a:spcPts val="0"/>
                        </a:spcBef>
                        <a:spcAft>
                          <a:spcPts val="0"/>
                        </a:spcAft>
                      </a:pPr>
                      <a:endParaRPr lang="en-GB" sz="1100" dirty="0" smtClean="0">
                        <a:effectLst/>
                      </a:endParaRPr>
                    </a:p>
                    <a:p>
                      <a:pPr marL="0" marR="0">
                        <a:lnSpc>
                          <a:spcPct val="107000"/>
                        </a:lnSpc>
                        <a:spcBef>
                          <a:spcPts val="0"/>
                        </a:spcBef>
                        <a:spcAft>
                          <a:spcPts val="0"/>
                        </a:spcAft>
                      </a:pPr>
                      <a:r>
                        <a:rPr lang="en-GB" sz="1100" dirty="0" smtClean="0">
                          <a:effectLst/>
                        </a:rPr>
                        <a:t>Protect wildlife and ancient woodland features by marking them on the ground during operations and including them in operational constraints maps.</a:t>
                      </a:r>
                    </a:p>
                    <a:p>
                      <a:pPr marL="0" marR="0">
                        <a:lnSpc>
                          <a:spcPct val="107000"/>
                        </a:lnSpc>
                        <a:spcBef>
                          <a:spcPts val="0"/>
                        </a:spcBef>
                        <a:spcAft>
                          <a:spcPts val="0"/>
                        </a:spcAft>
                      </a:pPr>
                      <a:endParaRPr lang="en-GB" sz="1100" dirty="0" smtClean="0">
                        <a:effectLst/>
                      </a:endParaRPr>
                    </a:p>
                    <a:p>
                      <a:pPr marL="0" marR="0">
                        <a:lnSpc>
                          <a:spcPct val="107000"/>
                        </a:lnSpc>
                        <a:spcBef>
                          <a:spcPts val="0"/>
                        </a:spcBef>
                        <a:spcAft>
                          <a:spcPts val="0"/>
                        </a:spcAft>
                      </a:pPr>
                      <a:r>
                        <a:rPr lang="en-GB" sz="1100" dirty="0" smtClean="0">
                          <a:effectLst/>
                        </a:rPr>
                        <a:t>Ensure regeneration is protected from adjacent livestock farming through fence maintenance</a:t>
                      </a:r>
                      <a:r>
                        <a:rPr lang="en-GB" sz="1100" baseline="0" dirty="0" smtClean="0">
                          <a:effectLst/>
                        </a:rPr>
                        <a:t> and when restocking, consider provenance and species in relation to climate change</a:t>
                      </a:r>
                      <a:endParaRPr lang="en-GB" sz="1100" dirty="0">
                        <a:effectLst/>
                      </a:endParaRPr>
                    </a:p>
                  </a:txBody>
                  <a:tcPr marL="42751" marR="42751" marT="0" marB="0"/>
                </a:tc>
              </a:tr>
            </a:tbl>
          </a:graphicData>
        </a:graphic>
      </p:graphicFrame>
      <p:sp>
        <p:nvSpPr>
          <p:cNvPr id="6" name="TextBox 5"/>
          <p:cNvSpPr txBox="1"/>
          <p:nvPr/>
        </p:nvSpPr>
        <p:spPr>
          <a:xfrm>
            <a:off x="11792095" y="6488668"/>
            <a:ext cx="515815" cy="369332"/>
          </a:xfrm>
          <a:prstGeom prst="rect">
            <a:avLst/>
          </a:prstGeom>
          <a:noFill/>
        </p:spPr>
        <p:txBody>
          <a:bodyPr wrap="square" rtlCol="0">
            <a:spAutoFit/>
          </a:bodyPr>
          <a:lstStyle/>
          <a:p>
            <a:r>
              <a:rPr lang="en-GB" dirty="0"/>
              <a:t>2</a:t>
            </a:r>
          </a:p>
        </p:txBody>
      </p:sp>
    </p:spTree>
    <p:extLst>
      <p:ext uri="{BB962C8B-B14F-4D97-AF65-F5344CB8AC3E}">
        <p14:creationId xmlns:p14="http://schemas.microsoft.com/office/powerpoint/2010/main" val="35278144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805723704"/>
              </p:ext>
            </p:extLst>
          </p:nvPr>
        </p:nvGraphicFramePr>
        <p:xfrm>
          <a:off x="0" y="1"/>
          <a:ext cx="12192000" cy="6857999"/>
        </p:xfrm>
        <a:graphic>
          <a:graphicData uri="http://schemas.openxmlformats.org/drawingml/2006/table">
            <a:tbl>
              <a:tblPr firstRow="1" firstCol="1" bandRow="1">
                <a:tableStyleId>{5C22544A-7EE6-4342-B048-85BDC9FD1C3A}</a:tableStyleId>
              </a:tblPr>
              <a:tblGrid>
                <a:gridCol w="2060620"/>
                <a:gridCol w="3683357"/>
                <a:gridCol w="6448023"/>
              </a:tblGrid>
              <a:tr h="310878">
                <a:tc>
                  <a:txBody>
                    <a:bodyPr/>
                    <a:lstStyle/>
                    <a:p>
                      <a:pPr marL="0" marR="0">
                        <a:lnSpc>
                          <a:spcPct val="107000"/>
                        </a:lnSpc>
                        <a:spcBef>
                          <a:spcPts val="0"/>
                        </a:spcBef>
                        <a:spcAft>
                          <a:spcPts val="0"/>
                        </a:spcAft>
                      </a:pPr>
                      <a:r>
                        <a:rPr lang="en-GB" sz="1100" dirty="0">
                          <a:effectLst/>
                        </a:rPr>
                        <a:t>What we want to do</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3777" marR="43777" marT="0" marB="0"/>
                </a:tc>
                <a:tc>
                  <a:txBody>
                    <a:bodyPr/>
                    <a:lstStyle/>
                    <a:p>
                      <a:pPr marL="0" marR="0">
                        <a:lnSpc>
                          <a:spcPct val="107000"/>
                        </a:lnSpc>
                        <a:spcBef>
                          <a:spcPts val="0"/>
                        </a:spcBef>
                        <a:spcAft>
                          <a:spcPts val="0"/>
                        </a:spcAft>
                      </a:pPr>
                      <a:r>
                        <a:rPr lang="en-GB" sz="1100" dirty="0">
                          <a:effectLst/>
                        </a:rPr>
                        <a:t>Why we want to do it?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3777" marR="43777" marT="0" marB="0"/>
                </a:tc>
                <a:tc>
                  <a:txBody>
                    <a:bodyPr/>
                    <a:lstStyle/>
                    <a:p>
                      <a:pPr marL="0" marR="0">
                        <a:lnSpc>
                          <a:spcPct val="107000"/>
                        </a:lnSpc>
                        <a:spcBef>
                          <a:spcPts val="0"/>
                        </a:spcBef>
                        <a:spcAft>
                          <a:spcPts val="0"/>
                        </a:spcAft>
                      </a:pPr>
                      <a:r>
                        <a:rPr lang="en-GB" sz="1100">
                          <a:effectLst/>
                        </a:rPr>
                        <a:t>How can we achieve it?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3777" marR="43777" marT="0" marB="0"/>
                </a:tc>
              </a:tr>
              <a:tr h="2726353">
                <a:tc>
                  <a:txBody>
                    <a:bodyPr/>
                    <a:lstStyle/>
                    <a:p>
                      <a:pPr marL="0" marR="0">
                        <a:lnSpc>
                          <a:spcPct val="107000"/>
                        </a:lnSpc>
                        <a:spcBef>
                          <a:spcPts val="0"/>
                        </a:spcBef>
                        <a:spcAft>
                          <a:spcPts val="0"/>
                        </a:spcAft>
                      </a:pPr>
                      <a:r>
                        <a:rPr lang="en-GB" sz="1100" dirty="0" smtClean="0">
                          <a:effectLst/>
                        </a:rPr>
                        <a:t>To improve access for management and enhance and</a:t>
                      </a:r>
                    </a:p>
                    <a:p>
                      <a:pPr marL="0" marR="0">
                        <a:lnSpc>
                          <a:spcPct val="107000"/>
                        </a:lnSpc>
                        <a:spcBef>
                          <a:spcPts val="0"/>
                        </a:spcBef>
                        <a:spcAft>
                          <a:spcPts val="0"/>
                        </a:spcAft>
                      </a:pPr>
                      <a:r>
                        <a:rPr lang="en-GB" sz="1100" dirty="0" smtClean="0">
                          <a:effectLst/>
                        </a:rPr>
                        <a:t>encourage safe and sympathetic public access, extending opportunities for</a:t>
                      </a:r>
                    </a:p>
                    <a:p>
                      <a:pPr marL="0" marR="0">
                        <a:lnSpc>
                          <a:spcPct val="107000"/>
                        </a:lnSpc>
                        <a:spcBef>
                          <a:spcPts val="0"/>
                        </a:spcBef>
                        <a:spcAft>
                          <a:spcPts val="0"/>
                        </a:spcAft>
                      </a:pPr>
                      <a:r>
                        <a:rPr lang="en-GB" sz="1100" dirty="0" smtClean="0">
                          <a:effectLst/>
                        </a:rPr>
                        <a:t>education, recreation and participation where this does not conflict with the other</a:t>
                      </a:r>
                    </a:p>
                    <a:p>
                      <a:pPr marL="0" marR="0">
                        <a:lnSpc>
                          <a:spcPct val="107000"/>
                        </a:lnSpc>
                        <a:spcBef>
                          <a:spcPts val="0"/>
                        </a:spcBef>
                        <a:spcAft>
                          <a:spcPts val="0"/>
                        </a:spcAft>
                      </a:pPr>
                      <a:r>
                        <a:rPr lang="en-GB" sz="1100" dirty="0" smtClean="0">
                          <a:effectLst/>
                        </a:rPr>
                        <a:t>objectives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3777" marR="43777" marT="0" marB="0"/>
                </a:tc>
                <a:tc>
                  <a:txBody>
                    <a:bodyPr/>
                    <a:lstStyle/>
                    <a:p>
                      <a:pPr marL="0" marR="0">
                        <a:lnSpc>
                          <a:spcPct val="107000"/>
                        </a:lnSpc>
                        <a:spcBef>
                          <a:spcPts val="0"/>
                        </a:spcBef>
                        <a:spcAft>
                          <a:spcPts val="0"/>
                        </a:spcAft>
                      </a:pPr>
                      <a:r>
                        <a:rPr lang="en-GB" sz="1100" dirty="0" smtClean="0">
                          <a:effectLst/>
                        </a:rPr>
                        <a:t>The quality of experience for our visitors is of high importance. This plan aims to maintain the</a:t>
                      </a:r>
                      <a:r>
                        <a:rPr lang="en-GB" sz="1100" baseline="0" dirty="0" smtClean="0">
                          <a:effectLst/>
                        </a:rPr>
                        <a:t> woodlands'</a:t>
                      </a:r>
                      <a:r>
                        <a:rPr lang="en-GB" sz="1100" dirty="0" smtClean="0">
                          <a:effectLst/>
                        </a:rPr>
                        <a:t> wild feel and to ensure that our woodlands can</a:t>
                      </a:r>
                      <a:r>
                        <a:rPr lang="en-GB" sz="1100" baseline="0" dirty="0" smtClean="0">
                          <a:effectLst/>
                        </a:rPr>
                        <a:t> </a:t>
                      </a:r>
                      <a:r>
                        <a:rPr lang="en-GB" sz="1100" dirty="0" smtClean="0">
                          <a:effectLst/>
                        </a:rPr>
                        <a:t>be enjoyed by generations to come.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3777" marR="43777" marT="0" marB="0"/>
                </a:tc>
                <a:tc>
                  <a:txBody>
                    <a:bodyPr/>
                    <a:lstStyle/>
                    <a:p>
                      <a:pPr marL="0" marR="0">
                        <a:lnSpc>
                          <a:spcPct val="107000"/>
                        </a:lnSpc>
                        <a:spcBef>
                          <a:spcPts val="0"/>
                        </a:spcBef>
                        <a:spcAft>
                          <a:spcPts val="0"/>
                        </a:spcAft>
                      </a:pPr>
                      <a:r>
                        <a:rPr lang="en-GB" sz="1100" dirty="0" smtClean="0">
                          <a:effectLst/>
                        </a:rPr>
                        <a:t>Assess the current access situation and map where access can be improved/created.</a:t>
                      </a:r>
                    </a:p>
                    <a:p>
                      <a:pPr marL="0" marR="0">
                        <a:lnSpc>
                          <a:spcPct val="107000"/>
                        </a:lnSpc>
                        <a:spcBef>
                          <a:spcPts val="0"/>
                        </a:spcBef>
                        <a:spcAft>
                          <a:spcPts val="0"/>
                        </a:spcAft>
                      </a:pPr>
                      <a:endParaRPr lang="en-GB" sz="1100" dirty="0" smtClean="0">
                        <a:effectLst/>
                      </a:endParaRPr>
                    </a:p>
                    <a:p>
                      <a:pPr marL="0" marR="0">
                        <a:lnSpc>
                          <a:spcPct val="107000"/>
                        </a:lnSpc>
                        <a:spcBef>
                          <a:spcPts val="0"/>
                        </a:spcBef>
                        <a:spcAft>
                          <a:spcPts val="0"/>
                        </a:spcAft>
                      </a:pPr>
                      <a:r>
                        <a:rPr lang="en-GB" sz="1100" dirty="0" smtClean="0">
                          <a:effectLst/>
                        </a:rPr>
                        <a:t>Establish a program of access improvement/ creation.</a:t>
                      </a:r>
                    </a:p>
                    <a:p>
                      <a:pPr marL="0" marR="0">
                        <a:lnSpc>
                          <a:spcPct val="107000"/>
                        </a:lnSpc>
                        <a:spcBef>
                          <a:spcPts val="0"/>
                        </a:spcBef>
                        <a:spcAft>
                          <a:spcPts val="0"/>
                        </a:spcAft>
                      </a:pPr>
                      <a:endParaRPr lang="en-GB" sz="1100" dirty="0" smtClean="0">
                        <a:effectLst/>
                      </a:endParaRPr>
                    </a:p>
                    <a:p>
                      <a:pPr marL="0" marR="0">
                        <a:lnSpc>
                          <a:spcPct val="107000"/>
                        </a:lnSpc>
                        <a:spcBef>
                          <a:spcPts val="0"/>
                        </a:spcBef>
                        <a:spcAft>
                          <a:spcPts val="0"/>
                        </a:spcAft>
                      </a:pPr>
                      <a:r>
                        <a:rPr lang="en-GB" sz="1100" dirty="0" smtClean="0">
                          <a:effectLst/>
                        </a:rPr>
                        <a:t>Develop opportunities for the local community of Tyne Valley to get involved in the site through the volunteer programme. </a:t>
                      </a:r>
                    </a:p>
                    <a:p>
                      <a:pPr marL="0" marR="0">
                        <a:lnSpc>
                          <a:spcPct val="107000"/>
                        </a:lnSpc>
                        <a:spcBef>
                          <a:spcPts val="0"/>
                        </a:spcBef>
                        <a:spcAft>
                          <a:spcPts val="0"/>
                        </a:spcAft>
                      </a:pPr>
                      <a:endParaRPr lang="en-GB" sz="1100" dirty="0" smtClean="0">
                        <a:effectLst/>
                      </a:endParaRPr>
                    </a:p>
                    <a:p>
                      <a:pPr marL="0" marR="0">
                        <a:lnSpc>
                          <a:spcPct val="107000"/>
                        </a:lnSpc>
                        <a:spcBef>
                          <a:spcPts val="0"/>
                        </a:spcBef>
                        <a:spcAft>
                          <a:spcPts val="0"/>
                        </a:spcAft>
                      </a:pPr>
                      <a:r>
                        <a:rPr lang="en-GB" sz="1100" dirty="0" smtClean="0">
                          <a:effectLst/>
                        </a:rPr>
                        <a:t>Improve access throughout the sites to facilitate management programmes and enable people to enjoy and get more from their visit.</a:t>
                      </a:r>
                    </a:p>
                    <a:p>
                      <a:pPr marL="0" marR="0">
                        <a:lnSpc>
                          <a:spcPct val="107000"/>
                        </a:lnSpc>
                        <a:spcBef>
                          <a:spcPts val="0"/>
                        </a:spcBef>
                        <a:spcAft>
                          <a:spcPts val="0"/>
                        </a:spcAft>
                      </a:pPr>
                      <a:endParaRPr lang="en-GB" sz="1100" dirty="0" smtClean="0">
                        <a:effectLst/>
                      </a:endParaRPr>
                    </a:p>
                    <a:p>
                      <a:pPr marL="0" marR="0">
                        <a:lnSpc>
                          <a:spcPct val="107000"/>
                        </a:lnSpc>
                        <a:spcBef>
                          <a:spcPts val="0"/>
                        </a:spcBef>
                        <a:spcAft>
                          <a:spcPts val="0"/>
                        </a:spcAft>
                      </a:pPr>
                      <a:r>
                        <a:rPr lang="en-GB" sz="1100" dirty="0" smtClean="0">
                          <a:effectLst/>
                        </a:rPr>
                        <a:t>Use the programme of woodland management as a tool to engage visitors and educate them about the importance of conservation and what our sites can offer.</a:t>
                      </a:r>
                    </a:p>
                    <a:p>
                      <a:pPr marL="0" marR="0">
                        <a:lnSpc>
                          <a:spcPct val="107000"/>
                        </a:lnSpc>
                        <a:spcBef>
                          <a:spcPts val="0"/>
                        </a:spcBef>
                        <a:spcAft>
                          <a:spcPts val="0"/>
                        </a:spcAft>
                      </a:pPr>
                      <a:endParaRPr lang="en-GB" sz="1100" dirty="0" smtClean="0">
                        <a:effectLst/>
                      </a:endParaRPr>
                    </a:p>
                    <a:p>
                      <a:pPr marL="0" marR="0">
                        <a:lnSpc>
                          <a:spcPct val="107000"/>
                        </a:lnSpc>
                        <a:spcBef>
                          <a:spcPts val="0"/>
                        </a:spcBef>
                        <a:spcAft>
                          <a:spcPts val="0"/>
                        </a:spcAft>
                      </a:pPr>
                      <a:r>
                        <a:rPr lang="en-GB" sz="1100" dirty="0" smtClean="0">
                          <a:effectLst/>
                        </a:rPr>
                        <a:t>Create access</a:t>
                      </a:r>
                      <a:r>
                        <a:rPr lang="en-GB" sz="1100" baseline="0" dirty="0" smtClean="0">
                          <a:effectLst/>
                        </a:rPr>
                        <a:t> which facilitates woodland management and compliments the existing public access infrastructure.</a:t>
                      </a:r>
                      <a:endParaRPr lang="en-GB" sz="1100" dirty="0" smtClean="0">
                        <a:effectLst/>
                      </a:endParaRPr>
                    </a:p>
                  </a:txBody>
                  <a:tcPr marL="43777" marR="43777" marT="0" marB="0"/>
                </a:tc>
              </a:tr>
              <a:tr h="2010531">
                <a:tc>
                  <a:txBody>
                    <a:bodyPr/>
                    <a:lstStyle/>
                    <a:p>
                      <a:pPr marL="0" marR="0">
                        <a:lnSpc>
                          <a:spcPct val="107000"/>
                        </a:lnSpc>
                        <a:spcBef>
                          <a:spcPts val="0"/>
                        </a:spcBef>
                        <a:spcAft>
                          <a:spcPts val="0"/>
                        </a:spcAft>
                      </a:pPr>
                      <a:r>
                        <a:rPr lang="en-GB" sz="1100" dirty="0">
                          <a:effectLst/>
                        </a:rPr>
                        <a:t>Reduce our carbon footprint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3777" marR="43777" marT="0" marB="0"/>
                </a:tc>
                <a:tc>
                  <a:txBody>
                    <a:bodyPr/>
                    <a:lstStyle/>
                    <a:p>
                      <a:pPr marL="0" marR="0">
                        <a:lnSpc>
                          <a:spcPct val="107000"/>
                        </a:lnSpc>
                        <a:spcBef>
                          <a:spcPts val="0"/>
                        </a:spcBef>
                        <a:spcAft>
                          <a:spcPts val="0"/>
                        </a:spcAft>
                      </a:pPr>
                      <a:r>
                        <a:rPr lang="en-GB" sz="1100" dirty="0">
                          <a:effectLst/>
                        </a:rPr>
                        <a:t>The Earth’s temperature is warming a result of human activities. Global Warming is already having a terrible impact upon the lives of people and nature across the globe.  </a:t>
                      </a:r>
                    </a:p>
                    <a:p>
                      <a:pPr marL="0" marR="0">
                        <a:lnSpc>
                          <a:spcPct val="107000"/>
                        </a:lnSpc>
                        <a:spcBef>
                          <a:spcPts val="0"/>
                        </a:spcBef>
                        <a:spcAft>
                          <a:spcPts val="0"/>
                        </a:spcAft>
                      </a:pPr>
                      <a:r>
                        <a:rPr lang="en-GB" sz="1100" dirty="0">
                          <a:effectLst/>
                        </a:rPr>
                        <a:t> </a:t>
                      </a:r>
                    </a:p>
                    <a:p>
                      <a:pPr marL="0" marR="0">
                        <a:lnSpc>
                          <a:spcPct val="107000"/>
                        </a:lnSpc>
                        <a:spcBef>
                          <a:spcPts val="0"/>
                        </a:spcBef>
                        <a:spcAft>
                          <a:spcPts val="0"/>
                        </a:spcAft>
                      </a:pPr>
                      <a:r>
                        <a:rPr lang="en-GB" sz="1100" dirty="0">
                          <a:effectLst/>
                        </a:rPr>
                        <a:t>If the global rise in temperature can be kept below 2 degrees Celsius, the negative effects of climate change can be minimised, this however will require a change in all of our carbon outputs. </a:t>
                      </a:r>
                    </a:p>
                    <a:p>
                      <a:pPr marL="0" marR="0">
                        <a:lnSpc>
                          <a:spcPct val="107000"/>
                        </a:lnSpc>
                        <a:spcBef>
                          <a:spcPts val="0"/>
                        </a:spcBef>
                        <a:spcAft>
                          <a:spcPts val="0"/>
                        </a:spcAft>
                      </a:pPr>
                      <a:r>
                        <a:rPr lang="en-GB" sz="1100" dirty="0">
                          <a:effectLst/>
                        </a:rPr>
                        <a:t> </a:t>
                      </a:r>
                    </a:p>
                    <a:p>
                      <a:pPr marL="0" marR="0">
                        <a:lnSpc>
                          <a:spcPct val="107000"/>
                        </a:lnSpc>
                        <a:spcBef>
                          <a:spcPts val="0"/>
                        </a:spcBef>
                        <a:spcAft>
                          <a:spcPts val="0"/>
                        </a:spcAft>
                      </a:pPr>
                      <a:r>
                        <a:rPr lang="en-GB" sz="1100" dirty="0">
                          <a:effectLst/>
                        </a:rPr>
                        <a:t>We therefore wish to minimise carbon outputs and sequester as much carbon as possible through natural processes.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3777" marR="43777" marT="0" marB="0"/>
                </a:tc>
                <a:tc>
                  <a:txBody>
                    <a:bodyPr/>
                    <a:lstStyle/>
                    <a:p>
                      <a:pPr marL="0" marR="0">
                        <a:lnSpc>
                          <a:spcPct val="107000"/>
                        </a:lnSpc>
                        <a:spcBef>
                          <a:spcPts val="0"/>
                        </a:spcBef>
                        <a:spcAft>
                          <a:spcPts val="0"/>
                        </a:spcAft>
                      </a:pPr>
                      <a:r>
                        <a:rPr lang="en-GB" sz="1100" dirty="0" smtClean="0">
                          <a:effectLst/>
                        </a:rPr>
                        <a:t>To conduct woodland management which promotes the growth of new trees and rapid growth through tree species selection for replanting and silvicultural systems such as coppicing. </a:t>
                      </a:r>
                    </a:p>
                    <a:p>
                      <a:pPr marL="0" marR="0">
                        <a:lnSpc>
                          <a:spcPct val="107000"/>
                        </a:lnSpc>
                        <a:spcBef>
                          <a:spcPts val="0"/>
                        </a:spcBef>
                        <a:spcAft>
                          <a:spcPts val="0"/>
                        </a:spcAft>
                      </a:pPr>
                      <a:endParaRPr lang="en-GB" sz="1100" dirty="0" smtClean="0">
                        <a:effectLst/>
                      </a:endParaRPr>
                    </a:p>
                    <a:p>
                      <a:pPr marL="0" marR="0">
                        <a:lnSpc>
                          <a:spcPct val="107000"/>
                        </a:lnSpc>
                        <a:spcBef>
                          <a:spcPts val="0"/>
                        </a:spcBef>
                        <a:spcAft>
                          <a:spcPts val="0"/>
                        </a:spcAft>
                      </a:pPr>
                      <a:r>
                        <a:rPr lang="en-GB" sz="1100" dirty="0" smtClean="0">
                          <a:effectLst/>
                        </a:rPr>
                        <a:t>To undertake silvicultural practices which minimise soil erosion and promote soil formation. Work which allows more light to the woodland floor will facilitate this process.</a:t>
                      </a:r>
                      <a:endParaRPr lang="en-GB" sz="1100" dirty="0">
                        <a:effectLst/>
                      </a:endParaRPr>
                    </a:p>
                  </a:txBody>
                  <a:tcPr marL="43777" marR="43777" marT="0" marB="0"/>
                </a:tc>
              </a:tr>
              <a:tr h="1810237">
                <a:tc>
                  <a:txBody>
                    <a:bodyPr/>
                    <a:lstStyle/>
                    <a:p>
                      <a:pPr marL="0" marR="0">
                        <a:lnSpc>
                          <a:spcPct val="107000"/>
                        </a:lnSpc>
                        <a:spcBef>
                          <a:spcPts val="0"/>
                        </a:spcBef>
                        <a:spcAft>
                          <a:spcPts val="0"/>
                        </a:spcAft>
                      </a:pPr>
                      <a:r>
                        <a:rPr lang="en-GB" sz="1100" dirty="0" smtClean="0">
                          <a:effectLst/>
                        </a:rPr>
                        <a:t>Improve the capacity of our woodlands for resource protection and flood</a:t>
                      </a:r>
                    </a:p>
                    <a:p>
                      <a:pPr marL="0" marR="0">
                        <a:lnSpc>
                          <a:spcPct val="107000"/>
                        </a:lnSpc>
                        <a:spcBef>
                          <a:spcPts val="0"/>
                        </a:spcBef>
                        <a:spcAft>
                          <a:spcPts val="0"/>
                        </a:spcAft>
                      </a:pPr>
                      <a:r>
                        <a:rPr lang="en-GB" sz="1100" dirty="0" smtClean="0">
                          <a:effectLst/>
                        </a:rPr>
                        <a:t>resilience, slowing the flow of water across our land to improve water quality</a:t>
                      </a:r>
                    </a:p>
                    <a:p>
                      <a:pPr marL="0" marR="0">
                        <a:lnSpc>
                          <a:spcPct val="107000"/>
                        </a:lnSpc>
                        <a:spcBef>
                          <a:spcPts val="0"/>
                        </a:spcBef>
                        <a:spcAft>
                          <a:spcPts val="0"/>
                        </a:spcAft>
                      </a:pPr>
                      <a:r>
                        <a:rPr lang="en-GB" sz="1100" dirty="0" smtClean="0">
                          <a:effectLst/>
                        </a:rPr>
                        <a:t>coming off our land and play a part in protecting downstream communities at risk of</a:t>
                      </a:r>
                    </a:p>
                    <a:p>
                      <a:pPr marL="0" marR="0">
                        <a:lnSpc>
                          <a:spcPct val="107000"/>
                        </a:lnSpc>
                        <a:spcBef>
                          <a:spcPts val="0"/>
                        </a:spcBef>
                        <a:spcAft>
                          <a:spcPts val="0"/>
                        </a:spcAft>
                      </a:pPr>
                      <a:r>
                        <a:rPr lang="en-GB" sz="1100" dirty="0" smtClean="0">
                          <a:effectLst/>
                        </a:rPr>
                        <a:t>flooding</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3777" marR="43777" marT="0" marB="0"/>
                </a:tc>
                <a:tc>
                  <a:txBody>
                    <a:bodyPr/>
                    <a:lstStyle/>
                    <a:p>
                      <a:pPr marL="0" marR="0">
                        <a:lnSpc>
                          <a:spcPct val="107000"/>
                        </a:lnSpc>
                        <a:spcBef>
                          <a:spcPts val="0"/>
                        </a:spcBef>
                        <a:spcAft>
                          <a:spcPts val="0"/>
                        </a:spcAft>
                      </a:pPr>
                      <a:r>
                        <a:rPr lang="en-GB" sz="1100" dirty="0" smtClean="0">
                          <a:effectLst/>
                          <a:latin typeface="Calibri" panose="020F0502020204030204" pitchFamily="34" charset="0"/>
                          <a:ea typeface="Calibri" panose="020F0502020204030204" pitchFamily="34" charset="0"/>
                          <a:cs typeface="Times New Roman" panose="02020603050405020304" pitchFamily="18" charset="0"/>
                        </a:rPr>
                        <a:t>Flooding</a:t>
                      </a:r>
                      <a:r>
                        <a:rPr lang="en-GB" sz="1100" baseline="0" dirty="0" smtClean="0">
                          <a:effectLst/>
                          <a:latin typeface="Calibri" panose="020F0502020204030204" pitchFamily="34" charset="0"/>
                          <a:ea typeface="Calibri" panose="020F0502020204030204" pitchFamily="34" charset="0"/>
                          <a:cs typeface="Times New Roman" panose="02020603050405020304" pitchFamily="18" charset="0"/>
                        </a:rPr>
                        <a:t> is becoming an increasing risk to both urban and rural communities. We wish to play our part in the mitigation of the impacts of these storm events.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3777" marR="43777" marT="0" marB="0"/>
                </a:tc>
                <a:tc>
                  <a:txBody>
                    <a:bodyPr/>
                    <a:lstStyle/>
                    <a:p>
                      <a:pPr marL="0" marR="0">
                        <a:lnSpc>
                          <a:spcPct val="107000"/>
                        </a:lnSpc>
                        <a:spcBef>
                          <a:spcPts val="0"/>
                        </a:spcBef>
                        <a:spcAft>
                          <a:spcPts val="0"/>
                        </a:spcAft>
                      </a:pPr>
                      <a:r>
                        <a:rPr lang="en-GB" sz="1100" dirty="0" smtClean="0">
                          <a:effectLst/>
                        </a:rPr>
                        <a:t>Undertake management works which increase the structural diversity of the woodland stand and increase the density and diversity of ground flora.</a:t>
                      </a:r>
                    </a:p>
                    <a:p>
                      <a:pPr marL="0" marR="0">
                        <a:lnSpc>
                          <a:spcPct val="107000"/>
                        </a:lnSpc>
                        <a:spcBef>
                          <a:spcPts val="0"/>
                        </a:spcBef>
                        <a:spcAft>
                          <a:spcPts val="0"/>
                        </a:spcAft>
                      </a:pPr>
                      <a:endParaRPr lang="en-GB" sz="1100" dirty="0" smtClean="0">
                        <a:effectLst/>
                      </a:endParaRPr>
                    </a:p>
                    <a:p>
                      <a:pPr marL="0" marR="0">
                        <a:lnSpc>
                          <a:spcPct val="107000"/>
                        </a:lnSpc>
                        <a:spcBef>
                          <a:spcPts val="0"/>
                        </a:spcBef>
                        <a:spcAft>
                          <a:spcPts val="0"/>
                        </a:spcAft>
                      </a:pPr>
                      <a:r>
                        <a:rPr lang="en-GB" sz="1100" dirty="0" smtClean="0">
                          <a:effectLst/>
                        </a:rPr>
                        <a:t>Use brash arisings to create small leaky dams in tributaries and feeder streams to slow the flow of water in storm events where appropriate.</a:t>
                      </a:r>
                    </a:p>
                    <a:p>
                      <a:pPr marL="0" marR="0">
                        <a:lnSpc>
                          <a:spcPct val="107000"/>
                        </a:lnSpc>
                        <a:spcBef>
                          <a:spcPts val="0"/>
                        </a:spcBef>
                        <a:spcAft>
                          <a:spcPts val="0"/>
                        </a:spcAft>
                      </a:pPr>
                      <a:endParaRPr lang="en-GB" sz="1100" dirty="0" smtClean="0">
                        <a:effectLst/>
                      </a:endParaRPr>
                    </a:p>
                    <a:p>
                      <a:pPr marL="0" marR="0">
                        <a:lnSpc>
                          <a:spcPct val="107000"/>
                        </a:lnSpc>
                        <a:spcBef>
                          <a:spcPts val="0"/>
                        </a:spcBef>
                        <a:spcAft>
                          <a:spcPts val="0"/>
                        </a:spcAft>
                      </a:pPr>
                      <a:r>
                        <a:rPr lang="en-GB" sz="1100" dirty="0" smtClean="0">
                          <a:effectLst/>
                        </a:rPr>
                        <a:t>Undertake best practice during operations to protect soils using brash mats and avoid watercourses.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3777" marR="43777" marT="0" marB="0"/>
                </a:tc>
              </a:tr>
            </a:tbl>
          </a:graphicData>
        </a:graphic>
      </p:graphicFrame>
      <p:sp>
        <p:nvSpPr>
          <p:cNvPr id="4" name="TextBox 3"/>
          <p:cNvSpPr txBox="1"/>
          <p:nvPr/>
        </p:nvSpPr>
        <p:spPr>
          <a:xfrm>
            <a:off x="11802794" y="6488668"/>
            <a:ext cx="515815" cy="369332"/>
          </a:xfrm>
          <a:prstGeom prst="rect">
            <a:avLst/>
          </a:prstGeom>
          <a:noFill/>
        </p:spPr>
        <p:txBody>
          <a:bodyPr wrap="square" rtlCol="0">
            <a:spAutoFit/>
          </a:bodyPr>
          <a:lstStyle/>
          <a:p>
            <a:r>
              <a:rPr lang="en-GB" dirty="0"/>
              <a:t>3</a:t>
            </a:r>
          </a:p>
        </p:txBody>
      </p:sp>
    </p:spTree>
    <p:extLst>
      <p:ext uri="{BB962C8B-B14F-4D97-AF65-F5344CB8AC3E}">
        <p14:creationId xmlns:p14="http://schemas.microsoft.com/office/powerpoint/2010/main" val="6387017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151064949"/>
              </p:ext>
            </p:extLst>
          </p:nvPr>
        </p:nvGraphicFramePr>
        <p:xfrm>
          <a:off x="0" y="0"/>
          <a:ext cx="12191999" cy="6857999"/>
        </p:xfrm>
        <a:graphic>
          <a:graphicData uri="http://schemas.openxmlformats.org/drawingml/2006/table">
            <a:tbl>
              <a:tblPr firstRow="1" firstCol="1" bandRow="1">
                <a:tableStyleId>{5C22544A-7EE6-4342-B048-85BDC9FD1C3A}</a:tableStyleId>
              </a:tblPr>
              <a:tblGrid>
                <a:gridCol w="1465325"/>
                <a:gridCol w="5510278"/>
                <a:gridCol w="5216396"/>
              </a:tblGrid>
              <a:tr h="861747">
                <a:tc>
                  <a:txBody>
                    <a:bodyPr/>
                    <a:lstStyle/>
                    <a:p>
                      <a:pPr marL="0" marR="0">
                        <a:lnSpc>
                          <a:spcPct val="107000"/>
                        </a:lnSpc>
                        <a:spcBef>
                          <a:spcPts val="0"/>
                        </a:spcBef>
                        <a:spcAft>
                          <a:spcPts val="0"/>
                        </a:spcAft>
                      </a:pPr>
                      <a:r>
                        <a:rPr lang="en-GB" sz="1100" dirty="0">
                          <a:effectLst/>
                        </a:rPr>
                        <a:t>What we want to do</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GB" sz="1100">
                          <a:effectLst/>
                        </a:rPr>
                        <a:t>Why we want to do it?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GB" sz="1100">
                          <a:effectLst/>
                        </a:rPr>
                        <a:t>How can we achieve it?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265225">
                <a:tc>
                  <a:txBody>
                    <a:bodyPr/>
                    <a:lstStyle/>
                    <a:p>
                      <a:pPr marL="0" marR="0">
                        <a:lnSpc>
                          <a:spcPct val="107000"/>
                        </a:lnSpc>
                        <a:spcBef>
                          <a:spcPts val="0"/>
                        </a:spcBef>
                        <a:spcAft>
                          <a:spcPts val="0"/>
                        </a:spcAft>
                      </a:pPr>
                      <a:r>
                        <a:rPr lang="en-GB" sz="1100" dirty="0">
                          <a:effectLst/>
                        </a:rPr>
                        <a:t>Contribute to the local economy</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GB" sz="1100" dirty="0">
                          <a:effectLst/>
                        </a:rPr>
                        <a:t>We want our land to contribute to the quality of life for local people. One of the ways we seek to achieve this is by contributing to the local economy.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GB" sz="1100" dirty="0" smtClean="0">
                          <a:effectLst/>
                        </a:rPr>
                        <a:t>Where possible and appropriate, trees will be harvested when they achieve their optimal economic potential</a:t>
                      </a:r>
                    </a:p>
                    <a:p>
                      <a:pPr marL="0" marR="0">
                        <a:lnSpc>
                          <a:spcPct val="107000"/>
                        </a:lnSpc>
                        <a:spcBef>
                          <a:spcPts val="0"/>
                        </a:spcBef>
                        <a:spcAft>
                          <a:spcPts val="0"/>
                        </a:spcAft>
                      </a:pPr>
                      <a:endParaRPr lang="en-GB" sz="1100" dirty="0" smtClean="0">
                        <a:effectLst/>
                      </a:endParaRPr>
                    </a:p>
                    <a:p>
                      <a:pPr marL="0" marR="0">
                        <a:lnSpc>
                          <a:spcPct val="107000"/>
                        </a:lnSpc>
                        <a:spcBef>
                          <a:spcPts val="0"/>
                        </a:spcBef>
                        <a:spcAft>
                          <a:spcPts val="0"/>
                        </a:spcAft>
                      </a:pPr>
                      <a:r>
                        <a:rPr lang="en-GB" sz="1100" dirty="0" smtClean="0">
                          <a:effectLst/>
                        </a:rPr>
                        <a:t>Apply for appropriate woodland/countryside grant schemes and regional funding to achieve stated objectives</a:t>
                      </a:r>
                    </a:p>
                    <a:p>
                      <a:pPr marL="0" marR="0">
                        <a:lnSpc>
                          <a:spcPct val="107000"/>
                        </a:lnSpc>
                        <a:spcBef>
                          <a:spcPts val="0"/>
                        </a:spcBef>
                        <a:spcAft>
                          <a:spcPts val="0"/>
                        </a:spcAft>
                      </a:pPr>
                      <a:endParaRPr lang="en-GB" sz="1100" dirty="0" smtClean="0">
                        <a:effectLst/>
                      </a:endParaRPr>
                    </a:p>
                    <a:p>
                      <a:pPr marL="0" marR="0">
                        <a:lnSpc>
                          <a:spcPct val="107000"/>
                        </a:lnSpc>
                        <a:spcBef>
                          <a:spcPts val="0"/>
                        </a:spcBef>
                        <a:spcAft>
                          <a:spcPts val="0"/>
                        </a:spcAft>
                      </a:pPr>
                      <a:r>
                        <a:rPr lang="en-GB" sz="1100" dirty="0" smtClean="0">
                          <a:effectLst/>
                        </a:rPr>
                        <a:t>Where possible generate timber income through harvesting programmes to help fund the ecological</a:t>
                      </a:r>
                      <a:r>
                        <a:rPr lang="en-GB" sz="1100" baseline="0" dirty="0" smtClean="0">
                          <a:effectLst/>
                        </a:rPr>
                        <a:t> </a:t>
                      </a:r>
                      <a:r>
                        <a:rPr lang="en-GB" sz="1100" dirty="0" smtClean="0">
                          <a:effectLst/>
                        </a:rPr>
                        <a:t>restoration process and wider woodland improvement programmes.</a:t>
                      </a:r>
                    </a:p>
                    <a:p>
                      <a:pPr marL="0" marR="0">
                        <a:lnSpc>
                          <a:spcPct val="107000"/>
                        </a:lnSpc>
                        <a:spcBef>
                          <a:spcPts val="0"/>
                        </a:spcBef>
                        <a:spcAft>
                          <a:spcPts val="0"/>
                        </a:spcAft>
                      </a:pPr>
                      <a:endParaRPr lang="en-GB" sz="1100" dirty="0" smtClean="0">
                        <a:effectLst/>
                      </a:endParaRPr>
                    </a:p>
                    <a:p>
                      <a:pPr marL="0" marR="0">
                        <a:lnSpc>
                          <a:spcPct val="107000"/>
                        </a:lnSpc>
                        <a:spcBef>
                          <a:spcPts val="0"/>
                        </a:spcBef>
                        <a:spcAft>
                          <a:spcPts val="0"/>
                        </a:spcAft>
                      </a:pPr>
                      <a:r>
                        <a:rPr lang="en-GB" sz="1100" dirty="0" smtClean="0">
                          <a:effectLst/>
                        </a:rPr>
                        <a:t>Work with regional contractors to develop a contractor base adapted to woodlands with access issues. </a:t>
                      </a:r>
                      <a:endParaRPr lang="en-GB" sz="1100" dirty="0">
                        <a:effectLst/>
                      </a:endParaRPr>
                    </a:p>
                  </a:txBody>
                  <a:tcPr marL="68580" marR="68580" marT="0" marB="0"/>
                </a:tc>
              </a:tr>
              <a:tr h="2050184">
                <a:tc>
                  <a:txBody>
                    <a:bodyPr/>
                    <a:lstStyle/>
                    <a:p>
                      <a:pPr marL="0" marR="0">
                        <a:lnSpc>
                          <a:spcPct val="107000"/>
                        </a:lnSpc>
                        <a:spcBef>
                          <a:spcPts val="0"/>
                        </a:spcBef>
                        <a:spcAft>
                          <a:spcPts val="0"/>
                        </a:spcAft>
                      </a:pPr>
                      <a:r>
                        <a:rPr lang="en-GB" sz="1100" dirty="0" smtClean="0">
                          <a:effectLst/>
                          <a:latin typeface="Calibri" panose="020F0502020204030204" pitchFamily="34" charset="0"/>
                          <a:ea typeface="Calibri" panose="020F0502020204030204" pitchFamily="34" charset="0"/>
                          <a:cs typeface="Times New Roman" panose="02020603050405020304" pitchFamily="18" charset="0"/>
                        </a:rPr>
                        <a:t>Ensure the woodland habitats are resilient to climate change and plant diseases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GB" sz="1100" dirty="0" smtClean="0">
                          <a:effectLst/>
                          <a:latin typeface="Calibri" panose="020F0502020204030204" pitchFamily="34" charset="0"/>
                          <a:ea typeface="Calibri" panose="020F0502020204030204" pitchFamily="34" charset="0"/>
                          <a:cs typeface="Times New Roman" panose="02020603050405020304" pitchFamily="18" charset="0"/>
                        </a:rPr>
                        <a:t>Climate change presents an unprecedented</a:t>
                      </a:r>
                      <a:r>
                        <a:rPr lang="en-GB" sz="1100" baseline="0" dirty="0" smtClean="0">
                          <a:effectLst/>
                          <a:latin typeface="Calibri" panose="020F0502020204030204" pitchFamily="34" charset="0"/>
                          <a:ea typeface="Calibri" panose="020F0502020204030204" pitchFamily="34" charset="0"/>
                          <a:cs typeface="Times New Roman" panose="02020603050405020304" pitchFamily="18" charset="0"/>
                        </a:rPr>
                        <a:t> threat to our woodland ecosystems. By creating woodlands diverse in structure and species we will increase the overall resilience of these ecosystems.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GB" sz="1100" dirty="0" smtClean="0">
                          <a:effectLst/>
                          <a:latin typeface="Calibri" panose="020F0502020204030204" pitchFamily="34" charset="0"/>
                          <a:ea typeface="Calibri" panose="020F0502020204030204" pitchFamily="34" charset="0"/>
                          <a:cs typeface="Times New Roman" panose="02020603050405020304" pitchFamily="18" charset="0"/>
                        </a:rPr>
                        <a:t>Increase structural and species diversity where ever possible through harvesting to allow natural regeneration where possible.</a:t>
                      </a:r>
                    </a:p>
                    <a:p>
                      <a:pPr marL="0" marR="0">
                        <a:lnSpc>
                          <a:spcPct val="107000"/>
                        </a:lnSpc>
                        <a:spcBef>
                          <a:spcPts val="0"/>
                        </a:spcBef>
                        <a:spcAft>
                          <a:spcPts val="0"/>
                        </a:spcAft>
                      </a:pPr>
                      <a:endParaRPr lang="en-GB"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GB" sz="1100" dirty="0" smtClean="0">
                          <a:effectLst/>
                          <a:latin typeface="Calibri" panose="020F0502020204030204" pitchFamily="34" charset="0"/>
                          <a:ea typeface="Calibri" panose="020F0502020204030204" pitchFamily="34" charset="0"/>
                          <a:cs typeface="Times New Roman" panose="02020603050405020304" pitchFamily="18" charset="0"/>
                        </a:rPr>
                        <a:t>Remove species known to increase the likelihood of disease transmission </a:t>
                      </a:r>
                      <a:r>
                        <a:rPr lang="en-GB" sz="1100" dirty="0" err="1" smtClean="0">
                          <a:effectLst/>
                          <a:latin typeface="Calibri" panose="020F0502020204030204" pitchFamily="34" charset="0"/>
                          <a:ea typeface="Calibri" panose="020F0502020204030204" pitchFamily="34" charset="0"/>
                          <a:cs typeface="Times New Roman" panose="02020603050405020304" pitchFamily="18" charset="0"/>
                        </a:rPr>
                        <a:t>e.g</a:t>
                      </a:r>
                      <a:r>
                        <a:rPr lang="en-GB" sz="1100" dirty="0" smtClean="0">
                          <a:effectLst/>
                          <a:latin typeface="Calibri" panose="020F0502020204030204" pitchFamily="34" charset="0"/>
                          <a:ea typeface="Calibri" panose="020F0502020204030204" pitchFamily="34" charset="0"/>
                          <a:cs typeface="Times New Roman" panose="02020603050405020304" pitchFamily="18" charset="0"/>
                        </a:rPr>
                        <a:t> Rhododendron</a:t>
                      </a:r>
                    </a:p>
                    <a:p>
                      <a:pPr marL="0" marR="0">
                        <a:lnSpc>
                          <a:spcPct val="107000"/>
                        </a:lnSpc>
                        <a:spcBef>
                          <a:spcPts val="0"/>
                        </a:spcBef>
                        <a:spcAft>
                          <a:spcPts val="0"/>
                        </a:spcAft>
                      </a:pPr>
                      <a:endParaRPr lang="en-GB"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GB" sz="1100" dirty="0" smtClean="0">
                          <a:effectLst/>
                          <a:latin typeface="Calibri" panose="020F0502020204030204" pitchFamily="34" charset="0"/>
                          <a:ea typeface="Calibri" panose="020F0502020204030204" pitchFamily="34" charset="0"/>
                          <a:cs typeface="Times New Roman" panose="02020603050405020304" pitchFamily="18" charset="0"/>
                        </a:rPr>
                        <a:t>Seek opportunities to increase habitat connectivity</a:t>
                      </a:r>
                    </a:p>
                    <a:p>
                      <a:pPr marL="0" marR="0">
                        <a:lnSpc>
                          <a:spcPct val="107000"/>
                        </a:lnSpc>
                        <a:spcBef>
                          <a:spcPts val="0"/>
                        </a:spcBef>
                        <a:spcAft>
                          <a:spcPts val="0"/>
                        </a:spcAft>
                      </a:pPr>
                      <a:endParaRPr lang="en-GB"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GB" sz="1100" dirty="0" smtClean="0">
                          <a:effectLst/>
                          <a:latin typeface="Calibri" panose="020F0502020204030204" pitchFamily="34" charset="0"/>
                          <a:ea typeface="Calibri" panose="020F0502020204030204" pitchFamily="34" charset="0"/>
                          <a:cs typeface="Times New Roman" panose="02020603050405020304" pitchFamily="18" charset="0"/>
                        </a:rPr>
                        <a:t>Survey HWTVG to identify the potential for habitat creation.</a:t>
                      </a:r>
                    </a:p>
                    <a:p>
                      <a:pPr marL="0" marR="0">
                        <a:lnSpc>
                          <a:spcPct val="107000"/>
                        </a:lnSpc>
                        <a:spcBef>
                          <a:spcPts val="0"/>
                        </a:spcBef>
                        <a:spcAft>
                          <a:spcPts val="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680843">
                <a:tc>
                  <a:txBody>
                    <a:bodyPr/>
                    <a:lstStyle/>
                    <a:p>
                      <a:pPr marL="0" marR="0">
                        <a:lnSpc>
                          <a:spcPct val="107000"/>
                        </a:lnSpc>
                        <a:spcBef>
                          <a:spcPts val="0"/>
                        </a:spcBef>
                        <a:spcAft>
                          <a:spcPts val="0"/>
                        </a:spcAft>
                      </a:pPr>
                      <a:r>
                        <a:rPr lang="en-GB" sz="1100" dirty="0">
                          <a:effectLst/>
                        </a:rPr>
                        <a:t>To manage health and safety at the site in line with the ‘Tree Safety Management in the National Trust’  procedure Sep 2015</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GB" sz="1100" dirty="0">
                          <a:effectLst/>
                        </a:rPr>
                        <a:t>There are risks of injury to staff, volunteers and the public from falling trees and branches. There are also risks of damage to buildings, property and vehicles. The Trust has a statutory and common law duty to assess and manage these risks. The duty is established in criminal law under the Health and Safety at Work Act, and in civil law under the Occupier’s Liability Act. The Trust must take all precautions as far as is reasonably practicable to avoid risks to the safety of members of the public, staff and volunteers. Therefore there is a need to inspect trees in and near public places and adjacent to buildings and working areas, to assess whether they represent a risk to life and/or property, and to take remedial action as appropriate.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GB" sz="1100" dirty="0" smtClean="0">
                          <a:effectLst/>
                        </a:rPr>
                        <a:t>By following </a:t>
                      </a:r>
                      <a:r>
                        <a:rPr lang="en-GB" sz="1100" dirty="0">
                          <a:effectLst/>
                        </a:rPr>
                        <a:t>National Trust Health and Safety procedures.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6" name="TextBox 5"/>
          <p:cNvSpPr txBox="1"/>
          <p:nvPr/>
        </p:nvSpPr>
        <p:spPr>
          <a:xfrm>
            <a:off x="11676185" y="6358597"/>
            <a:ext cx="515815" cy="369332"/>
          </a:xfrm>
          <a:prstGeom prst="rect">
            <a:avLst/>
          </a:prstGeom>
          <a:noFill/>
        </p:spPr>
        <p:txBody>
          <a:bodyPr wrap="square" rtlCol="0">
            <a:spAutoFit/>
          </a:bodyPr>
          <a:lstStyle/>
          <a:p>
            <a:r>
              <a:rPr lang="en-GB" dirty="0" smtClean="0"/>
              <a:t>4</a:t>
            </a:r>
            <a:endParaRPr lang="en-GB" dirty="0"/>
          </a:p>
        </p:txBody>
      </p:sp>
    </p:spTree>
    <p:extLst>
      <p:ext uri="{BB962C8B-B14F-4D97-AF65-F5344CB8AC3E}">
        <p14:creationId xmlns:p14="http://schemas.microsoft.com/office/powerpoint/2010/main" val="26086612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934295992"/>
              </p:ext>
            </p:extLst>
          </p:nvPr>
        </p:nvGraphicFramePr>
        <p:xfrm>
          <a:off x="0" y="0"/>
          <a:ext cx="12191999" cy="6858000"/>
        </p:xfrm>
        <a:graphic>
          <a:graphicData uri="http://schemas.openxmlformats.org/drawingml/2006/table">
            <a:tbl>
              <a:tblPr firstRow="1" firstCol="1" bandRow="1">
                <a:tableStyleId>{5C22544A-7EE6-4342-B048-85BDC9FD1C3A}</a:tableStyleId>
              </a:tblPr>
              <a:tblGrid>
                <a:gridCol w="1465325"/>
                <a:gridCol w="5510278"/>
                <a:gridCol w="5216396"/>
              </a:tblGrid>
              <a:tr h="682036">
                <a:tc>
                  <a:txBody>
                    <a:bodyPr/>
                    <a:lstStyle/>
                    <a:p>
                      <a:pPr marL="0" marR="0">
                        <a:lnSpc>
                          <a:spcPct val="107000"/>
                        </a:lnSpc>
                        <a:spcBef>
                          <a:spcPts val="0"/>
                        </a:spcBef>
                        <a:spcAft>
                          <a:spcPts val="0"/>
                        </a:spcAft>
                      </a:pPr>
                      <a:r>
                        <a:rPr lang="en-GB" sz="1100" dirty="0">
                          <a:effectLst/>
                        </a:rPr>
                        <a:t>What we want to do</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GB" sz="1100">
                          <a:effectLst/>
                        </a:rPr>
                        <a:t>Why we want to do it?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GB" sz="1100">
                          <a:effectLst/>
                        </a:rPr>
                        <a:t>How can we achieve it?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6175964">
                <a:tc>
                  <a:txBody>
                    <a:bodyPr/>
                    <a:lstStyle/>
                    <a:p>
                      <a:pPr marL="0" marR="0">
                        <a:lnSpc>
                          <a:spcPct val="107000"/>
                        </a:lnSpc>
                        <a:spcBef>
                          <a:spcPts val="0"/>
                        </a:spcBef>
                        <a:spcAft>
                          <a:spcPts val="0"/>
                        </a:spcAft>
                      </a:pPr>
                      <a:r>
                        <a:rPr lang="en-GB" sz="1200" baseline="0" dirty="0" smtClean="0">
                          <a:effectLst/>
                        </a:rPr>
                        <a:t>C</a:t>
                      </a:r>
                      <a:r>
                        <a:rPr lang="en-GB" sz="1200" dirty="0" smtClean="0">
                          <a:effectLst/>
                        </a:rPr>
                        <a:t>onserve the historic and cultural landscape in ways that enhance the</a:t>
                      </a:r>
                      <a:r>
                        <a:rPr lang="en-GB" sz="1200" baseline="0" dirty="0" smtClean="0">
                          <a:effectLst/>
                        </a:rPr>
                        <a:t> </a:t>
                      </a:r>
                      <a:r>
                        <a:rPr lang="en-GB" sz="1200" dirty="0" smtClean="0">
                          <a:effectLst/>
                        </a:rPr>
                        <a:t>Spirit of Place</a:t>
                      </a:r>
                    </a:p>
                  </a:txBody>
                  <a:tcPr marL="68580" marR="68580"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100" dirty="0">
                          <a:effectLst/>
                        </a:rPr>
                        <a:t>We </a:t>
                      </a:r>
                      <a:r>
                        <a:rPr lang="en-GB" sz="1100" dirty="0" smtClean="0">
                          <a:effectLst/>
                        </a:rPr>
                        <a:t>recognise our responsibility towards the protection of our historic</a:t>
                      </a:r>
                      <a:r>
                        <a:rPr lang="en-GB" sz="1100" baseline="0" dirty="0" smtClean="0">
                          <a:effectLst/>
                        </a:rPr>
                        <a:t> environment and seek to maintain and enhance it for ongoing enjoyment and education. </a:t>
                      </a:r>
                      <a:r>
                        <a:rPr lang="en-GB" sz="1100" dirty="0" smtClean="0">
                          <a:effectLst/>
                        </a:rPr>
                        <a:t>This</a:t>
                      </a:r>
                      <a:r>
                        <a:rPr lang="en-GB" sz="1100" baseline="0" dirty="0" smtClean="0">
                          <a:effectLst/>
                        </a:rPr>
                        <a:t> will </a:t>
                      </a:r>
                      <a:r>
                        <a:rPr lang="en-GB" sz="1100" dirty="0" smtClean="0">
                          <a:effectLst/>
                        </a:rPr>
                        <a:t>conserve the historic and cultural landscape in ways that enhance the</a:t>
                      </a:r>
                      <a:r>
                        <a:rPr lang="en-GB" sz="1100" baseline="0" dirty="0" smtClean="0">
                          <a:effectLst/>
                        </a:rPr>
                        <a:t> </a:t>
                      </a:r>
                      <a:r>
                        <a:rPr lang="en-GB" sz="1100" dirty="0" smtClean="0">
                          <a:effectLst/>
                        </a:rPr>
                        <a:t>Spirit of Place</a:t>
                      </a:r>
                    </a:p>
                    <a:p>
                      <a:pPr marL="0" marR="0">
                        <a:lnSpc>
                          <a:spcPct val="107000"/>
                        </a:lnSpc>
                        <a:spcBef>
                          <a:spcPts val="0"/>
                        </a:spcBef>
                        <a:spcAft>
                          <a:spcPts val="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GB" sz="1100" dirty="0" smtClean="0">
                          <a:effectLst/>
                        </a:rPr>
                        <a:t>Using the Site and Monuments register record the condition of the archaeological features across HWTVG.</a:t>
                      </a:r>
                    </a:p>
                    <a:p>
                      <a:pPr marL="0" marR="0">
                        <a:lnSpc>
                          <a:spcPct val="107000"/>
                        </a:lnSpc>
                        <a:spcBef>
                          <a:spcPts val="0"/>
                        </a:spcBef>
                        <a:spcAft>
                          <a:spcPts val="0"/>
                        </a:spcAft>
                      </a:pPr>
                      <a:endParaRPr lang="en-GB" sz="1100" dirty="0" smtClean="0">
                        <a:effectLst/>
                      </a:endParaRPr>
                    </a:p>
                    <a:p>
                      <a:pPr marL="0" marR="0">
                        <a:lnSpc>
                          <a:spcPct val="107000"/>
                        </a:lnSpc>
                        <a:spcBef>
                          <a:spcPts val="0"/>
                        </a:spcBef>
                        <a:spcAft>
                          <a:spcPts val="0"/>
                        </a:spcAft>
                      </a:pPr>
                      <a:r>
                        <a:rPr lang="en-GB" sz="1100" dirty="0" smtClean="0">
                          <a:effectLst/>
                        </a:rPr>
                        <a:t>When carrying out woodland work ensure that the historic environment is protected in line with guidance from Historic England.</a:t>
                      </a:r>
                    </a:p>
                    <a:p>
                      <a:pPr marL="0" marR="0">
                        <a:lnSpc>
                          <a:spcPct val="107000"/>
                        </a:lnSpc>
                        <a:spcBef>
                          <a:spcPts val="0"/>
                        </a:spcBef>
                        <a:spcAft>
                          <a:spcPts val="0"/>
                        </a:spcAft>
                      </a:pPr>
                      <a:endParaRPr lang="en-GB" sz="1100" dirty="0" smtClean="0">
                        <a:effectLst/>
                      </a:endParaRPr>
                    </a:p>
                    <a:p>
                      <a:pPr marL="0" marR="0">
                        <a:lnSpc>
                          <a:spcPct val="107000"/>
                        </a:lnSpc>
                        <a:spcBef>
                          <a:spcPts val="0"/>
                        </a:spcBef>
                        <a:spcAft>
                          <a:spcPts val="0"/>
                        </a:spcAft>
                      </a:pPr>
                      <a:r>
                        <a:rPr lang="en-GB" sz="1100" dirty="0" smtClean="0">
                          <a:effectLst/>
                        </a:rPr>
                        <a:t>Working with the NT archaeologist discuss the further research recommendations from historic environment report (where applicable) and the potential to achieve them.</a:t>
                      </a:r>
                    </a:p>
                    <a:p>
                      <a:pPr marL="0" marR="0">
                        <a:lnSpc>
                          <a:spcPct val="107000"/>
                        </a:lnSpc>
                        <a:spcBef>
                          <a:spcPts val="0"/>
                        </a:spcBef>
                        <a:spcAft>
                          <a:spcPts val="0"/>
                        </a:spcAft>
                      </a:pPr>
                      <a:endParaRPr lang="en-GB" sz="1100" dirty="0" smtClean="0">
                        <a:effectLst/>
                      </a:endParaRPr>
                    </a:p>
                    <a:p>
                      <a:pPr marL="0" marR="0">
                        <a:lnSpc>
                          <a:spcPct val="107000"/>
                        </a:lnSpc>
                        <a:spcBef>
                          <a:spcPts val="0"/>
                        </a:spcBef>
                        <a:spcAft>
                          <a:spcPts val="0"/>
                        </a:spcAft>
                      </a:pPr>
                      <a:r>
                        <a:rPr lang="en-GB" sz="1100" dirty="0" smtClean="0">
                          <a:effectLst/>
                        </a:rPr>
                        <a:t>The historic environment report highlights a certain number of management concerns and recommendations address these as part of the management of the sites.</a:t>
                      </a:r>
                    </a:p>
                    <a:p>
                      <a:pPr marL="0" marR="0">
                        <a:lnSpc>
                          <a:spcPct val="107000"/>
                        </a:lnSpc>
                        <a:spcBef>
                          <a:spcPts val="0"/>
                        </a:spcBef>
                        <a:spcAft>
                          <a:spcPts val="0"/>
                        </a:spcAft>
                      </a:pPr>
                      <a:endParaRPr lang="en-GB" sz="1100" dirty="0" smtClean="0">
                        <a:effectLst/>
                      </a:endParaRPr>
                    </a:p>
                    <a:p>
                      <a:pPr marL="0" marR="0">
                        <a:lnSpc>
                          <a:spcPct val="107000"/>
                        </a:lnSpc>
                        <a:spcBef>
                          <a:spcPts val="0"/>
                        </a:spcBef>
                        <a:spcAft>
                          <a:spcPts val="0"/>
                        </a:spcAft>
                      </a:pPr>
                      <a:r>
                        <a:rPr lang="en-GB" sz="1100" dirty="0" smtClean="0">
                          <a:effectLst/>
                        </a:rPr>
                        <a:t>Maintain and protect designed woodland landscape elements across the site. </a:t>
                      </a:r>
                    </a:p>
                  </a:txBody>
                  <a:tcPr marL="68580" marR="68580" marT="0" marB="0"/>
                </a:tc>
              </a:tr>
            </a:tbl>
          </a:graphicData>
        </a:graphic>
      </p:graphicFrame>
      <p:sp>
        <p:nvSpPr>
          <p:cNvPr id="6" name="TextBox 5"/>
          <p:cNvSpPr txBox="1"/>
          <p:nvPr/>
        </p:nvSpPr>
        <p:spPr>
          <a:xfrm>
            <a:off x="11676185" y="6358597"/>
            <a:ext cx="515815" cy="369332"/>
          </a:xfrm>
          <a:prstGeom prst="rect">
            <a:avLst/>
          </a:prstGeom>
          <a:noFill/>
        </p:spPr>
        <p:txBody>
          <a:bodyPr wrap="square" rtlCol="0">
            <a:spAutoFit/>
          </a:bodyPr>
          <a:lstStyle/>
          <a:p>
            <a:r>
              <a:rPr lang="en-GB" dirty="0" smtClean="0"/>
              <a:t>5</a:t>
            </a:r>
            <a:endParaRPr lang="en-GB" dirty="0"/>
          </a:p>
        </p:txBody>
      </p:sp>
    </p:spTree>
    <p:extLst>
      <p:ext uri="{BB962C8B-B14F-4D97-AF65-F5344CB8AC3E}">
        <p14:creationId xmlns:p14="http://schemas.microsoft.com/office/powerpoint/2010/main" val="31536201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2971" r="41323"/>
          <a:stretch/>
        </p:blipFill>
        <p:spPr>
          <a:xfrm rot="5400000">
            <a:off x="2170367" y="-2195572"/>
            <a:ext cx="6851559" cy="11242707"/>
          </a:xfrm>
        </p:spPr>
      </p:pic>
      <p:sp>
        <p:nvSpPr>
          <p:cNvPr id="6" name="Flowchart: Document 5"/>
          <p:cNvSpPr/>
          <p:nvPr/>
        </p:nvSpPr>
        <p:spPr>
          <a:xfrm rot="5400000">
            <a:off x="8063719" y="2704514"/>
            <a:ext cx="6872067" cy="1434905"/>
          </a:xfrm>
          <a:prstGeom prst="flowChartDocument">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smtClean="0">
                <a:solidFill>
                  <a:prstClr val="white"/>
                </a:solidFill>
              </a:rPr>
              <a:t>Section </a:t>
            </a:r>
            <a:r>
              <a:rPr lang="en-GB" sz="4000" dirty="0">
                <a:solidFill>
                  <a:prstClr val="white"/>
                </a:solidFill>
              </a:rPr>
              <a:t>3</a:t>
            </a:r>
            <a:r>
              <a:rPr lang="en-GB" sz="4000" dirty="0" smtClean="0">
                <a:solidFill>
                  <a:prstClr val="white"/>
                </a:solidFill>
              </a:rPr>
              <a:t>: Site Maps</a:t>
            </a:r>
            <a:endParaRPr lang="en-GB" sz="4000" dirty="0">
              <a:solidFill>
                <a:prstClr val="white"/>
              </a:solidFill>
            </a:endParaRPr>
          </a:p>
        </p:txBody>
      </p:sp>
      <p:sp>
        <p:nvSpPr>
          <p:cNvPr id="7" name="TextBox 6"/>
          <p:cNvSpPr txBox="1"/>
          <p:nvPr/>
        </p:nvSpPr>
        <p:spPr>
          <a:xfrm>
            <a:off x="9738066" y="6480346"/>
            <a:ext cx="3523371" cy="253916"/>
          </a:xfrm>
          <a:prstGeom prst="rect">
            <a:avLst/>
          </a:prstGeom>
          <a:noFill/>
        </p:spPr>
        <p:txBody>
          <a:bodyPr wrap="square" rtlCol="0">
            <a:spAutoFit/>
          </a:bodyPr>
          <a:lstStyle/>
          <a:p>
            <a:r>
              <a:rPr lang="en-GB" sz="1050" dirty="0" smtClean="0">
                <a:solidFill>
                  <a:prstClr val="white"/>
                </a:solidFill>
              </a:rPr>
              <a:t>Compartment 1d</a:t>
            </a:r>
            <a:endParaRPr lang="en-GB" sz="1050" dirty="0">
              <a:solidFill>
                <a:prstClr val="white"/>
              </a:solidFill>
            </a:endParaRPr>
          </a:p>
        </p:txBody>
      </p:sp>
      <p:sp>
        <p:nvSpPr>
          <p:cNvPr id="3" name="Rectangle 2"/>
          <p:cNvSpPr/>
          <p:nvPr/>
        </p:nvSpPr>
        <p:spPr>
          <a:xfrm>
            <a:off x="-25207" y="-14067"/>
            <a:ext cx="6096000" cy="276999"/>
          </a:xfrm>
          <a:prstGeom prst="rect">
            <a:avLst/>
          </a:prstGeom>
        </p:spPr>
        <p:txBody>
          <a:bodyPr>
            <a:spAutoFit/>
          </a:bodyPr>
          <a:lstStyle/>
          <a:p>
            <a:r>
              <a:rPr lang="en-GB" sz="1200" b="1" dirty="0"/>
              <a:t>Compartment </a:t>
            </a:r>
            <a:r>
              <a:rPr lang="en-GB" sz="1200" b="1" dirty="0" smtClean="0"/>
              <a:t>20</a:t>
            </a:r>
            <a:endParaRPr lang="en-GB" sz="1200" b="1" dirty="0"/>
          </a:p>
        </p:txBody>
      </p:sp>
    </p:spTree>
    <p:extLst>
      <p:ext uri="{BB962C8B-B14F-4D97-AF65-F5344CB8AC3E}">
        <p14:creationId xmlns:p14="http://schemas.microsoft.com/office/powerpoint/2010/main" val="357315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6937</TotalTime>
  <Words>1829</Words>
  <Application>Microsoft Office PowerPoint</Application>
  <PresentationFormat>Widescreen</PresentationFormat>
  <Paragraphs>359</Paragraphs>
  <Slides>30</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 Taylor</dc:creator>
  <cp:lastModifiedBy>Matt Taylor</cp:lastModifiedBy>
  <cp:revision>337</cp:revision>
  <cp:lastPrinted>2017-07-18T10:50:19Z</cp:lastPrinted>
  <dcterms:created xsi:type="dcterms:W3CDTF">2016-10-10T09:17:45Z</dcterms:created>
  <dcterms:modified xsi:type="dcterms:W3CDTF">2018-05-23T09:34:58Z</dcterms:modified>
</cp:coreProperties>
</file>