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19" r:id="rId2"/>
    <p:sldId id="316" r:id="rId3"/>
    <p:sldId id="317" r:id="rId4"/>
    <p:sldId id="297" r:id="rId5"/>
    <p:sldId id="314" r:id="rId6"/>
    <p:sldId id="315" r:id="rId7"/>
    <p:sldId id="306" r:id="rId8"/>
    <p:sldId id="312" r:id="rId9"/>
    <p:sldId id="391" r:id="rId10"/>
    <p:sldId id="349" r:id="rId11"/>
    <p:sldId id="350" r:id="rId12"/>
    <p:sldId id="351" r:id="rId13"/>
    <p:sldId id="392" r:id="rId14"/>
    <p:sldId id="296" r:id="rId15"/>
    <p:sldId id="283" r:id="rId16"/>
    <p:sldId id="289" r:id="rId17"/>
    <p:sldId id="290" r:id="rId18"/>
    <p:sldId id="282" r:id="rId19"/>
    <p:sldId id="354" r:id="rId20"/>
    <p:sldId id="275" r:id="rId21"/>
    <p:sldId id="285" r:id="rId22"/>
    <p:sldId id="271" r:id="rId23"/>
    <p:sldId id="272" r:id="rId24"/>
    <p:sldId id="357" r:id="rId25"/>
    <p:sldId id="360" r:id="rId26"/>
    <p:sldId id="361" r:id="rId27"/>
    <p:sldId id="362" r:id="rId28"/>
    <p:sldId id="363" r:id="rId29"/>
    <p:sldId id="364" r:id="rId30"/>
    <p:sldId id="366" r:id="rId31"/>
    <p:sldId id="368" r:id="rId32"/>
    <p:sldId id="369" r:id="rId33"/>
    <p:sldId id="370" r:id="rId34"/>
    <p:sldId id="371" r:id="rId35"/>
    <p:sldId id="372" r:id="rId36"/>
    <p:sldId id="373" r:id="rId37"/>
    <p:sldId id="268" r:id="rId38"/>
    <p:sldId id="374" r:id="rId39"/>
    <p:sldId id="378" r:id="rId40"/>
    <p:sldId id="379" r:id="rId41"/>
    <p:sldId id="380" r:id="rId42"/>
    <p:sldId id="381" r:id="rId43"/>
    <p:sldId id="384" r:id="rId44"/>
    <p:sldId id="385" r:id="rId45"/>
    <p:sldId id="386" r:id="rId46"/>
    <p:sldId id="387" r:id="rId47"/>
    <p:sldId id="388" r:id="rId48"/>
    <p:sldId id="390" r:id="rId49"/>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21" autoAdjust="0"/>
    <p:restoredTop sz="85458" autoAdjust="0"/>
  </p:normalViewPr>
  <p:slideViewPr>
    <p:cSldViewPr snapToGrid="0">
      <p:cViewPr>
        <p:scale>
          <a:sx n="80" d="100"/>
          <a:sy n="80" d="100"/>
        </p:scale>
        <p:origin x="-126"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336" cy="4968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262" y="0"/>
            <a:ext cx="2890336" cy="496835"/>
          </a:xfrm>
          <a:prstGeom prst="rect">
            <a:avLst/>
          </a:prstGeom>
        </p:spPr>
        <p:txBody>
          <a:bodyPr vert="horz" lIns="91440" tIns="45720" rIns="91440" bIns="45720" rtlCol="0"/>
          <a:lstStyle>
            <a:lvl1pPr algn="r">
              <a:defRPr sz="1200"/>
            </a:lvl1pPr>
          </a:lstStyle>
          <a:p>
            <a:fld id="{42BB5C4B-C2BB-451C-87D0-7784D11A7757}" type="datetimeFigureOut">
              <a:rPr lang="en-GB" smtClean="0"/>
              <a:t>11/01/2019</a:t>
            </a:fld>
            <a:endParaRPr lang="en-GB"/>
          </a:p>
        </p:txBody>
      </p:sp>
      <p:sp>
        <p:nvSpPr>
          <p:cNvPr id="4" name="Footer Placeholder 3"/>
          <p:cNvSpPr>
            <a:spLocks noGrp="1"/>
          </p:cNvSpPr>
          <p:nvPr>
            <p:ph type="ftr" sz="quarter" idx="2"/>
          </p:nvPr>
        </p:nvSpPr>
        <p:spPr>
          <a:xfrm>
            <a:off x="1" y="9428125"/>
            <a:ext cx="2890336" cy="49683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262" y="9428125"/>
            <a:ext cx="2890336" cy="496835"/>
          </a:xfrm>
          <a:prstGeom prst="rect">
            <a:avLst/>
          </a:prstGeom>
        </p:spPr>
        <p:txBody>
          <a:bodyPr vert="horz" lIns="91440" tIns="45720" rIns="91440" bIns="45720" rtlCol="0" anchor="b"/>
          <a:lstStyle>
            <a:lvl1pPr algn="r">
              <a:defRPr sz="1200"/>
            </a:lvl1pPr>
          </a:lstStyle>
          <a:p>
            <a:fld id="{F792528E-D3B3-498C-8757-35A392D3A945}" type="slidenum">
              <a:rPr lang="en-GB" smtClean="0"/>
              <a:t>‹#›</a:t>
            </a:fld>
            <a:endParaRPr lang="en-GB"/>
          </a:p>
        </p:txBody>
      </p:sp>
    </p:spTree>
    <p:extLst>
      <p:ext uri="{BB962C8B-B14F-4D97-AF65-F5344CB8AC3E}">
        <p14:creationId xmlns:p14="http://schemas.microsoft.com/office/powerpoint/2010/main" val="1085782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4229" tIns="47114" rIns="94229" bIns="47114" rtlCol="0"/>
          <a:lstStyle>
            <a:lvl1pPr algn="r">
              <a:defRPr sz="1200"/>
            </a:lvl1pPr>
          </a:lstStyle>
          <a:p>
            <a:fld id="{93EC9594-029D-42DE-AA8E-C94B8BCF9FA9}" type="datetimeFigureOut">
              <a:rPr lang="en-GB" smtClean="0"/>
              <a:t>11/01/2019</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4229" tIns="47114" rIns="94229" bIns="47114" rtlCol="0" anchor="b"/>
          <a:lstStyle>
            <a:lvl1pPr algn="r">
              <a:defRPr sz="1200"/>
            </a:lvl1pPr>
          </a:lstStyle>
          <a:p>
            <a:fld id="{D62660B5-59D4-432C-BB9E-45F451EF3E2D}" type="slidenum">
              <a:rPr lang="en-GB" smtClean="0"/>
              <a:t>‹#›</a:t>
            </a:fld>
            <a:endParaRPr lang="en-GB"/>
          </a:p>
        </p:txBody>
      </p:sp>
    </p:spTree>
    <p:extLst>
      <p:ext uri="{BB962C8B-B14F-4D97-AF65-F5344CB8AC3E}">
        <p14:creationId xmlns:p14="http://schemas.microsoft.com/office/powerpoint/2010/main" val="401345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2660B5-59D4-432C-BB9E-45F451EF3E2D}" type="slidenum">
              <a:rPr lang="en-GB" smtClean="0"/>
              <a:t>2</a:t>
            </a:fld>
            <a:endParaRPr lang="en-GB"/>
          </a:p>
        </p:txBody>
      </p:sp>
    </p:spTree>
    <p:extLst>
      <p:ext uri="{BB962C8B-B14F-4D97-AF65-F5344CB8AC3E}">
        <p14:creationId xmlns:p14="http://schemas.microsoft.com/office/powerpoint/2010/main" val="29438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2660B5-59D4-432C-BB9E-45F451EF3E2D}" type="slidenum">
              <a:rPr lang="en-GB" smtClean="0"/>
              <a:t>14</a:t>
            </a:fld>
            <a:endParaRPr lang="en-GB"/>
          </a:p>
        </p:txBody>
      </p:sp>
    </p:spTree>
    <p:extLst>
      <p:ext uri="{BB962C8B-B14F-4D97-AF65-F5344CB8AC3E}">
        <p14:creationId xmlns:p14="http://schemas.microsoft.com/office/powerpoint/2010/main" val="287961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2660B5-59D4-432C-BB9E-45F451EF3E2D}" type="slidenum">
              <a:rPr lang="en-GB" smtClean="0"/>
              <a:t>21</a:t>
            </a:fld>
            <a:endParaRPr lang="en-GB"/>
          </a:p>
        </p:txBody>
      </p:sp>
    </p:spTree>
    <p:extLst>
      <p:ext uri="{BB962C8B-B14F-4D97-AF65-F5344CB8AC3E}">
        <p14:creationId xmlns:p14="http://schemas.microsoft.com/office/powerpoint/2010/main" val="198850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4B56B2-1B82-48D2-B040-E61F3CF3C3E4}" type="datetimeFigureOut">
              <a:rPr lang="en-GB" smtClean="0"/>
              <a:t>11/01/2019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27FF4A-4F11-4720-90F5-AA95B44FCCA2}" type="slidenum">
              <a:rPr lang="en-GB" smtClean="0"/>
              <a:t>‹#›</a:t>
            </a:fld>
            <a:endParaRPr lang="en-GB"/>
          </a:p>
        </p:txBody>
      </p:sp>
    </p:spTree>
    <p:extLst>
      <p:ext uri="{BB962C8B-B14F-4D97-AF65-F5344CB8AC3E}">
        <p14:creationId xmlns:p14="http://schemas.microsoft.com/office/powerpoint/2010/main" val="89482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4B56B2-1B82-48D2-B040-E61F3CF3C3E4}" type="datetimeFigureOut">
              <a:rPr lang="en-GB" smtClean="0"/>
              <a:t>11/01/2019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27FF4A-4F11-4720-90F5-AA95B44FCCA2}" type="slidenum">
              <a:rPr lang="en-GB" smtClean="0"/>
              <a:t>‹#›</a:t>
            </a:fld>
            <a:endParaRPr lang="en-GB"/>
          </a:p>
        </p:txBody>
      </p:sp>
    </p:spTree>
    <p:extLst>
      <p:ext uri="{BB962C8B-B14F-4D97-AF65-F5344CB8AC3E}">
        <p14:creationId xmlns:p14="http://schemas.microsoft.com/office/powerpoint/2010/main" val="271213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4B56B2-1B82-48D2-B040-E61F3CF3C3E4}" type="datetimeFigureOut">
              <a:rPr lang="en-GB" smtClean="0"/>
              <a:t>11/01/2019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27FF4A-4F11-4720-90F5-AA95B44FCCA2}" type="slidenum">
              <a:rPr lang="en-GB" smtClean="0"/>
              <a:t>‹#›</a:t>
            </a:fld>
            <a:endParaRPr lang="en-GB"/>
          </a:p>
        </p:txBody>
      </p:sp>
    </p:spTree>
    <p:extLst>
      <p:ext uri="{BB962C8B-B14F-4D97-AF65-F5344CB8AC3E}">
        <p14:creationId xmlns:p14="http://schemas.microsoft.com/office/powerpoint/2010/main" val="4776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4B56B2-1B82-48D2-B040-E61F3CF3C3E4}" type="datetimeFigureOut">
              <a:rPr lang="en-GB" smtClean="0"/>
              <a:t>11/01/2019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27FF4A-4F11-4720-90F5-AA95B44FCCA2}" type="slidenum">
              <a:rPr lang="en-GB" smtClean="0"/>
              <a:t>‹#›</a:t>
            </a:fld>
            <a:endParaRPr lang="en-GB"/>
          </a:p>
        </p:txBody>
      </p:sp>
    </p:spTree>
    <p:extLst>
      <p:ext uri="{BB962C8B-B14F-4D97-AF65-F5344CB8AC3E}">
        <p14:creationId xmlns:p14="http://schemas.microsoft.com/office/powerpoint/2010/main" val="152167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B56B2-1B82-48D2-B040-E61F3CF3C3E4}" type="datetimeFigureOut">
              <a:rPr lang="en-GB" smtClean="0"/>
              <a:t>11/01/2019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27FF4A-4F11-4720-90F5-AA95B44FCCA2}" type="slidenum">
              <a:rPr lang="en-GB" smtClean="0"/>
              <a:t>‹#›</a:t>
            </a:fld>
            <a:endParaRPr lang="en-GB"/>
          </a:p>
        </p:txBody>
      </p:sp>
    </p:spTree>
    <p:extLst>
      <p:ext uri="{BB962C8B-B14F-4D97-AF65-F5344CB8AC3E}">
        <p14:creationId xmlns:p14="http://schemas.microsoft.com/office/powerpoint/2010/main" val="94091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4B56B2-1B82-48D2-B040-E61F3CF3C3E4}" type="datetimeFigureOut">
              <a:rPr lang="en-GB" smtClean="0"/>
              <a:t>11/01/2019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27FF4A-4F11-4720-90F5-AA95B44FCCA2}" type="slidenum">
              <a:rPr lang="en-GB" smtClean="0"/>
              <a:t>‹#›</a:t>
            </a:fld>
            <a:endParaRPr lang="en-GB"/>
          </a:p>
        </p:txBody>
      </p:sp>
    </p:spTree>
    <p:extLst>
      <p:ext uri="{BB962C8B-B14F-4D97-AF65-F5344CB8AC3E}">
        <p14:creationId xmlns:p14="http://schemas.microsoft.com/office/powerpoint/2010/main" val="1860500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4B56B2-1B82-48D2-B040-E61F3CF3C3E4}" type="datetimeFigureOut">
              <a:rPr lang="en-GB" smtClean="0"/>
              <a:t>11/01/2019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27FF4A-4F11-4720-90F5-AA95B44FCCA2}" type="slidenum">
              <a:rPr lang="en-GB" smtClean="0"/>
              <a:t>‹#›</a:t>
            </a:fld>
            <a:endParaRPr lang="en-GB"/>
          </a:p>
        </p:txBody>
      </p:sp>
    </p:spTree>
    <p:extLst>
      <p:ext uri="{BB962C8B-B14F-4D97-AF65-F5344CB8AC3E}">
        <p14:creationId xmlns:p14="http://schemas.microsoft.com/office/powerpoint/2010/main" val="138144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4B56B2-1B82-48D2-B040-E61F3CF3C3E4}" type="datetimeFigureOut">
              <a:rPr lang="en-GB" smtClean="0"/>
              <a:t>11/01/2019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27FF4A-4F11-4720-90F5-AA95B44FCCA2}" type="slidenum">
              <a:rPr lang="en-GB" smtClean="0"/>
              <a:t>‹#›</a:t>
            </a:fld>
            <a:endParaRPr lang="en-GB"/>
          </a:p>
        </p:txBody>
      </p:sp>
    </p:spTree>
    <p:extLst>
      <p:ext uri="{BB962C8B-B14F-4D97-AF65-F5344CB8AC3E}">
        <p14:creationId xmlns:p14="http://schemas.microsoft.com/office/powerpoint/2010/main" val="406596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B56B2-1B82-48D2-B040-E61F3CF3C3E4}" type="datetimeFigureOut">
              <a:rPr lang="en-GB" smtClean="0"/>
              <a:t>11/01/2019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27FF4A-4F11-4720-90F5-AA95B44FCCA2}" type="slidenum">
              <a:rPr lang="en-GB" smtClean="0"/>
              <a:t>‹#›</a:t>
            </a:fld>
            <a:endParaRPr lang="en-GB"/>
          </a:p>
        </p:txBody>
      </p:sp>
    </p:spTree>
    <p:extLst>
      <p:ext uri="{BB962C8B-B14F-4D97-AF65-F5344CB8AC3E}">
        <p14:creationId xmlns:p14="http://schemas.microsoft.com/office/powerpoint/2010/main" val="23167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B56B2-1B82-48D2-B040-E61F3CF3C3E4}" type="datetimeFigureOut">
              <a:rPr lang="en-GB" smtClean="0"/>
              <a:t>11/01/2019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27FF4A-4F11-4720-90F5-AA95B44FCCA2}" type="slidenum">
              <a:rPr lang="en-GB" smtClean="0"/>
              <a:t>‹#›</a:t>
            </a:fld>
            <a:endParaRPr lang="en-GB"/>
          </a:p>
        </p:txBody>
      </p:sp>
    </p:spTree>
    <p:extLst>
      <p:ext uri="{BB962C8B-B14F-4D97-AF65-F5344CB8AC3E}">
        <p14:creationId xmlns:p14="http://schemas.microsoft.com/office/powerpoint/2010/main" val="230089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B56B2-1B82-48D2-B040-E61F3CF3C3E4}" type="datetimeFigureOut">
              <a:rPr lang="en-GB" smtClean="0"/>
              <a:t>11/01/2019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27FF4A-4F11-4720-90F5-AA95B44FCCA2}" type="slidenum">
              <a:rPr lang="en-GB" smtClean="0"/>
              <a:t>‹#›</a:t>
            </a:fld>
            <a:endParaRPr lang="en-GB"/>
          </a:p>
        </p:txBody>
      </p:sp>
    </p:spTree>
    <p:extLst>
      <p:ext uri="{BB962C8B-B14F-4D97-AF65-F5344CB8AC3E}">
        <p14:creationId xmlns:p14="http://schemas.microsoft.com/office/powerpoint/2010/main" val="326217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B56B2-1B82-48D2-B040-E61F3CF3C3E4}" type="datetimeFigureOut">
              <a:rPr lang="en-GB" smtClean="0"/>
              <a:t>11/01/2019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7FF4A-4F11-4720-90F5-AA95B44FCCA2}" type="slidenum">
              <a:rPr lang="en-GB" smtClean="0"/>
              <a:t>‹#›</a:t>
            </a:fld>
            <a:endParaRPr lang="en-GB"/>
          </a:p>
        </p:txBody>
      </p:sp>
    </p:spTree>
    <p:extLst>
      <p:ext uri="{BB962C8B-B14F-4D97-AF65-F5344CB8AC3E}">
        <p14:creationId xmlns:p14="http://schemas.microsoft.com/office/powerpoint/2010/main" val="3219603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463" y="0"/>
            <a:ext cx="12212463" cy="6238676"/>
          </a:xfrm>
          <a:prstGeom prst="rect">
            <a:avLst/>
          </a:prstGeom>
        </p:spPr>
      </p:pic>
      <p:sp>
        <p:nvSpPr>
          <p:cNvPr id="6" name="Flowchart: Document 5"/>
          <p:cNvSpPr/>
          <p:nvPr/>
        </p:nvSpPr>
        <p:spPr>
          <a:xfrm rot="10800000" flipH="1">
            <a:off x="-20463" y="5423092"/>
            <a:ext cx="12212462" cy="1434905"/>
          </a:xfrm>
          <a:prstGeom prst="flowChartDocumen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prstClr val="white"/>
              </a:solidFill>
            </a:endParaRPr>
          </a:p>
        </p:txBody>
      </p:sp>
      <p:pic>
        <p:nvPicPr>
          <p:cNvPr id="3" name="Picture 2"/>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15095" t="-2431"/>
          <a:stretch/>
        </p:blipFill>
        <p:spPr>
          <a:xfrm>
            <a:off x="8939725" y="5737866"/>
            <a:ext cx="3244068" cy="1120134"/>
          </a:xfrm>
          <a:prstGeom prst="rect">
            <a:avLst/>
          </a:prstGeom>
        </p:spPr>
      </p:pic>
      <p:sp>
        <p:nvSpPr>
          <p:cNvPr id="8" name="TextBox 7"/>
          <p:cNvSpPr txBox="1"/>
          <p:nvPr/>
        </p:nvSpPr>
        <p:spPr>
          <a:xfrm>
            <a:off x="198476" y="5423090"/>
            <a:ext cx="10259167" cy="800219"/>
          </a:xfrm>
          <a:prstGeom prst="rect">
            <a:avLst/>
          </a:prstGeom>
          <a:noFill/>
        </p:spPr>
        <p:txBody>
          <a:bodyPr wrap="square" rtlCol="0">
            <a:spAutoFit/>
          </a:bodyPr>
          <a:lstStyle/>
          <a:p>
            <a:r>
              <a:rPr lang="en-GB" sz="4600" dirty="0" smtClean="0"/>
              <a:t>Central &amp; East Lakes: Windermere valleys</a:t>
            </a:r>
          </a:p>
        </p:txBody>
      </p:sp>
      <p:sp>
        <p:nvSpPr>
          <p:cNvPr id="9" name="TextBox 8"/>
          <p:cNvSpPr txBox="1"/>
          <p:nvPr/>
        </p:nvSpPr>
        <p:spPr>
          <a:xfrm>
            <a:off x="-136109" y="6140545"/>
            <a:ext cx="8210964" cy="523220"/>
          </a:xfrm>
          <a:prstGeom prst="rect">
            <a:avLst/>
          </a:prstGeom>
          <a:noFill/>
        </p:spPr>
        <p:txBody>
          <a:bodyPr wrap="square" rtlCol="0">
            <a:spAutoFit/>
          </a:bodyPr>
          <a:lstStyle/>
          <a:p>
            <a:pPr algn="ctr"/>
            <a:r>
              <a:rPr lang="en-GB" sz="2800" dirty="0" smtClean="0"/>
              <a:t>Woodland Management Plan 2018-2028</a:t>
            </a:r>
            <a:endParaRPr lang="en-GB" sz="2800" dirty="0"/>
          </a:p>
        </p:txBody>
      </p:sp>
    </p:spTree>
    <p:extLst>
      <p:ext uri="{BB962C8B-B14F-4D97-AF65-F5344CB8AC3E}">
        <p14:creationId xmlns:p14="http://schemas.microsoft.com/office/powerpoint/2010/main" val="3297202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420" y="436729"/>
            <a:ext cx="7834898" cy="6032310"/>
          </a:xfrm>
          <a:prstGeom prst="rect">
            <a:avLst/>
          </a:prstGeom>
        </p:spPr>
      </p:pic>
      <p:sp>
        <p:nvSpPr>
          <p:cNvPr id="4" name="TextBox 3"/>
          <p:cNvSpPr txBox="1"/>
          <p:nvPr/>
        </p:nvSpPr>
        <p:spPr>
          <a:xfrm>
            <a:off x="518612" y="436729"/>
            <a:ext cx="4749424" cy="523220"/>
          </a:xfrm>
          <a:prstGeom prst="rect">
            <a:avLst/>
          </a:prstGeom>
          <a:solidFill>
            <a:schemeClr val="bg1"/>
          </a:solidFill>
          <a:ln>
            <a:solidFill>
              <a:schemeClr val="tx1"/>
            </a:solidFill>
          </a:ln>
        </p:spPr>
        <p:txBody>
          <a:bodyPr wrap="square" rtlCol="0">
            <a:spAutoFit/>
          </a:bodyPr>
          <a:lstStyle/>
          <a:p>
            <a:r>
              <a:rPr lang="en-GB" sz="2800" dirty="0" smtClean="0"/>
              <a:t>Upper Windermere woodlands</a:t>
            </a:r>
            <a:endParaRPr lang="en-GB" sz="2800" dirty="0"/>
          </a:p>
        </p:txBody>
      </p:sp>
    </p:spTree>
    <p:extLst>
      <p:ext uri="{BB962C8B-B14F-4D97-AF65-F5344CB8AC3E}">
        <p14:creationId xmlns:p14="http://schemas.microsoft.com/office/powerpoint/2010/main" val="3784317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4114" y="0"/>
            <a:ext cx="5623771" cy="6858000"/>
          </a:xfrm>
          <a:prstGeom prst="rect">
            <a:avLst/>
          </a:prstGeom>
        </p:spPr>
      </p:pic>
      <p:sp>
        <p:nvSpPr>
          <p:cNvPr id="4" name="TextBox 3"/>
          <p:cNvSpPr txBox="1"/>
          <p:nvPr/>
        </p:nvSpPr>
        <p:spPr>
          <a:xfrm>
            <a:off x="518612" y="436728"/>
            <a:ext cx="3207228" cy="954107"/>
          </a:xfrm>
          <a:prstGeom prst="rect">
            <a:avLst/>
          </a:prstGeom>
          <a:solidFill>
            <a:schemeClr val="bg1"/>
          </a:solidFill>
          <a:ln>
            <a:solidFill>
              <a:schemeClr val="tx1"/>
            </a:solidFill>
          </a:ln>
        </p:spPr>
        <p:txBody>
          <a:bodyPr wrap="square" rtlCol="0">
            <a:spAutoFit/>
          </a:bodyPr>
          <a:lstStyle/>
          <a:p>
            <a:r>
              <a:rPr lang="en-GB" sz="2800" dirty="0" smtClean="0"/>
              <a:t>Lower Windermere woodlands</a:t>
            </a:r>
            <a:endParaRPr lang="en-GB" sz="2800" dirty="0"/>
          </a:p>
        </p:txBody>
      </p:sp>
    </p:spTree>
    <p:extLst>
      <p:ext uri="{BB962C8B-B14F-4D97-AF65-F5344CB8AC3E}">
        <p14:creationId xmlns:p14="http://schemas.microsoft.com/office/powerpoint/2010/main" val="1685574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303" y="601737"/>
            <a:ext cx="7869802" cy="5604897"/>
          </a:xfrm>
          <a:prstGeom prst="rect">
            <a:avLst/>
          </a:prstGeom>
        </p:spPr>
      </p:pic>
      <p:sp>
        <p:nvSpPr>
          <p:cNvPr id="4" name="TextBox 3"/>
          <p:cNvSpPr txBox="1"/>
          <p:nvPr/>
        </p:nvSpPr>
        <p:spPr>
          <a:xfrm>
            <a:off x="518612" y="601737"/>
            <a:ext cx="2060815" cy="954107"/>
          </a:xfrm>
          <a:prstGeom prst="rect">
            <a:avLst/>
          </a:prstGeom>
          <a:solidFill>
            <a:schemeClr val="bg1"/>
          </a:solidFill>
          <a:ln>
            <a:solidFill>
              <a:schemeClr val="tx1"/>
            </a:solidFill>
          </a:ln>
        </p:spPr>
        <p:txBody>
          <a:bodyPr wrap="square" rtlCol="0">
            <a:spAutoFit/>
          </a:bodyPr>
          <a:lstStyle/>
          <a:p>
            <a:r>
              <a:rPr lang="en-GB" sz="2800" dirty="0" smtClean="0"/>
              <a:t>Ambleside woodlands</a:t>
            </a:r>
            <a:endParaRPr lang="en-GB" sz="2800" dirty="0"/>
          </a:p>
        </p:txBody>
      </p:sp>
    </p:spTree>
    <p:extLst>
      <p:ext uri="{BB962C8B-B14F-4D97-AF65-F5344CB8AC3E}">
        <p14:creationId xmlns:p14="http://schemas.microsoft.com/office/powerpoint/2010/main" val="341732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Further maps available to view/download:</a:t>
            </a:r>
            <a:endParaRPr lang="en-GB" dirty="0">
              <a:latin typeface="+mn-lt"/>
            </a:endParaRPr>
          </a:p>
        </p:txBody>
      </p:sp>
      <p:sp>
        <p:nvSpPr>
          <p:cNvPr id="3" name="Content Placeholder 2"/>
          <p:cNvSpPr>
            <a:spLocks noGrp="1"/>
          </p:cNvSpPr>
          <p:nvPr>
            <p:ph idx="1"/>
          </p:nvPr>
        </p:nvSpPr>
        <p:spPr/>
        <p:txBody>
          <a:bodyPr/>
          <a:lstStyle/>
          <a:p>
            <a:pPr marL="514350" indent="-514350">
              <a:buAutoNum type="arabicPeriod"/>
            </a:pPr>
            <a:r>
              <a:rPr lang="en-GB" dirty="0" smtClean="0"/>
              <a:t>Overview of compartments</a:t>
            </a:r>
          </a:p>
          <a:p>
            <a:pPr marL="514350" indent="-514350">
              <a:buAutoNum type="arabicPeriod"/>
            </a:pPr>
            <a:r>
              <a:rPr lang="en-GB" dirty="0" smtClean="0"/>
              <a:t>Sub-compartments and species</a:t>
            </a:r>
          </a:p>
          <a:p>
            <a:pPr marL="514350" indent="-514350">
              <a:buAutoNum type="arabicPeriod"/>
            </a:pPr>
            <a:r>
              <a:rPr lang="en-GB" dirty="0" smtClean="0"/>
              <a:t>Designations affecting woodlands</a:t>
            </a:r>
          </a:p>
          <a:p>
            <a:pPr marL="514350" indent="-514350">
              <a:buAutoNum type="arabicPeriod"/>
            </a:pPr>
            <a:r>
              <a:rPr lang="en-GB" dirty="0" smtClean="0"/>
              <a:t>Significant features</a:t>
            </a:r>
          </a:p>
          <a:p>
            <a:pPr marL="514350" indent="-514350">
              <a:buAutoNum type="arabicPeriod"/>
            </a:pPr>
            <a:r>
              <a:rPr lang="en-GB" dirty="0" smtClean="0"/>
              <a:t>Felling proposals</a:t>
            </a:r>
          </a:p>
          <a:p>
            <a:pPr marL="514350" indent="-514350">
              <a:buAutoNum type="arabicPeriod"/>
            </a:pPr>
            <a:r>
              <a:rPr lang="en-GB" dirty="0" smtClean="0"/>
              <a:t>Other works proposals</a:t>
            </a:r>
          </a:p>
          <a:p>
            <a:pPr marL="514350" indent="-514350">
              <a:buAutoNum type="arabicPeriod"/>
            </a:pPr>
            <a:r>
              <a:rPr lang="en-GB" dirty="0" smtClean="0"/>
              <a:t>Monitoring proposals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552" y="2147263"/>
            <a:ext cx="4830733" cy="3134185"/>
          </a:xfrm>
          <a:prstGeom prst="rect">
            <a:avLst/>
          </a:prstGeom>
        </p:spPr>
      </p:pic>
    </p:spTree>
    <p:extLst>
      <p:ext uri="{BB962C8B-B14F-4D97-AF65-F5344CB8AC3E}">
        <p14:creationId xmlns:p14="http://schemas.microsoft.com/office/powerpoint/2010/main" val="650673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11168791" cy="6858000"/>
          </a:xfrm>
          <a:prstGeom prst="rect">
            <a:avLst/>
          </a:prstGeom>
        </p:spPr>
      </p:pic>
      <p:sp>
        <p:nvSpPr>
          <p:cNvPr id="6" name="Flowchart: Document 5"/>
          <p:cNvSpPr/>
          <p:nvPr/>
        </p:nvSpPr>
        <p:spPr>
          <a:xfrm rot="5400000">
            <a:off x="8063719" y="2704514"/>
            <a:ext cx="6872067" cy="1434905"/>
          </a:xfrm>
          <a:prstGeom prst="flowChartDocumen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Section 4: Compartment Summaries</a:t>
            </a:r>
            <a:endParaRPr lang="en-GB" sz="4000" dirty="0"/>
          </a:p>
        </p:txBody>
      </p:sp>
    </p:spTree>
    <p:extLst>
      <p:ext uri="{BB962C8B-B14F-4D97-AF65-F5344CB8AC3E}">
        <p14:creationId xmlns:p14="http://schemas.microsoft.com/office/powerpoint/2010/main" val="2394039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2647" y="3514012"/>
            <a:ext cx="10903359" cy="2708434"/>
          </a:xfrm>
          <a:prstGeom prst="rect">
            <a:avLst/>
          </a:prstGeom>
          <a:noFill/>
        </p:spPr>
        <p:txBody>
          <a:bodyPr wrap="square" rtlCol="0">
            <a:spAutoFit/>
          </a:bodyPr>
          <a:lstStyle/>
          <a:p>
            <a:r>
              <a:rPr lang="en-GB" sz="1600" b="1" dirty="0" smtClean="0"/>
              <a:t>Compartment: </a:t>
            </a:r>
            <a:r>
              <a:rPr lang="en-GB" sz="1600" b="1" dirty="0" smtClean="0">
                <a:solidFill>
                  <a:srgbClr val="FF0000"/>
                </a:solidFill>
              </a:rPr>
              <a:t>Upper </a:t>
            </a:r>
            <a:r>
              <a:rPr lang="en-GB" sz="1600" b="1" dirty="0" err="1" smtClean="0">
                <a:solidFill>
                  <a:srgbClr val="FF0000"/>
                </a:solidFill>
              </a:rPr>
              <a:t>Troutbeck</a:t>
            </a:r>
            <a:r>
              <a:rPr lang="en-GB" sz="1600" b="1" dirty="0" smtClean="0">
                <a:solidFill>
                  <a:srgbClr val="FF0000"/>
                </a:solidFill>
              </a:rPr>
              <a:t> (UT) 1 - Settlement Wood</a:t>
            </a:r>
          </a:p>
          <a:p>
            <a:r>
              <a:rPr lang="en-GB" sz="1400" b="1" dirty="0" smtClean="0"/>
              <a:t>Species</a:t>
            </a:r>
            <a:r>
              <a:rPr lang="en-GB" sz="1400" dirty="0" smtClean="0"/>
              <a:t>: Common alder, occasional other broadleaves e.g. holly, ash and sycamore</a:t>
            </a:r>
            <a:endParaRPr lang="en-GB" sz="1400" dirty="0"/>
          </a:p>
          <a:p>
            <a:r>
              <a:rPr lang="en-GB" sz="1400" b="1" dirty="0" smtClean="0"/>
              <a:t>Hectares</a:t>
            </a:r>
            <a:r>
              <a:rPr lang="en-GB" sz="1400" dirty="0" smtClean="0"/>
              <a:t>: 3.25ha in five discrete blocks</a:t>
            </a:r>
          </a:p>
          <a:p>
            <a:r>
              <a:rPr lang="en-GB" sz="1400" b="1" dirty="0" smtClean="0"/>
              <a:t>Designations</a:t>
            </a:r>
            <a:r>
              <a:rPr lang="en-GB" sz="1400" dirty="0" smtClean="0"/>
              <a:t>: Lake District National Park (LDNP), World Heritage Site (WHS), Site of Special Scientific Interest (SSSI), Ancient Semi-Natural Woodland (ASNW)</a:t>
            </a:r>
            <a:endParaRPr lang="en-GB" sz="1400" b="1" dirty="0" smtClean="0"/>
          </a:p>
          <a:p>
            <a:r>
              <a:rPr lang="en-GB" sz="1400" b="1" dirty="0" smtClean="0"/>
              <a:t>Description</a:t>
            </a:r>
            <a:r>
              <a:rPr lang="en-GB" sz="1400" dirty="0" smtClean="0"/>
              <a:t>: Remnant blocks of historically-coppiced alder woodland, with the occasional other species (e.g. ash, holly) present. Grazed by low numbers of cattle within </a:t>
            </a:r>
            <a:r>
              <a:rPr lang="en-GB" sz="1400" dirty="0" err="1" smtClean="0"/>
              <a:t>Troutbeck</a:t>
            </a:r>
            <a:r>
              <a:rPr lang="en-GB" sz="1400" dirty="0" smtClean="0"/>
              <a:t> Park Farm.</a:t>
            </a:r>
          </a:p>
          <a:p>
            <a:r>
              <a:rPr lang="en-GB" sz="1400" b="1" dirty="0"/>
              <a:t>Issues</a:t>
            </a:r>
            <a:r>
              <a:rPr lang="en-GB" sz="1400" dirty="0"/>
              <a:t>: Even-aged structure with limited diversity of tree sizes; </a:t>
            </a:r>
            <a:r>
              <a:rPr lang="en-GB" sz="1400" dirty="0" smtClean="0"/>
              <a:t>significant deer browsing and </a:t>
            </a:r>
            <a:r>
              <a:rPr lang="en-GB" sz="1400" dirty="0"/>
              <a:t>trespass sheep </a:t>
            </a:r>
            <a:r>
              <a:rPr lang="en-GB" sz="1400" dirty="0" smtClean="0"/>
              <a:t>grazing; blocks isolated from each other</a:t>
            </a:r>
            <a:endParaRPr lang="en-GB" sz="1400" dirty="0"/>
          </a:p>
          <a:p>
            <a:r>
              <a:rPr lang="en-GB" sz="1400" b="1" dirty="0" smtClean="0"/>
              <a:t>Aims</a:t>
            </a:r>
            <a:r>
              <a:rPr lang="en-GB" sz="1400" dirty="0" smtClean="0"/>
              <a:t>: Blocks will join and expand under low grazing pressure, and structural diversity will be improved</a:t>
            </a:r>
          </a:p>
          <a:p>
            <a:r>
              <a:rPr lang="en-GB" sz="1400" b="1" dirty="0" smtClean="0"/>
              <a:t>Significant works</a:t>
            </a:r>
            <a:r>
              <a:rPr lang="en-GB" sz="1400" dirty="0" smtClean="0"/>
              <a:t>: Identify and implement methods to prevent sheep ingress and manage deer to a more sustainable level; coppice two coupes to begin diversifying </a:t>
            </a:r>
            <a:r>
              <a:rPr lang="en-GB" sz="1400" dirty="0"/>
              <a:t>the age </a:t>
            </a:r>
            <a:r>
              <a:rPr lang="en-GB" sz="1400" dirty="0" smtClean="0"/>
              <a:t>structure</a:t>
            </a:r>
            <a:r>
              <a:rPr lang="en-GB" sz="1400" dirty="0"/>
              <a:t>; </a:t>
            </a:r>
            <a:r>
              <a:rPr lang="en-GB" sz="1400" dirty="0" smtClean="0"/>
              <a:t>create new </a:t>
            </a:r>
            <a:r>
              <a:rPr lang="en-GB" sz="1400" dirty="0"/>
              <a:t>pollards </a:t>
            </a:r>
            <a:r>
              <a:rPr lang="en-GB" sz="1400" dirty="0" smtClean="0"/>
              <a:t> on the edge of blocks, where tree form is appropriate, to </a:t>
            </a:r>
            <a:r>
              <a:rPr lang="en-GB" sz="1400" dirty="0"/>
              <a:t>begin </a:t>
            </a:r>
            <a:r>
              <a:rPr lang="en-GB" sz="1400" dirty="0" smtClean="0"/>
              <a:t>veteran tree development and continue the cultural heritage of pollarding; work with tenant farmer to explore options to join blocks with planting or natural regeneration</a:t>
            </a:r>
            <a:endParaRPr lang="en-GB" sz="1400" dirty="0"/>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77372" y="422989"/>
            <a:ext cx="4797184" cy="2806487"/>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5752" y="409978"/>
            <a:ext cx="2861537" cy="2819498"/>
          </a:xfrm>
          <a:prstGeom prst="rect">
            <a:avLst/>
          </a:prstGeom>
        </p:spPr>
      </p:pic>
    </p:spTree>
    <p:extLst>
      <p:ext uri="{BB962C8B-B14F-4D97-AF65-F5344CB8AC3E}">
        <p14:creationId xmlns:p14="http://schemas.microsoft.com/office/powerpoint/2010/main" val="3819931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7107" y="3908130"/>
            <a:ext cx="11190082" cy="2554545"/>
          </a:xfrm>
          <a:prstGeom prst="rect">
            <a:avLst/>
          </a:prstGeom>
          <a:noFill/>
        </p:spPr>
        <p:txBody>
          <a:bodyPr wrap="square" rtlCol="0">
            <a:spAutoFit/>
          </a:bodyPr>
          <a:lstStyle/>
          <a:p>
            <a:r>
              <a:rPr lang="en-GB" sz="1600" b="1" dirty="0"/>
              <a:t>Compartment: </a:t>
            </a:r>
            <a:r>
              <a:rPr lang="en-GB" sz="1600" b="1" dirty="0" smtClean="0">
                <a:solidFill>
                  <a:srgbClr val="FF0000"/>
                </a:solidFill>
              </a:rPr>
              <a:t>UT2 - </a:t>
            </a:r>
            <a:r>
              <a:rPr lang="en-GB" sz="1600" b="1" dirty="0" err="1" smtClean="0">
                <a:solidFill>
                  <a:srgbClr val="FF0000"/>
                </a:solidFill>
              </a:rPr>
              <a:t>Hird</a:t>
            </a:r>
            <a:r>
              <a:rPr lang="en-GB" sz="1600" b="1" dirty="0" smtClean="0">
                <a:solidFill>
                  <a:srgbClr val="FF0000"/>
                </a:solidFill>
              </a:rPr>
              <a:t> Wood</a:t>
            </a:r>
            <a:endParaRPr lang="en-GB" sz="1600" b="1" dirty="0">
              <a:solidFill>
                <a:srgbClr val="FF0000"/>
              </a:solidFill>
            </a:endParaRPr>
          </a:p>
          <a:p>
            <a:r>
              <a:rPr lang="en-GB" sz="1400" b="1" dirty="0"/>
              <a:t>Species</a:t>
            </a:r>
            <a:r>
              <a:rPr lang="en-GB" sz="1400" dirty="0"/>
              <a:t>: Common </a:t>
            </a:r>
            <a:r>
              <a:rPr lang="en-GB" sz="1400" dirty="0" smtClean="0"/>
              <a:t>alder, ash and hazel with other broadleaves (UT2a); larch and Sitka spruce with broadleaves (UT2b)</a:t>
            </a:r>
            <a:endParaRPr lang="en-GB" sz="1400" dirty="0"/>
          </a:p>
          <a:p>
            <a:r>
              <a:rPr lang="en-GB" sz="1400" b="1" dirty="0"/>
              <a:t>Hectares</a:t>
            </a:r>
            <a:r>
              <a:rPr lang="en-GB" sz="1400" dirty="0"/>
              <a:t>: </a:t>
            </a:r>
            <a:r>
              <a:rPr lang="en-GB" sz="1400" dirty="0" smtClean="0"/>
              <a:t>12.9ha	</a:t>
            </a:r>
            <a:r>
              <a:rPr lang="en-GB" sz="1400" b="1" dirty="0" smtClean="0"/>
              <a:t>Designations</a:t>
            </a:r>
            <a:r>
              <a:rPr lang="en-GB" sz="1400" dirty="0"/>
              <a:t>: </a:t>
            </a:r>
            <a:r>
              <a:rPr lang="en-GB" sz="1400" dirty="0" smtClean="0"/>
              <a:t>LDNP, WHS, ASNW</a:t>
            </a:r>
            <a:r>
              <a:rPr lang="en-GB" sz="1400" dirty="0"/>
              <a:t>		                            </a:t>
            </a:r>
            <a:endParaRPr lang="en-GB" sz="1400" b="1" dirty="0"/>
          </a:p>
          <a:p>
            <a:r>
              <a:rPr lang="en-GB" sz="1400" b="1" dirty="0" smtClean="0"/>
              <a:t>Description</a:t>
            </a:r>
            <a:r>
              <a:rPr lang="en-GB" sz="1400" dirty="0" smtClean="0"/>
              <a:t>: A predominantly wet-woodland northwest of </a:t>
            </a:r>
            <a:r>
              <a:rPr lang="en-GB" sz="1400" dirty="0" err="1" smtClean="0"/>
              <a:t>Troutbeck</a:t>
            </a:r>
            <a:r>
              <a:rPr lang="en-GB" sz="1400" dirty="0" smtClean="0"/>
              <a:t> Park Farm, historically coppiced, with two significant </a:t>
            </a:r>
            <a:r>
              <a:rPr lang="en-GB" sz="1400" dirty="0" err="1" smtClean="0"/>
              <a:t>ghylls</a:t>
            </a:r>
            <a:r>
              <a:rPr lang="en-GB" sz="1400" dirty="0"/>
              <a:t> </a:t>
            </a:r>
            <a:r>
              <a:rPr lang="en-GB" sz="1400" dirty="0" smtClean="0"/>
              <a:t>to the north and east with lush flora. Some conifer planting to the south has established larch and spruce alongside the broadleaf species.</a:t>
            </a:r>
            <a:endParaRPr lang="en-GB" sz="1400" dirty="0"/>
          </a:p>
          <a:p>
            <a:r>
              <a:rPr lang="en-GB" sz="1400" b="1" dirty="0"/>
              <a:t>Issues</a:t>
            </a:r>
            <a:r>
              <a:rPr lang="en-GB" sz="1400" dirty="0"/>
              <a:t>: Even-aged structure with limited diversity of tree sizes; </a:t>
            </a:r>
            <a:r>
              <a:rPr lang="en-GB" sz="1400" dirty="0" smtClean="0"/>
              <a:t>significant deer browsing and </a:t>
            </a:r>
            <a:r>
              <a:rPr lang="en-GB" sz="1400" dirty="0"/>
              <a:t>trespass sheep </a:t>
            </a:r>
            <a:r>
              <a:rPr lang="en-GB" sz="1400" dirty="0" smtClean="0"/>
              <a:t>grazing hindering tree regeneration.</a:t>
            </a:r>
            <a:endParaRPr lang="en-GB" sz="1400" dirty="0"/>
          </a:p>
          <a:p>
            <a:r>
              <a:rPr lang="en-GB" sz="1400" b="1" dirty="0"/>
              <a:t>Aims</a:t>
            </a:r>
            <a:r>
              <a:rPr lang="en-GB" sz="1400" dirty="0"/>
              <a:t>: </a:t>
            </a:r>
            <a:r>
              <a:rPr lang="en-GB" sz="1400" dirty="0" smtClean="0"/>
              <a:t>Improve the woodland structural diversity, and ensure long-term viability through enabling young trees to regenerate</a:t>
            </a:r>
            <a:endParaRPr lang="en-GB" sz="1400" dirty="0"/>
          </a:p>
          <a:p>
            <a:r>
              <a:rPr lang="en-GB" sz="1400" b="1" dirty="0" smtClean="0"/>
              <a:t>Significant works</a:t>
            </a:r>
            <a:r>
              <a:rPr lang="en-GB" sz="1400" dirty="0" smtClean="0"/>
              <a:t>: Thinning and two small group fells amongst conifers in UT2b (currently under application for </a:t>
            </a:r>
            <a:r>
              <a:rPr lang="en-GB" sz="1400" b="1" dirty="0" smtClean="0"/>
              <a:t>Felling license 010/24328/2018</a:t>
            </a:r>
            <a:r>
              <a:rPr lang="en-GB" sz="1400" dirty="0" smtClean="0"/>
              <a:t>), to establish young broadleaf trees; coppice one alder coupe in UT2a to create structural diversity; deer fence one area to the north-west of UT2a to encourage a patch of tree regeneration; widen and manage informal path to the east as a ride, maintaining linear open space for light-demanding woodland flowers and associated wildlife in contrast to the generally more shaded woodland matrix.</a:t>
            </a:r>
            <a:endParaRPr lang="en-GB" sz="14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4024" y="747173"/>
            <a:ext cx="5027151" cy="2828967"/>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6247" y="676975"/>
            <a:ext cx="3020244" cy="2899165"/>
          </a:xfrm>
          <a:prstGeom prst="rect">
            <a:avLst/>
          </a:prstGeom>
        </p:spPr>
      </p:pic>
    </p:spTree>
    <p:extLst>
      <p:ext uri="{BB962C8B-B14F-4D97-AF65-F5344CB8AC3E}">
        <p14:creationId xmlns:p14="http://schemas.microsoft.com/office/powerpoint/2010/main" val="1524156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1268" y="3754276"/>
            <a:ext cx="10913423" cy="2277547"/>
          </a:xfrm>
          <a:prstGeom prst="rect">
            <a:avLst/>
          </a:prstGeom>
          <a:noFill/>
        </p:spPr>
        <p:txBody>
          <a:bodyPr wrap="square" rtlCol="0">
            <a:spAutoFit/>
          </a:bodyPr>
          <a:lstStyle/>
          <a:p>
            <a:r>
              <a:rPr lang="en-GB" sz="1600" b="1" dirty="0"/>
              <a:t>Compartment: </a:t>
            </a:r>
            <a:r>
              <a:rPr lang="en-GB" sz="1600" b="1" dirty="0" smtClean="0">
                <a:solidFill>
                  <a:srgbClr val="FF0000"/>
                </a:solidFill>
              </a:rPr>
              <a:t>UT3 – Hag </a:t>
            </a:r>
            <a:r>
              <a:rPr lang="en-GB" sz="1600" b="1" dirty="0" err="1" smtClean="0">
                <a:solidFill>
                  <a:srgbClr val="FF0000"/>
                </a:solidFill>
              </a:rPr>
              <a:t>Ghyll</a:t>
            </a:r>
            <a:endParaRPr lang="en-GB" sz="1600" b="1" dirty="0">
              <a:solidFill>
                <a:srgbClr val="FF0000"/>
              </a:solidFill>
            </a:endParaRPr>
          </a:p>
          <a:p>
            <a:r>
              <a:rPr lang="en-GB" sz="1400" b="1" dirty="0"/>
              <a:t>Species</a:t>
            </a:r>
            <a:r>
              <a:rPr lang="en-GB" sz="1400" dirty="0"/>
              <a:t>: Common alder, ash and hazel with other </a:t>
            </a:r>
            <a:r>
              <a:rPr lang="en-GB" sz="1400" dirty="0" smtClean="0"/>
              <a:t>broadleaves, including areas of sessile oak</a:t>
            </a:r>
            <a:endParaRPr lang="en-GB" sz="1400" dirty="0"/>
          </a:p>
          <a:p>
            <a:r>
              <a:rPr lang="en-GB" sz="1400" b="1" dirty="0"/>
              <a:t>Hectares</a:t>
            </a:r>
            <a:r>
              <a:rPr lang="en-GB" sz="1400" dirty="0"/>
              <a:t>: </a:t>
            </a:r>
            <a:r>
              <a:rPr lang="en-GB" sz="1400" dirty="0" smtClean="0"/>
              <a:t>1.2ha	</a:t>
            </a:r>
            <a:r>
              <a:rPr lang="en-GB" sz="1400" b="1" dirty="0" smtClean="0"/>
              <a:t>Designations</a:t>
            </a:r>
            <a:r>
              <a:rPr lang="en-GB" sz="1400" dirty="0"/>
              <a:t>: </a:t>
            </a:r>
            <a:r>
              <a:rPr lang="en-GB" sz="1400" dirty="0" smtClean="0"/>
              <a:t>LDNP and WHS</a:t>
            </a:r>
            <a:r>
              <a:rPr lang="en-GB" sz="1400" dirty="0"/>
              <a:t>	                            </a:t>
            </a:r>
            <a:endParaRPr lang="en-GB" sz="1400" b="1" dirty="0"/>
          </a:p>
          <a:p>
            <a:r>
              <a:rPr lang="en-GB" sz="1400" b="1" dirty="0"/>
              <a:t>Description</a:t>
            </a:r>
            <a:r>
              <a:rPr lang="en-GB" sz="1400" dirty="0"/>
              <a:t>: </a:t>
            </a:r>
            <a:r>
              <a:rPr lang="en-GB" sz="1400" dirty="0" smtClean="0"/>
              <a:t>A relatively wet-woodland lining a lush </a:t>
            </a:r>
            <a:r>
              <a:rPr lang="en-GB" sz="1400" dirty="0" err="1" smtClean="0"/>
              <a:t>ghyll</a:t>
            </a:r>
            <a:r>
              <a:rPr lang="en-GB" sz="1400" dirty="0" smtClean="0"/>
              <a:t>, sloping steeply in places and with good levels of deadwood; some supplementary planting has been undertaken in two areas, one to the north-east more recently.</a:t>
            </a:r>
          </a:p>
          <a:p>
            <a:r>
              <a:rPr lang="en-GB" sz="1400" b="1" dirty="0" smtClean="0"/>
              <a:t>Issues</a:t>
            </a:r>
            <a:r>
              <a:rPr lang="en-GB" sz="1400" dirty="0"/>
              <a:t>: </a:t>
            </a:r>
            <a:r>
              <a:rPr lang="en-GB" sz="1400" dirty="0" smtClean="0"/>
              <a:t>Significant deer browsing and occasional ingress </a:t>
            </a:r>
            <a:r>
              <a:rPr lang="en-GB" sz="1400" dirty="0"/>
              <a:t>sheep </a:t>
            </a:r>
            <a:r>
              <a:rPr lang="en-GB" sz="1400" dirty="0" smtClean="0"/>
              <a:t>grazing preventing tree regeneration</a:t>
            </a:r>
            <a:endParaRPr lang="en-GB" sz="1400" dirty="0"/>
          </a:p>
          <a:p>
            <a:r>
              <a:rPr lang="en-GB" sz="1400" b="1" dirty="0" smtClean="0"/>
              <a:t>Aims</a:t>
            </a:r>
            <a:r>
              <a:rPr lang="en-GB" sz="1400" dirty="0"/>
              <a:t>: </a:t>
            </a:r>
            <a:r>
              <a:rPr lang="en-GB" sz="1400" dirty="0" smtClean="0"/>
              <a:t>Ensure </a:t>
            </a:r>
            <a:r>
              <a:rPr lang="en-GB" sz="1400" dirty="0"/>
              <a:t>long-term </a:t>
            </a:r>
            <a:r>
              <a:rPr lang="en-GB" sz="1400" dirty="0" smtClean="0"/>
              <a:t>viability of the woodland </a:t>
            </a:r>
            <a:r>
              <a:rPr lang="en-GB" sz="1400" dirty="0"/>
              <a:t>through enabling young trees to </a:t>
            </a:r>
            <a:r>
              <a:rPr lang="en-GB" sz="1400" dirty="0" smtClean="0"/>
              <a:t>regenerate; maintain riparian woodland for habitat and water quality protection</a:t>
            </a:r>
            <a:endParaRPr lang="en-GB" sz="1400" dirty="0"/>
          </a:p>
          <a:p>
            <a:r>
              <a:rPr lang="en-GB" sz="1400" b="1" dirty="0" smtClean="0"/>
              <a:t>Significant works</a:t>
            </a:r>
            <a:r>
              <a:rPr lang="en-GB" sz="1400" dirty="0" smtClean="0"/>
              <a:t>: Temporarily deer fence the most recent planting to protect trees from red deer browsing, allowing a patch of younger trees to successfully establish</a:t>
            </a:r>
            <a:endParaRPr lang="en-GB" sz="14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1310" y="585912"/>
            <a:ext cx="3008821" cy="283799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43566" y="585911"/>
            <a:ext cx="4727283" cy="2837711"/>
          </a:xfrm>
          <a:prstGeom prst="rect">
            <a:avLst/>
          </a:prstGeom>
        </p:spPr>
      </p:pic>
    </p:spTree>
    <p:extLst>
      <p:ext uri="{BB962C8B-B14F-4D97-AF65-F5344CB8AC3E}">
        <p14:creationId xmlns:p14="http://schemas.microsoft.com/office/powerpoint/2010/main" val="132618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0242" y="3635522"/>
            <a:ext cx="11035701" cy="2708434"/>
          </a:xfrm>
          <a:prstGeom prst="rect">
            <a:avLst/>
          </a:prstGeom>
          <a:noFill/>
        </p:spPr>
        <p:txBody>
          <a:bodyPr wrap="square" rtlCol="0">
            <a:spAutoFit/>
          </a:bodyPr>
          <a:lstStyle/>
          <a:p>
            <a:r>
              <a:rPr lang="en-GB" sz="1600" b="1" dirty="0"/>
              <a:t>Compartment: </a:t>
            </a:r>
            <a:r>
              <a:rPr lang="en-GB" sz="1600" b="1" dirty="0" smtClean="0">
                <a:solidFill>
                  <a:srgbClr val="FF0000"/>
                </a:solidFill>
              </a:rPr>
              <a:t>UT4 – </a:t>
            </a:r>
            <a:r>
              <a:rPr lang="en-GB" sz="1600" b="1" dirty="0" err="1" smtClean="0">
                <a:solidFill>
                  <a:srgbClr val="FF0000"/>
                </a:solidFill>
              </a:rPr>
              <a:t>Kingate</a:t>
            </a:r>
            <a:endParaRPr lang="en-GB" sz="1600" b="1" dirty="0">
              <a:solidFill>
                <a:srgbClr val="FF0000"/>
              </a:solidFill>
            </a:endParaRPr>
          </a:p>
          <a:p>
            <a:r>
              <a:rPr lang="en-GB" sz="1400" b="1" dirty="0"/>
              <a:t>Species</a:t>
            </a:r>
            <a:r>
              <a:rPr lang="en-GB" sz="1400" dirty="0"/>
              <a:t>: Common alder, </a:t>
            </a:r>
            <a:r>
              <a:rPr lang="en-GB" sz="1400" dirty="0" smtClean="0"/>
              <a:t>ash, hazel, sessile oak </a:t>
            </a:r>
            <a:r>
              <a:rPr lang="en-GB" sz="1400" dirty="0"/>
              <a:t>with other </a:t>
            </a:r>
            <a:r>
              <a:rPr lang="en-GB" sz="1400" dirty="0" smtClean="0"/>
              <a:t>broadleaves and occasional larch</a:t>
            </a:r>
          </a:p>
          <a:p>
            <a:r>
              <a:rPr lang="en-GB" sz="1400" b="1" dirty="0" smtClean="0"/>
              <a:t>Hectares</a:t>
            </a:r>
            <a:r>
              <a:rPr lang="en-GB" sz="1400" dirty="0"/>
              <a:t>: </a:t>
            </a:r>
            <a:r>
              <a:rPr lang="en-GB" sz="1400" dirty="0" smtClean="0"/>
              <a:t>6.9ha across two sub-compartments	</a:t>
            </a:r>
            <a:r>
              <a:rPr lang="en-GB" sz="1400" b="1" dirty="0" smtClean="0"/>
              <a:t>Designations</a:t>
            </a:r>
            <a:r>
              <a:rPr lang="en-GB" sz="1400" dirty="0"/>
              <a:t>: </a:t>
            </a:r>
            <a:r>
              <a:rPr lang="en-GB" sz="1400" dirty="0" smtClean="0"/>
              <a:t>LDNP, WHS and partly ASNW</a:t>
            </a:r>
            <a:r>
              <a:rPr lang="en-GB" sz="1400" dirty="0"/>
              <a:t>		                            </a:t>
            </a:r>
            <a:endParaRPr lang="en-GB" sz="1400" b="1" dirty="0"/>
          </a:p>
          <a:p>
            <a:r>
              <a:rPr lang="en-GB" sz="1400" b="1" dirty="0"/>
              <a:t>Description</a:t>
            </a:r>
            <a:r>
              <a:rPr lang="en-GB" sz="1400" dirty="0"/>
              <a:t>: </a:t>
            </a:r>
            <a:r>
              <a:rPr lang="en-GB" sz="1400" dirty="0" smtClean="0"/>
              <a:t>UT4a (north) is predominantly wet-woodland similar to UT2; UT4b (south) has a greater proportion of oaks and occasional larch on freer-draining soils. These are more wooded blocks that in practice are difficult to delineate from the wider </a:t>
            </a:r>
            <a:r>
              <a:rPr lang="en-GB" sz="1400" dirty="0" err="1" smtClean="0"/>
              <a:t>Kingate</a:t>
            </a:r>
            <a:r>
              <a:rPr lang="en-GB" sz="1400" dirty="0" smtClean="0"/>
              <a:t> wood pasture, part of </a:t>
            </a:r>
            <a:r>
              <a:rPr lang="en-GB" sz="1400" dirty="0" err="1" smtClean="0"/>
              <a:t>Troutbeck</a:t>
            </a:r>
            <a:r>
              <a:rPr lang="en-GB" sz="1400" dirty="0" smtClean="0"/>
              <a:t> Park Farm.</a:t>
            </a:r>
            <a:endParaRPr lang="en-GB" sz="1400" dirty="0"/>
          </a:p>
          <a:p>
            <a:r>
              <a:rPr lang="en-GB" sz="1400" b="1" dirty="0"/>
              <a:t>Issues</a:t>
            </a:r>
            <a:r>
              <a:rPr lang="en-GB" sz="1400" dirty="0"/>
              <a:t>: Even-aged structure with limited diversity of tree </a:t>
            </a:r>
            <a:r>
              <a:rPr lang="en-GB" sz="1400" dirty="0" smtClean="0"/>
              <a:t>sizes; significant </a:t>
            </a:r>
            <a:r>
              <a:rPr lang="en-GB" sz="1400" dirty="0"/>
              <a:t>deer browsing and trespass sheep </a:t>
            </a:r>
            <a:r>
              <a:rPr lang="en-GB" sz="1400" dirty="0" smtClean="0"/>
              <a:t>grazing prevent tree regeneration</a:t>
            </a:r>
            <a:endParaRPr lang="en-GB" sz="1400" dirty="0"/>
          </a:p>
          <a:p>
            <a:r>
              <a:rPr lang="en-GB" sz="1400" b="1" dirty="0" smtClean="0"/>
              <a:t>Aims</a:t>
            </a:r>
            <a:r>
              <a:rPr lang="en-GB" sz="1400" dirty="0"/>
              <a:t>: </a:t>
            </a:r>
            <a:r>
              <a:rPr lang="en-GB" sz="1400" dirty="0" smtClean="0"/>
              <a:t>Ensure long-term viability </a:t>
            </a:r>
            <a:r>
              <a:rPr lang="en-GB" sz="1400" dirty="0"/>
              <a:t>through enabling young trees to </a:t>
            </a:r>
            <a:r>
              <a:rPr lang="en-GB" sz="1400" dirty="0" smtClean="0"/>
              <a:t>regenerate, blurring the boundaries between ‘woodland’ and the surrounding wood pasture</a:t>
            </a:r>
            <a:endParaRPr lang="en-GB" sz="1400" dirty="0"/>
          </a:p>
          <a:p>
            <a:r>
              <a:rPr lang="en-GB" sz="1400" b="1" dirty="0" smtClean="0"/>
              <a:t>Significant works</a:t>
            </a:r>
            <a:r>
              <a:rPr lang="en-GB" sz="1400" dirty="0" smtClean="0"/>
              <a:t>: Lightly thin one closed-canopy stand of oak and larch </a:t>
            </a:r>
            <a:r>
              <a:rPr lang="en-GB" sz="1400" dirty="0"/>
              <a:t>to increase light to woodland floor and encourage trees of best form and health, </a:t>
            </a:r>
            <a:r>
              <a:rPr lang="en-GB" sz="1400" dirty="0" smtClean="0"/>
              <a:t>including some standing deadwood creation; attempt some tree planting or small deer </a:t>
            </a:r>
            <a:r>
              <a:rPr lang="en-GB" sz="1400" dirty="0" err="1" smtClean="0"/>
              <a:t>exclosures</a:t>
            </a:r>
            <a:r>
              <a:rPr lang="en-GB" sz="1400" dirty="0" smtClean="0"/>
              <a:t> in canopy gaps to enable young trees to establish; work with tenant farmer to explore methods of stock-proofing the entire woodland/wood-pasture against ingress sheep grazing.</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8945" y="551690"/>
            <a:ext cx="2860508" cy="281103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56303" y="551690"/>
            <a:ext cx="5029200"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176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61446" y="3450695"/>
            <a:ext cx="11064497" cy="2923877"/>
          </a:xfrm>
          <a:prstGeom prst="rect">
            <a:avLst/>
          </a:prstGeom>
          <a:noFill/>
        </p:spPr>
        <p:txBody>
          <a:bodyPr wrap="square" rtlCol="0">
            <a:spAutoFit/>
          </a:bodyPr>
          <a:lstStyle/>
          <a:p>
            <a:r>
              <a:rPr lang="en-GB" sz="1600" b="1" dirty="0"/>
              <a:t>Compartment: </a:t>
            </a:r>
            <a:r>
              <a:rPr lang="en-GB" sz="1600" b="1" dirty="0" smtClean="0">
                <a:solidFill>
                  <a:srgbClr val="FF0000"/>
                </a:solidFill>
              </a:rPr>
              <a:t>UT5 – Home Crag</a:t>
            </a:r>
            <a:endParaRPr lang="en-GB" sz="1600" b="1" dirty="0">
              <a:solidFill>
                <a:srgbClr val="FF0000"/>
              </a:solidFill>
            </a:endParaRPr>
          </a:p>
          <a:p>
            <a:r>
              <a:rPr lang="en-GB" sz="1400" b="1" dirty="0"/>
              <a:t>Species</a:t>
            </a:r>
            <a:r>
              <a:rPr lang="en-GB" sz="1400" dirty="0"/>
              <a:t>: </a:t>
            </a:r>
            <a:r>
              <a:rPr lang="en-GB" sz="1400" dirty="0" smtClean="0"/>
              <a:t>Sessile oak, ash and rowan with other broadleaves</a:t>
            </a:r>
          </a:p>
          <a:p>
            <a:r>
              <a:rPr lang="en-GB" sz="1400" b="1" dirty="0" smtClean="0"/>
              <a:t>Hectares</a:t>
            </a:r>
            <a:r>
              <a:rPr lang="en-GB" sz="1400" dirty="0"/>
              <a:t>: </a:t>
            </a:r>
            <a:r>
              <a:rPr lang="en-GB" sz="1400" dirty="0" smtClean="0"/>
              <a:t>3.0ha in total, </a:t>
            </a:r>
            <a:r>
              <a:rPr lang="en-GB" sz="1400" dirty="0"/>
              <a:t>sited within a broader wood-pasture matrix in </a:t>
            </a:r>
            <a:r>
              <a:rPr lang="en-GB" sz="1400" dirty="0" err="1"/>
              <a:t>Troutbeck</a:t>
            </a:r>
            <a:r>
              <a:rPr lang="en-GB" sz="1400" dirty="0"/>
              <a:t> Park </a:t>
            </a:r>
            <a:r>
              <a:rPr lang="en-GB" sz="1400" dirty="0" smtClean="0"/>
              <a:t>Farm</a:t>
            </a:r>
          </a:p>
          <a:p>
            <a:r>
              <a:rPr lang="en-GB" sz="1400" b="1" dirty="0" smtClean="0"/>
              <a:t>Designations</a:t>
            </a:r>
            <a:r>
              <a:rPr lang="en-GB" sz="1400" dirty="0"/>
              <a:t>: </a:t>
            </a:r>
            <a:r>
              <a:rPr lang="en-GB" sz="1400" dirty="0" smtClean="0"/>
              <a:t>LDNP, WHS, and ASNW (UT5a)</a:t>
            </a:r>
            <a:r>
              <a:rPr lang="en-GB" sz="1400" dirty="0"/>
              <a:t>		                            </a:t>
            </a:r>
            <a:endParaRPr lang="en-GB" sz="1400" b="1" dirty="0"/>
          </a:p>
          <a:p>
            <a:r>
              <a:rPr lang="en-GB" sz="1400" b="1" dirty="0"/>
              <a:t>Description</a:t>
            </a:r>
            <a:r>
              <a:rPr lang="en-GB" sz="1400" dirty="0"/>
              <a:t>: </a:t>
            </a:r>
            <a:r>
              <a:rPr lang="en-GB" sz="1400" dirty="0" smtClean="0"/>
              <a:t>UT5a is a larger sub-compartment formed predominantly of a block of upland acidic </a:t>
            </a:r>
            <a:r>
              <a:rPr lang="en-GB" sz="1400" dirty="0" err="1" smtClean="0"/>
              <a:t>oakwood</a:t>
            </a:r>
            <a:r>
              <a:rPr lang="en-GB" sz="1400" dirty="0" smtClean="0"/>
              <a:t>, with some supplementary tree planting following storm damage in the 1980s and 90s. UT5b is a younger corner planting of a mix of broadleaves adjacent to the A592.</a:t>
            </a:r>
            <a:endParaRPr lang="en-GB" sz="1400" dirty="0"/>
          </a:p>
          <a:p>
            <a:r>
              <a:rPr lang="en-GB" sz="1400" b="1" dirty="0"/>
              <a:t>Issues</a:t>
            </a:r>
            <a:r>
              <a:rPr lang="en-GB" sz="1400" dirty="0"/>
              <a:t>: Even-aged structure with limited diversity of tree </a:t>
            </a:r>
            <a:r>
              <a:rPr lang="en-GB" sz="1400" dirty="0" smtClean="0"/>
              <a:t>sizes; significant </a:t>
            </a:r>
            <a:r>
              <a:rPr lang="en-GB" sz="1400" dirty="0"/>
              <a:t>deer browsing and </a:t>
            </a:r>
            <a:r>
              <a:rPr lang="en-GB" sz="1400" dirty="0" smtClean="0"/>
              <a:t>ingress </a:t>
            </a:r>
            <a:r>
              <a:rPr lang="en-GB" sz="1400" dirty="0"/>
              <a:t>sheep </a:t>
            </a:r>
            <a:r>
              <a:rPr lang="en-GB" sz="1400" dirty="0" smtClean="0"/>
              <a:t>grazing prevent tree regeneration; some old tree tubes remain on site (to be removed as part of work programme)</a:t>
            </a:r>
            <a:endParaRPr lang="en-GB" sz="1400" dirty="0"/>
          </a:p>
          <a:p>
            <a:r>
              <a:rPr lang="en-GB" sz="1400" b="1" dirty="0" smtClean="0"/>
              <a:t>Aims</a:t>
            </a:r>
            <a:r>
              <a:rPr lang="en-GB" sz="1400" dirty="0"/>
              <a:t>: Ensure long-term viability through enabling young trees to regenerate, blurring the boundaries between ‘woodland’ and the surrounding wood </a:t>
            </a:r>
            <a:r>
              <a:rPr lang="en-GB" sz="1400" dirty="0" smtClean="0"/>
              <a:t>pasture</a:t>
            </a:r>
          </a:p>
          <a:p>
            <a:r>
              <a:rPr lang="en-GB" sz="1400" b="1" dirty="0" smtClean="0"/>
              <a:t>Significant works</a:t>
            </a:r>
            <a:r>
              <a:rPr lang="en-GB" sz="1400" dirty="0" smtClean="0"/>
              <a:t>: </a:t>
            </a:r>
            <a:r>
              <a:rPr lang="en-GB" sz="1400" dirty="0"/>
              <a:t>Lightly thin stand of oak </a:t>
            </a:r>
            <a:r>
              <a:rPr lang="en-GB" sz="1400" dirty="0" smtClean="0"/>
              <a:t>in UT5a to </a:t>
            </a:r>
            <a:r>
              <a:rPr lang="en-GB" sz="1400" dirty="0"/>
              <a:t>increase light to woodland floor and encourage trees of best form and health, including some standing deadwood creation; work with tenant farmer to explore methods of stock-proofing the entire woodland/wood-pasture against ingress sheep grazing</a:t>
            </a:r>
            <a:r>
              <a:rPr lang="en-GB" sz="1400" dirty="0" smtClean="0"/>
              <a:t>.</a:t>
            </a:r>
            <a:endParaRPr lang="en-GB" sz="14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8817" y="439787"/>
            <a:ext cx="2919852" cy="2889786"/>
          </a:xfrm>
          <a:prstGeom prst="rect">
            <a:avLst/>
          </a:prstGeom>
        </p:spPr>
      </p:pic>
      <p:pic>
        <p:nvPicPr>
          <p:cNvPr id="3074" name="Picture 2" descr="\\WINDERMER-FPS01\OneTrust\WORK\Forestry\Management plans\FC woodland management plan Windermere\Photos\Upper Troutbeck\UT5 (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2251" y="439787"/>
            <a:ext cx="5135227" cy="2889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06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814" y="140677"/>
            <a:ext cx="11873132" cy="6694140"/>
          </a:xfrm>
          <a:prstGeom prst="rect">
            <a:avLst/>
          </a:prstGeom>
          <a:noFill/>
        </p:spPr>
        <p:txBody>
          <a:bodyPr wrap="square" rtlCol="0">
            <a:spAutoFit/>
          </a:bodyPr>
          <a:lstStyle/>
          <a:p>
            <a:endParaRPr lang="en-GB" sz="1600" b="1" dirty="0" smtClean="0"/>
          </a:p>
          <a:p>
            <a:r>
              <a:rPr lang="en-GB" sz="1400" b="1" dirty="0" smtClean="0"/>
              <a:t>The aim of this plan is to summarise the ten year programme of woodland management planned for National Trust woodlands across the Windermere valleys (Windermere, Ambleside and </a:t>
            </a:r>
            <a:r>
              <a:rPr lang="en-GB" sz="1400" b="1" dirty="0" err="1" smtClean="0"/>
              <a:t>Troutbeck</a:t>
            </a:r>
            <a:r>
              <a:rPr lang="en-GB" sz="1400" b="1" dirty="0" smtClean="0"/>
              <a:t>) within the Central and East Lakes property. The plan details woodlands within the NT land-holding and any planned forestry operations, including thinning &amp; felling, infrastructure works, and improved monitoring. This particular document summarises the full Woodland Management Plan submitted to the Forestry Commission, aiming to highlight key details for each particular woodland and copse.</a:t>
            </a:r>
          </a:p>
          <a:p>
            <a:endParaRPr lang="en-GB" sz="1250" dirty="0"/>
          </a:p>
          <a:p>
            <a:r>
              <a:rPr lang="en-GB" sz="2000" b="1" dirty="0" smtClean="0"/>
              <a:t>Background to the woodlands in the Windermere valleys property</a:t>
            </a:r>
            <a:endParaRPr lang="en-GB" sz="1600" dirty="0"/>
          </a:p>
          <a:p>
            <a:endParaRPr lang="en-GB" sz="1250" dirty="0"/>
          </a:p>
          <a:p>
            <a:r>
              <a:rPr lang="en-GB" sz="1400" dirty="0"/>
              <a:t>The National Trust's holding with the Windermere, </a:t>
            </a:r>
            <a:r>
              <a:rPr lang="en-GB" sz="1400" dirty="0" err="1"/>
              <a:t>Troutbeck</a:t>
            </a:r>
            <a:r>
              <a:rPr lang="en-GB" sz="1400" dirty="0"/>
              <a:t> and Ambleside Property covers a twelve farms (and other additional land rented to farm businesses), occasional larger woodlands, and numerous small woodland blocks. The majority of the property sits on sandstone and mudstone, with a narrow band of Coniston limestone running from below Ambleside towards above </a:t>
            </a:r>
            <a:r>
              <a:rPr lang="en-GB" sz="1400" dirty="0" err="1"/>
              <a:t>Troutbeck</a:t>
            </a:r>
            <a:r>
              <a:rPr lang="en-GB" sz="1400" dirty="0"/>
              <a:t> and more volcanic Langdale bedrock to the north of this; elevation ranges from 40m </a:t>
            </a:r>
            <a:r>
              <a:rPr lang="en-GB" sz="1400" dirty="0" err="1"/>
              <a:t>a.s.l</a:t>
            </a:r>
            <a:r>
              <a:rPr lang="en-GB" sz="1400" dirty="0"/>
              <a:t>. at Bowness towards 300m </a:t>
            </a:r>
            <a:r>
              <a:rPr lang="en-GB" sz="1400" dirty="0" err="1"/>
              <a:t>a.s.l</a:t>
            </a:r>
            <a:r>
              <a:rPr lang="en-GB" sz="1400" dirty="0"/>
              <a:t>. or more at the upper reaches of the </a:t>
            </a:r>
            <a:r>
              <a:rPr lang="en-GB" sz="1400" dirty="0" err="1"/>
              <a:t>Troutbeck</a:t>
            </a:r>
            <a:r>
              <a:rPr lang="en-GB" sz="1400" dirty="0"/>
              <a:t> Valley, giving a ride range of soil and climatic conditions influencing woodland types and species compositions</a:t>
            </a:r>
            <a:r>
              <a:rPr lang="en-GB" sz="1400" dirty="0" smtClean="0"/>
              <a:t>.</a:t>
            </a:r>
          </a:p>
          <a:p>
            <a:endParaRPr lang="en-GB" sz="1400" dirty="0"/>
          </a:p>
          <a:p>
            <a:r>
              <a:rPr lang="en-GB" sz="1400" dirty="0"/>
              <a:t>The woodland holdings total approximately </a:t>
            </a:r>
            <a:r>
              <a:rPr lang="en-GB" sz="1400" b="1" dirty="0"/>
              <a:t>137</a:t>
            </a:r>
            <a:r>
              <a:rPr lang="en-GB" sz="1400" dirty="0"/>
              <a:t> ha, including the large ancient semi-natural woodland of </a:t>
            </a:r>
            <a:r>
              <a:rPr lang="en-GB" sz="1400" dirty="0" err="1"/>
              <a:t>Skelghyll</a:t>
            </a:r>
            <a:r>
              <a:rPr lang="en-GB" sz="1400" dirty="0"/>
              <a:t>/</a:t>
            </a:r>
            <a:r>
              <a:rPr lang="en-GB" sz="1400" dirty="0" err="1"/>
              <a:t>Dovenest</a:t>
            </a:r>
            <a:r>
              <a:rPr lang="en-GB" sz="1400" dirty="0"/>
              <a:t> near Ambleside, the mixture of ASNW blocks within NT and other ownership to the north of Windermere, and the mixture of woodland and wood-pasture forming a continuous belt of tree-lined habitat on the western slopes of the upper </a:t>
            </a:r>
            <a:r>
              <a:rPr lang="en-GB" sz="1400" dirty="0" err="1"/>
              <a:t>Troutbeck</a:t>
            </a:r>
            <a:r>
              <a:rPr lang="en-GB" sz="1400" dirty="0"/>
              <a:t> valley. Elsewhere, P1980s-1990s farm shelterbelts form small copses within a predominantly grazed landscape, riparian woodlands along the lower slope of </a:t>
            </a:r>
            <a:r>
              <a:rPr lang="en-GB" sz="1400" dirty="0" err="1"/>
              <a:t>Troutbeck</a:t>
            </a:r>
            <a:r>
              <a:rPr lang="en-GB" sz="1400" dirty="0"/>
              <a:t> River are partly within NT owner-ship, and </a:t>
            </a:r>
            <a:r>
              <a:rPr lang="en-GB" sz="1400" dirty="0" err="1"/>
              <a:t>ghyll</a:t>
            </a:r>
            <a:r>
              <a:rPr lang="en-GB" sz="1400" dirty="0"/>
              <a:t>-side woodland fencing and supplementary planting is most notable on the slopes of </a:t>
            </a:r>
            <a:r>
              <a:rPr lang="en-GB" sz="1400" dirty="0" err="1"/>
              <a:t>Wansfell</a:t>
            </a:r>
            <a:r>
              <a:rPr lang="en-GB" sz="1400" dirty="0"/>
              <a:t>. A few isolated blocks of conifers still exist, as well as mixed conifers in the occasional broadleaf woodlands. </a:t>
            </a:r>
            <a:endParaRPr lang="en-GB" sz="1400" dirty="0" smtClean="0"/>
          </a:p>
          <a:p>
            <a:endParaRPr lang="en-GB" sz="1400" dirty="0"/>
          </a:p>
          <a:p>
            <a:r>
              <a:rPr lang="en-GB" sz="1400" dirty="0"/>
              <a:t>Larger woodlands are predominantly managed “in-hand” by the National Trust, whilst many of the smaller shelterbelts or </a:t>
            </a:r>
            <a:r>
              <a:rPr lang="en-GB" sz="1400" dirty="0" err="1"/>
              <a:t>ghyll</a:t>
            </a:r>
            <a:r>
              <a:rPr lang="en-GB" sz="1400" dirty="0"/>
              <a:t>-side </a:t>
            </a:r>
            <a:r>
              <a:rPr lang="en-GB" sz="1400" dirty="0" err="1"/>
              <a:t>exclosures</a:t>
            </a:r>
            <a:r>
              <a:rPr lang="en-GB" sz="1400" dirty="0"/>
              <a:t> remain within tenancies associated with National Trust farms. Forestry operations are organised and delivered by the National Trust’s forestry team or occasionally by contractors, in addition to broader ‘trees outside woodlands’ management as well as regular tree safety management depending on the level of usage of areas adjacent to trees. Spurred in part by the National Trust’s Land, Outdoors and Nature strategy, increasing levels of scrub and tree planting are improving the connectivity between the woodland compartments identified within this plan, such as areas of riparian planting in the upper reaches of </a:t>
            </a:r>
            <a:r>
              <a:rPr lang="en-GB" sz="1400" dirty="0" err="1"/>
              <a:t>Troutbeck</a:t>
            </a:r>
            <a:r>
              <a:rPr lang="en-GB" sz="1400" dirty="0"/>
              <a:t> Park Farm, orchard restoration at High </a:t>
            </a:r>
            <a:r>
              <a:rPr lang="en-GB" sz="1400" dirty="0" err="1"/>
              <a:t>Lickbarrow</a:t>
            </a:r>
            <a:r>
              <a:rPr lang="en-GB" sz="1400" dirty="0"/>
              <a:t>, and individual trees in cages across various farms in the area</a:t>
            </a:r>
            <a:r>
              <a:rPr lang="en-GB" sz="1400" dirty="0" smtClean="0"/>
              <a:t>.</a:t>
            </a:r>
          </a:p>
          <a:p>
            <a:endParaRPr lang="en-GB" sz="1400" b="1" dirty="0"/>
          </a:p>
          <a:p>
            <a:r>
              <a:rPr lang="en-GB" sz="1400" dirty="0" smtClean="0"/>
              <a:t>More details on each compartment and sub-compartment, as well as information on the soils and geology in each particular area, are included in the full woodland management plan submitted to the Forestry Commission.</a:t>
            </a:r>
            <a:endParaRPr lang="en-GB" sz="1400" dirty="0"/>
          </a:p>
          <a:p>
            <a:endParaRPr lang="en-GB" b="1" dirty="0"/>
          </a:p>
        </p:txBody>
      </p:sp>
    </p:spTree>
    <p:extLst>
      <p:ext uri="{BB962C8B-B14F-4D97-AF65-F5344CB8AC3E}">
        <p14:creationId xmlns:p14="http://schemas.microsoft.com/office/powerpoint/2010/main" val="1991376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01030" y="492683"/>
            <a:ext cx="7937327" cy="2923877"/>
          </a:xfrm>
          <a:prstGeom prst="rect">
            <a:avLst/>
          </a:prstGeom>
          <a:noFill/>
        </p:spPr>
        <p:txBody>
          <a:bodyPr wrap="square" rtlCol="0">
            <a:spAutoFit/>
          </a:bodyPr>
          <a:lstStyle/>
          <a:p>
            <a:r>
              <a:rPr lang="en-GB" sz="1600" b="1" dirty="0"/>
              <a:t>Compartment: </a:t>
            </a:r>
            <a:r>
              <a:rPr lang="en-GB" sz="1600" b="1" dirty="0" smtClean="0">
                <a:solidFill>
                  <a:srgbClr val="FF0000"/>
                </a:solidFill>
              </a:rPr>
              <a:t>UT6 – Chimney Crag</a:t>
            </a:r>
            <a:endParaRPr lang="en-GB" sz="1600" b="1" dirty="0">
              <a:solidFill>
                <a:srgbClr val="FF0000"/>
              </a:solidFill>
            </a:endParaRPr>
          </a:p>
          <a:p>
            <a:r>
              <a:rPr lang="en-GB" sz="1400" b="1" dirty="0"/>
              <a:t>Species</a:t>
            </a:r>
            <a:r>
              <a:rPr lang="en-GB" sz="1400" dirty="0"/>
              <a:t>: </a:t>
            </a:r>
            <a:r>
              <a:rPr lang="en-GB" sz="1400" dirty="0" smtClean="0"/>
              <a:t>Sessile oak with other broadleaves; one stand of Norway spruce</a:t>
            </a:r>
          </a:p>
          <a:p>
            <a:r>
              <a:rPr lang="en-GB" sz="1400" b="1" dirty="0" smtClean="0"/>
              <a:t>Hectares</a:t>
            </a:r>
            <a:r>
              <a:rPr lang="en-GB" sz="1400" dirty="0"/>
              <a:t>: </a:t>
            </a:r>
            <a:r>
              <a:rPr lang="en-GB" sz="1400" dirty="0" smtClean="0"/>
              <a:t>1.45ha in total		</a:t>
            </a:r>
            <a:r>
              <a:rPr lang="en-GB" sz="1400" b="1" dirty="0" smtClean="0"/>
              <a:t>Designations</a:t>
            </a:r>
            <a:r>
              <a:rPr lang="en-GB" sz="1400" dirty="0"/>
              <a:t>: </a:t>
            </a:r>
            <a:r>
              <a:rPr lang="en-GB" sz="1400" dirty="0" smtClean="0"/>
              <a:t>LDNP &amp; WHS; ASNW (UT6a)</a:t>
            </a:r>
            <a:r>
              <a:rPr lang="en-GB" sz="1400" dirty="0"/>
              <a:t>		                            </a:t>
            </a:r>
            <a:endParaRPr lang="en-GB" sz="1400" b="1" dirty="0"/>
          </a:p>
          <a:p>
            <a:r>
              <a:rPr lang="en-GB" sz="1400" b="1" dirty="0"/>
              <a:t>Description</a:t>
            </a:r>
            <a:r>
              <a:rPr lang="en-GB" sz="1400" dirty="0"/>
              <a:t>: </a:t>
            </a:r>
            <a:r>
              <a:rPr lang="en-GB" sz="1400" dirty="0" smtClean="0"/>
              <a:t>UT6a is predominantly a block of upland acidic </a:t>
            </a:r>
            <a:r>
              <a:rPr lang="en-GB" sz="1400" dirty="0" err="1" smtClean="0"/>
              <a:t>oakwood</a:t>
            </a:r>
            <a:r>
              <a:rPr lang="en-GB" sz="1400" dirty="0" smtClean="0"/>
              <a:t>, situated on crags above the A592; </a:t>
            </a:r>
            <a:r>
              <a:rPr lang="en-GB" sz="1400" dirty="0"/>
              <a:t>UT6b </a:t>
            </a:r>
            <a:r>
              <a:rPr lang="en-GB" sz="1400" dirty="0" smtClean="0"/>
              <a:t>is a small </a:t>
            </a:r>
            <a:r>
              <a:rPr lang="en-GB" sz="1400" dirty="0"/>
              <a:t>stand of Norway </a:t>
            </a:r>
            <a:r>
              <a:rPr lang="en-GB" sz="1400" dirty="0" smtClean="0"/>
              <a:t>spruce, and UT6c is </a:t>
            </a:r>
            <a:r>
              <a:rPr lang="en-GB" sz="1400" dirty="0"/>
              <a:t>a small </a:t>
            </a:r>
            <a:r>
              <a:rPr lang="en-GB" sz="1400" dirty="0" smtClean="0"/>
              <a:t>planting of mixed broadleaves </a:t>
            </a:r>
            <a:r>
              <a:rPr lang="en-GB" sz="1400" dirty="0"/>
              <a:t>next to the </a:t>
            </a:r>
            <a:r>
              <a:rPr lang="en-GB" sz="1400" dirty="0" smtClean="0"/>
              <a:t>A592. Boundaries are mostly blurred with wider wood pasture, within </a:t>
            </a:r>
            <a:r>
              <a:rPr lang="en-GB" sz="1400" dirty="0" err="1" smtClean="0"/>
              <a:t>Stonethwaite</a:t>
            </a:r>
            <a:r>
              <a:rPr lang="en-GB" sz="1400" dirty="0" smtClean="0"/>
              <a:t> Farm.</a:t>
            </a:r>
            <a:endParaRPr lang="en-GB" sz="1400" dirty="0"/>
          </a:p>
          <a:p>
            <a:r>
              <a:rPr lang="en-GB" sz="1400" b="1" dirty="0"/>
              <a:t>Issues</a:t>
            </a:r>
            <a:r>
              <a:rPr lang="en-GB" sz="1400" dirty="0"/>
              <a:t>: Even-aged structure with limited diversity of tree sizes; significant deer browsing and ingress sheep grazing prevent tree </a:t>
            </a:r>
            <a:r>
              <a:rPr lang="en-GB" sz="1400" dirty="0" smtClean="0"/>
              <a:t>regeneration</a:t>
            </a:r>
          </a:p>
          <a:p>
            <a:r>
              <a:rPr lang="en-GB" sz="1400" b="1" dirty="0" smtClean="0"/>
              <a:t>Aims</a:t>
            </a:r>
            <a:r>
              <a:rPr lang="en-GB" sz="1400" dirty="0"/>
              <a:t>: Ensure long-term viability through enabling young trees to regenerate, blurring the boundaries between ‘woodland’ and the surrounding wood pasture</a:t>
            </a:r>
          </a:p>
          <a:p>
            <a:r>
              <a:rPr lang="en-GB" sz="1400" b="1" dirty="0" smtClean="0"/>
              <a:t>Significant </a:t>
            </a:r>
            <a:r>
              <a:rPr lang="en-GB" sz="1400" b="1" dirty="0"/>
              <a:t>works</a:t>
            </a:r>
            <a:r>
              <a:rPr lang="en-GB" sz="1400" dirty="0"/>
              <a:t>: Lightly thin stand of oak in </a:t>
            </a:r>
            <a:r>
              <a:rPr lang="en-GB" sz="1400" dirty="0" smtClean="0"/>
              <a:t>UT6a </a:t>
            </a:r>
            <a:r>
              <a:rPr lang="en-GB" sz="1400" dirty="0"/>
              <a:t>to increase light to woodland floor and encourage trees of best form and health, including some standing deadwood </a:t>
            </a:r>
            <a:r>
              <a:rPr lang="en-GB" sz="1400" dirty="0" smtClean="0"/>
              <a:t>creation; create new pollards from selected young trees with the appropriate form in UT6c</a:t>
            </a:r>
            <a:endParaRPr lang="en-GB" sz="14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28973" y="492683"/>
            <a:ext cx="2924415" cy="2815070"/>
          </a:xfrm>
          <a:prstGeom prst="rect">
            <a:avLst/>
          </a:prstGeom>
        </p:spPr>
      </p:pic>
      <p:sp>
        <p:nvSpPr>
          <p:cNvPr id="10" name="TextBox 9"/>
          <p:cNvSpPr txBox="1"/>
          <p:nvPr/>
        </p:nvSpPr>
        <p:spPr>
          <a:xfrm>
            <a:off x="3631543" y="3745833"/>
            <a:ext cx="7921845" cy="2277547"/>
          </a:xfrm>
          <a:prstGeom prst="rect">
            <a:avLst/>
          </a:prstGeom>
          <a:noFill/>
        </p:spPr>
        <p:txBody>
          <a:bodyPr wrap="square" rtlCol="0">
            <a:spAutoFit/>
          </a:bodyPr>
          <a:lstStyle/>
          <a:p>
            <a:r>
              <a:rPr lang="en-GB" sz="1600" b="1" dirty="0"/>
              <a:t>Compartment: </a:t>
            </a:r>
            <a:r>
              <a:rPr lang="en-GB" sz="1600" b="1" dirty="0" smtClean="0">
                <a:solidFill>
                  <a:srgbClr val="FF0000"/>
                </a:solidFill>
              </a:rPr>
              <a:t>UT7 – </a:t>
            </a:r>
            <a:r>
              <a:rPr lang="en-GB" sz="1600" b="1" dirty="0" err="1" smtClean="0">
                <a:solidFill>
                  <a:srgbClr val="FF0000"/>
                </a:solidFill>
              </a:rPr>
              <a:t>Brockbarrow</a:t>
            </a:r>
            <a:r>
              <a:rPr lang="en-GB" sz="1600" b="1" dirty="0" smtClean="0">
                <a:solidFill>
                  <a:srgbClr val="FF0000"/>
                </a:solidFill>
              </a:rPr>
              <a:t> Wood</a:t>
            </a:r>
            <a:endParaRPr lang="en-GB" sz="1600" b="1" dirty="0">
              <a:solidFill>
                <a:srgbClr val="FF0000"/>
              </a:solidFill>
            </a:endParaRPr>
          </a:p>
          <a:p>
            <a:r>
              <a:rPr lang="en-GB" sz="1400" b="1" dirty="0"/>
              <a:t>Species</a:t>
            </a:r>
            <a:r>
              <a:rPr lang="en-GB" sz="1400" dirty="0"/>
              <a:t>: </a:t>
            </a:r>
            <a:r>
              <a:rPr lang="en-GB" sz="1400" dirty="0" smtClean="0"/>
              <a:t>Sessile oak with other broadleaves</a:t>
            </a:r>
          </a:p>
          <a:p>
            <a:r>
              <a:rPr lang="en-GB" sz="1400" b="1" dirty="0" smtClean="0"/>
              <a:t>Hectares</a:t>
            </a:r>
            <a:r>
              <a:rPr lang="en-GB" sz="1400" dirty="0"/>
              <a:t>: </a:t>
            </a:r>
            <a:r>
              <a:rPr lang="en-GB" sz="1400" dirty="0" smtClean="0"/>
              <a:t>0.65ha	</a:t>
            </a:r>
            <a:r>
              <a:rPr lang="en-GB" sz="1400" b="1" dirty="0" smtClean="0"/>
              <a:t>Designations</a:t>
            </a:r>
            <a:r>
              <a:rPr lang="en-GB" sz="1400" dirty="0"/>
              <a:t>: </a:t>
            </a:r>
            <a:r>
              <a:rPr lang="en-GB" sz="1400" dirty="0" smtClean="0"/>
              <a:t>LDNP and WHS</a:t>
            </a:r>
            <a:r>
              <a:rPr lang="en-GB" sz="1400" dirty="0"/>
              <a:t>		                            </a:t>
            </a:r>
            <a:endParaRPr lang="en-GB" sz="1400" b="1" dirty="0"/>
          </a:p>
          <a:p>
            <a:r>
              <a:rPr lang="en-GB" sz="1400" b="1" dirty="0"/>
              <a:t>Description</a:t>
            </a:r>
            <a:r>
              <a:rPr lang="en-GB" sz="1400" dirty="0"/>
              <a:t>: </a:t>
            </a:r>
            <a:r>
              <a:rPr lang="en-GB" sz="1400" dirty="0" smtClean="0"/>
              <a:t>A patch of remnant upland </a:t>
            </a:r>
            <a:r>
              <a:rPr lang="en-GB" sz="1400" dirty="0" err="1" smtClean="0"/>
              <a:t>oakwood</a:t>
            </a:r>
            <a:r>
              <a:rPr lang="en-GB" sz="1400" dirty="0" smtClean="0"/>
              <a:t> on crags, with occasional hazel around bracken-dominated open space; one small stand of larch is situated to the south along </a:t>
            </a:r>
            <a:r>
              <a:rPr lang="en-GB" sz="1400" dirty="0" err="1" smtClean="0"/>
              <a:t>Brockbarrow</a:t>
            </a:r>
            <a:r>
              <a:rPr lang="en-GB" sz="1400" dirty="0" smtClean="0"/>
              <a:t> </a:t>
            </a:r>
            <a:r>
              <a:rPr lang="en-GB" sz="1400" dirty="0" err="1" smtClean="0"/>
              <a:t>ghyll</a:t>
            </a:r>
            <a:r>
              <a:rPr lang="en-GB" sz="1400" dirty="0" smtClean="0"/>
              <a:t>.</a:t>
            </a:r>
            <a:endParaRPr lang="en-GB" sz="1400" dirty="0"/>
          </a:p>
          <a:p>
            <a:r>
              <a:rPr lang="en-GB" sz="1400" b="1" dirty="0"/>
              <a:t>Issues</a:t>
            </a:r>
            <a:r>
              <a:rPr lang="en-GB" sz="1400" dirty="0"/>
              <a:t>: </a:t>
            </a:r>
            <a:r>
              <a:rPr lang="en-GB" sz="1400" dirty="0" smtClean="0"/>
              <a:t>Significant </a:t>
            </a:r>
            <a:r>
              <a:rPr lang="en-GB" sz="1400" dirty="0"/>
              <a:t>deer browsing </a:t>
            </a:r>
            <a:r>
              <a:rPr lang="en-GB" sz="1400" dirty="0" smtClean="0"/>
              <a:t>and historic sheep grazing have confined tree cover to the more inaccessible crag end and prevented tree regeneration</a:t>
            </a:r>
            <a:endParaRPr lang="en-GB" sz="1400" dirty="0"/>
          </a:p>
          <a:p>
            <a:r>
              <a:rPr lang="en-GB" sz="1400" b="1" dirty="0" smtClean="0"/>
              <a:t>Aims</a:t>
            </a:r>
            <a:r>
              <a:rPr lang="en-GB" sz="1400" dirty="0"/>
              <a:t>: </a:t>
            </a:r>
            <a:r>
              <a:rPr lang="en-GB" sz="1400" dirty="0" smtClean="0"/>
              <a:t>Encourage remnant woodland/tree cover to expand out from crag ends and fill in the compartment</a:t>
            </a:r>
            <a:endParaRPr lang="en-GB" sz="1400" dirty="0"/>
          </a:p>
          <a:p>
            <a:r>
              <a:rPr lang="en-GB" sz="1400" b="1" dirty="0" smtClean="0"/>
              <a:t>Significant works</a:t>
            </a:r>
            <a:r>
              <a:rPr lang="en-GB" sz="1400" dirty="0" smtClean="0"/>
              <a:t>: Deer fence bracken bed adjacent to existing tree cover, enabling the remnant tree cover to expand through natural regeneration</a:t>
            </a:r>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9783" y="3745833"/>
            <a:ext cx="2557805" cy="2508425"/>
          </a:xfrm>
          <a:prstGeom prst="rect">
            <a:avLst/>
          </a:prstGeom>
        </p:spPr>
      </p:pic>
    </p:spTree>
    <p:extLst>
      <p:ext uri="{BB962C8B-B14F-4D97-AF65-F5344CB8AC3E}">
        <p14:creationId xmlns:p14="http://schemas.microsoft.com/office/powerpoint/2010/main" val="3294631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02117" y="466485"/>
            <a:ext cx="8149997" cy="2708434"/>
          </a:xfrm>
          <a:prstGeom prst="rect">
            <a:avLst/>
          </a:prstGeom>
          <a:noFill/>
        </p:spPr>
        <p:txBody>
          <a:bodyPr wrap="square" rtlCol="0">
            <a:spAutoFit/>
          </a:bodyPr>
          <a:lstStyle/>
          <a:p>
            <a:r>
              <a:rPr lang="en-GB" sz="1600" b="1" dirty="0"/>
              <a:t>Compartment: </a:t>
            </a:r>
            <a:r>
              <a:rPr lang="en-GB" sz="1600" b="1" dirty="0" smtClean="0">
                <a:solidFill>
                  <a:srgbClr val="FF0000"/>
                </a:solidFill>
              </a:rPr>
              <a:t>Lower </a:t>
            </a:r>
            <a:r>
              <a:rPr lang="en-GB" sz="1600" b="1" dirty="0" err="1" smtClean="0">
                <a:solidFill>
                  <a:srgbClr val="FF0000"/>
                </a:solidFill>
              </a:rPr>
              <a:t>Troutbeck</a:t>
            </a:r>
            <a:r>
              <a:rPr lang="en-GB" sz="1600" b="1" dirty="0" smtClean="0">
                <a:solidFill>
                  <a:srgbClr val="FF0000"/>
                </a:solidFill>
              </a:rPr>
              <a:t> (LT) 1 – Coronation Planting</a:t>
            </a:r>
            <a:endParaRPr lang="en-GB" sz="1600" b="1" dirty="0">
              <a:solidFill>
                <a:srgbClr val="FF0000"/>
              </a:solidFill>
            </a:endParaRPr>
          </a:p>
          <a:p>
            <a:r>
              <a:rPr lang="en-GB" sz="1400" b="1" dirty="0"/>
              <a:t>Species</a:t>
            </a:r>
            <a:r>
              <a:rPr lang="en-GB" sz="1400" dirty="0"/>
              <a:t>: </a:t>
            </a:r>
            <a:r>
              <a:rPr lang="en-GB" sz="1400" dirty="0" smtClean="0"/>
              <a:t>Scots pine, sycamore, beech and Sitka spruce, with occasional other broadleaves</a:t>
            </a:r>
          </a:p>
          <a:p>
            <a:r>
              <a:rPr lang="en-GB" sz="1400" b="1" dirty="0" smtClean="0"/>
              <a:t>Hectares</a:t>
            </a:r>
            <a:r>
              <a:rPr lang="en-GB" sz="1400" dirty="0"/>
              <a:t>: </a:t>
            </a:r>
            <a:r>
              <a:rPr lang="en-GB" sz="1400" dirty="0" smtClean="0"/>
              <a:t>1.0ha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A triangular plantation of mixed conifers and broadleaves, situated between bridleways and isolated from other nearby forests; the canopy is generally closed.</a:t>
            </a:r>
            <a:endParaRPr lang="en-GB" sz="1400" dirty="0"/>
          </a:p>
          <a:p>
            <a:r>
              <a:rPr lang="en-GB" sz="1400" b="1" dirty="0"/>
              <a:t>Issues</a:t>
            </a:r>
            <a:r>
              <a:rPr lang="en-GB" sz="1400" dirty="0"/>
              <a:t>: </a:t>
            </a:r>
            <a:r>
              <a:rPr lang="en-GB" sz="1400" dirty="0" smtClean="0"/>
              <a:t>Poor boundaries leading to ingress sheep grazing and a lack of light on woodland floor; artificially straight boundaries contrast sharply with the surrounding open land when viewed from afar</a:t>
            </a:r>
            <a:endParaRPr lang="en-GB" sz="1400" dirty="0"/>
          </a:p>
          <a:p>
            <a:r>
              <a:rPr lang="en-GB" sz="1400" b="1" dirty="0"/>
              <a:t>Aims</a:t>
            </a:r>
            <a:r>
              <a:rPr lang="en-GB" sz="1400" dirty="0"/>
              <a:t>: </a:t>
            </a:r>
            <a:r>
              <a:rPr lang="en-GB" sz="1400" dirty="0" smtClean="0"/>
              <a:t>Develop the forest into a stand of well-formed trees, with more light on the forest floor and a more natural appearance from afar, providing habitat and shelter on an otherwise open hillside.</a:t>
            </a:r>
            <a:endParaRPr lang="en-GB" sz="1400" dirty="0"/>
          </a:p>
          <a:p>
            <a:r>
              <a:rPr lang="en-GB" sz="1400" b="1" dirty="0" smtClean="0"/>
              <a:t>Significant works</a:t>
            </a:r>
            <a:r>
              <a:rPr lang="en-GB" sz="1400" dirty="0" smtClean="0"/>
              <a:t>: </a:t>
            </a:r>
            <a:r>
              <a:rPr lang="en-GB" sz="1400" dirty="0"/>
              <a:t>Lightly thin stand </a:t>
            </a:r>
            <a:r>
              <a:rPr lang="en-GB" sz="1400" dirty="0" smtClean="0"/>
              <a:t>to </a:t>
            </a:r>
            <a:r>
              <a:rPr lang="en-GB" sz="1400" dirty="0"/>
              <a:t>increase light to woodland floor and encourage trees of best form and </a:t>
            </a:r>
            <a:r>
              <a:rPr lang="en-GB" sz="1400" dirty="0" smtClean="0"/>
              <a:t>health; cut two scallops along edges to break up artificially straight edges; cut one small open glade within forest; carry out boundary repairs to exclude ingress sheep.</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62574" y="464812"/>
            <a:ext cx="2656303" cy="2708434"/>
          </a:xfrm>
          <a:prstGeom prst="rect">
            <a:avLst/>
          </a:prstGeom>
        </p:spPr>
      </p:pic>
      <p:sp>
        <p:nvSpPr>
          <p:cNvPr id="10" name="TextBox 9"/>
          <p:cNvSpPr txBox="1"/>
          <p:nvPr/>
        </p:nvSpPr>
        <p:spPr>
          <a:xfrm>
            <a:off x="4037610" y="3374265"/>
            <a:ext cx="7862469" cy="2708434"/>
          </a:xfrm>
          <a:prstGeom prst="rect">
            <a:avLst/>
          </a:prstGeom>
          <a:noFill/>
        </p:spPr>
        <p:txBody>
          <a:bodyPr wrap="square" rtlCol="0">
            <a:spAutoFit/>
          </a:bodyPr>
          <a:lstStyle/>
          <a:p>
            <a:r>
              <a:rPr lang="en-GB" sz="1600" b="1" dirty="0"/>
              <a:t>Compartment: </a:t>
            </a:r>
            <a:r>
              <a:rPr lang="en-GB" sz="1600" b="1" dirty="0" smtClean="0">
                <a:solidFill>
                  <a:srgbClr val="FF0000"/>
                </a:solidFill>
              </a:rPr>
              <a:t>LT2 – Whiteside Plantation</a:t>
            </a:r>
            <a:endParaRPr lang="en-GB" sz="1600" b="1" dirty="0">
              <a:solidFill>
                <a:srgbClr val="FF0000"/>
              </a:solidFill>
            </a:endParaRPr>
          </a:p>
          <a:p>
            <a:r>
              <a:rPr lang="en-GB" sz="1400" b="1" dirty="0"/>
              <a:t>Species</a:t>
            </a:r>
            <a:r>
              <a:rPr lang="en-GB" sz="1400" dirty="0"/>
              <a:t>: </a:t>
            </a:r>
            <a:r>
              <a:rPr lang="en-GB" sz="1400" dirty="0" smtClean="0"/>
              <a:t>Scots pine, rowan, sessile oak, ash, sycamore, silver birch and other broadleaves</a:t>
            </a:r>
          </a:p>
          <a:p>
            <a:r>
              <a:rPr lang="en-GB" sz="1400" b="1" dirty="0" smtClean="0"/>
              <a:t>Hectares</a:t>
            </a:r>
            <a:r>
              <a:rPr lang="en-GB" sz="1400" dirty="0"/>
              <a:t>: </a:t>
            </a:r>
            <a:r>
              <a:rPr lang="en-GB" sz="1400" dirty="0" smtClean="0"/>
              <a:t>2ha</a:t>
            </a:r>
            <a:endParaRPr lang="en-GB" sz="1400" dirty="0"/>
          </a:p>
          <a:p>
            <a:r>
              <a:rPr lang="en-GB" sz="1400" b="1" dirty="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A former conifer plantation, clear-felled and now regenerating with natural and planted trees which are predominantly broadleaved; mature Scots pine and broadleaves were retained, especially on rocky knoll to the southeast of the wood, providing a diversity of age classes</a:t>
            </a:r>
            <a:endParaRPr lang="en-GB" sz="1400" dirty="0"/>
          </a:p>
          <a:p>
            <a:r>
              <a:rPr lang="en-GB" sz="1400" b="1" dirty="0"/>
              <a:t>Issues</a:t>
            </a:r>
            <a:r>
              <a:rPr lang="en-GB" sz="1400" dirty="0"/>
              <a:t>: </a:t>
            </a:r>
            <a:r>
              <a:rPr lang="en-GB" sz="1400" dirty="0" smtClean="0"/>
              <a:t>Sitka spruce regeneration; occasional ingress sheep grazing; old tree tubes remain on site (to be removed as part of work programme)</a:t>
            </a:r>
            <a:endParaRPr lang="en-GB" sz="1400" dirty="0"/>
          </a:p>
          <a:p>
            <a:r>
              <a:rPr lang="en-GB" sz="1400" b="1" dirty="0"/>
              <a:t>Aims</a:t>
            </a:r>
            <a:r>
              <a:rPr lang="en-GB" sz="1400" dirty="0"/>
              <a:t>: </a:t>
            </a:r>
            <a:r>
              <a:rPr lang="en-GB" sz="1400" dirty="0" smtClean="0"/>
              <a:t>Continue to allow predominantly broadleaf woodland of variable tree density to regenerate and provide habitat and amenity value</a:t>
            </a:r>
            <a:endParaRPr lang="en-GB" sz="1400" dirty="0"/>
          </a:p>
          <a:p>
            <a:r>
              <a:rPr lang="en-GB" sz="1400" b="1" dirty="0" smtClean="0"/>
              <a:t>Significant works</a:t>
            </a:r>
            <a:r>
              <a:rPr lang="en-GB" sz="1400" dirty="0" smtClean="0"/>
              <a:t>: Occasionally respace young trees to favour native species</a:t>
            </a:r>
          </a:p>
        </p:txBody>
      </p:sp>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5244" y="3531323"/>
            <a:ext cx="2941830" cy="2498661"/>
          </a:xfrm>
          <a:prstGeom prst="rect">
            <a:avLst/>
          </a:prstGeom>
        </p:spPr>
      </p:pic>
    </p:spTree>
    <p:extLst>
      <p:ext uri="{BB962C8B-B14F-4D97-AF65-F5344CB8AC3E}">
        <p14:creationId xmlns:p14="http://schemas.microsoft.com/office/powerpoint/2010/main" val="1329988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75286" y="489002"/>
            <a:ext cx="7822450" cy="2492990"/>
          </a:xfrm>
          <a:prstGeom prst="rect">
            <a:avLst/>
          </a:prstGeom>
          <a:noFill/>
        </p:spPr>
        <p:txBody>
          <a:bodyPr wrap="square" rtlCol="0">
            <a:spAutoFit/>
          </a:bodyPr>
          <a:lstStyle/>
          <a:p>
            <a:r>
              <a:rPr lang="en-GB" sz="1600" b="1" dirty="0"/>
              <a:t>Compartment: </a:t>
            </a:r>
            <a:r>
              <a:rPr lang="en-GB" sz="1600" b="1" dirty="0" smtClean="0">
                <a:solidFill>
                  <a:srgbClr val="FF0000"/>
                </a:solidFill>
              </a:rPr>
              <a:t>LT3 – Un-named larch plantation</a:t>
            </a:r>
            <a:endParaRPr lang="en-GB" sz="1600" b="1" dirty="0">
              <a:solidFill>
                <a:srgbClr val="FF0000"/>
              </a:solidFill>
            </a:endParaRPr>
          </a:p>
          <a:p>
            <a:r>
              <a:rPr lang="en-GB" sz="1400" b="1" dirty="0"/>
              <a:t>Species:</a:t>
            </a:r>
            <a:r>
              <a:rPr lang="en-GB" sz="1400" dirty="0"/>
              <a:t> </a:t>
            </a:r>
            <a:r>
              <a:rPr lang="en-GB" sz="1400" dirty="0" smtClean="0"/>
              <a:t>European larch with occasional boundary broadleaves</a:t>
            </a:r>
          </a:p>
          <a:p>
            <a:r>
              <a:rPr lang="en-GB" sz="1400" b="1" dirty="0" smtClean="0"/>
              <a:t>Hectares</a:t>
            </a:r>
            <a:r>
              <a:rPr lang="en-GB" sz="1400" dirty="0"/>
              <a:t>: </a:t>
            </a:r>
            <a:r>
              <a:rPr lang="en-GB" sz="1400" dirty="0" smtClean="0"/>
              <a:t>0.15ha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A small triangular plantation of mature larch, situated on the junction between </a:t>
            </a:r>
            <a:r>
              <a:rPr lang="en-GB" sz="1400" dirty="0" err="1" smtClean="0"/>
              <a:t>Garburn</a:t>
            </a:r>
            <a:r>
              <a:rPr lang="en-GB" sz="1400" dirty="0" smtClean="0"/>
              <a:t> and Longmire bridleways</a:t>
            </a:r>
            <a:endParaRPr lang="en-GB" sz="1400" dirty="0"/>
          </a:p>
          <a:p>
            <a:r>
              <a:rPr lang="en-GB" sz="1400" b="1" dirty="0"/>
              <a:t>Issues</a:t>
            </a:r>
            <a:r>
              <a:rPr lang="en-GB" sz="1400" dirty="0"/>
              <a:t>: </a:t>
            </a:r>
            <a:r>
              <a:rPr lang="en-GB" sz="1400" dirty="0" smtClean="0"/>
              <a:t>No boundaries lead to ingress sheep grazing; isolation from other woodlands</a:t>
            </a:r>
            <a:r>
              <a:rPr lang="en-GB" sz="1400" dirty="0"/>
              <a:t>;</a:t>
            </a:r>
            <a:r>
              <a:rPr lang="en-GB" sz="1400" dirty="0" smtClean="0"/>
              <a:t> too small for Continuous Cover Forestry approaches to restructuring the species and age structure</a:t>
            </a:r>
            <a:endParaRPr lang="en-GB" sz="1400" dirty="0"/>
          </a:p>
          <a:p>
            <a:r>
              <a:rPr lang="en-GB" sz="1400" b="1" dirty="0"/>
              <a:t>Aims</a:t>
            </a:r>
            <a:r>
              <a:rPr lang="en-GB" sz="1400" dirty="0"/>
              <a:t>: </a:t>
            </a:r>
            <a:r>
              <a:rPr lang="en-GB" sz="1400" dirty="0" smtClean="0"/>
              <a:t>Convert to a more natural, mixed copse with greater amenity and biodiversity value than the current stand</a:t>
            </a:r>
            <a:endParaRPr lang="en-GB" sz="1400" dirty="0"/>
          </a:p>
          <a:p>
            <a:r>
              <a:rPr lang="en-GB" sz="1400" b="1" dirty="0" smtClean="0"/>
              <a:t>Significant works</a:t>
            </a:r>
            <a:r>
              <a:rPr lang="en-GB" sz="1400" dirty="0" smtClean="0"/>
              <a:t>: Clear-fell and re-plant with mixed native species, including shrubby species at edges; stock-fence as part of re-planting to exclude sheep</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51639" y="532001"/>
            <a:ext cx="2360356" cy="2449991"/>
          </a:xfrm>
          <a:prstGeom prst="rect">
            <a:avLst/>
          </a:prstGeom>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8955" y="3374265"/>
            <a:ext cx="2688533" cy="2645557"/>
          </a:xfrm>
          <a:prstGeom prst="rect">
            <a:avLst/>
          </a:prstGeom>
        </p:spPr>
      </p:pic>
      <p:sp>
        <p:nvSpPr>
          <p:cNvPr id="16" name="TextBox 15"/>
          <p:cNvSpPr txBox="1"/>
          <p:nvPr/>
        </p:nvSpPr>
        <p:spPr>
          <a:xfrm>
            <a:off x="4049485" y="3526832"/>
            <a:ext cx="7850593" cy="2492990"/>
          </a:xfrm>
          <a:prstGeom prst="rect">
            <a:avLst/>
          </a:prstGeom>
          <a:noFill/>
        </p:spPr>
        <p:txBody>
          <a:bodyPr wrap="square" rtlCol="0">
            <a:spAutoFit/>
          </a:bodyPr>
          <a:lstStyle/>
          <a:p>
            <a:r>
              <a:rPr lang="en-GB" sz="1600" b="1" dirty="0"/>
              <a:t>Compartment: </a:t>
            </a:r>
            <a:r>
              <a:rPr lang="en-GB" sz="1600" b="1" dirty="0" smtClean="0">
                <a:solidFill>
                  <a:srgbClr val="FF0000"/>
                </a:solidFill>
              </a:rPr>
              <a:t>LT4 – Hard </a:t>
            </a:r>
            <a:r>
              <a:rPr lang="en-GB" sz="1600" b="1" dirty="0" err="1" smtClean="0">
                <a:solidFill>
                  <a:srgbClr val="FF0000"/>
                </a:solidFill>
              </a:rPr>
              <a:t>Ghyll</a:t>
            </a:r>
            <a:endParaRPr lang="en-GB" sz="1600" b="1" dirty="0">
              <a:solidFill>
                <a:srgbClr val="FF0000"/>
              </a:solidFill>
            </a:endParaRPr>
          </a:p>
          <a:p>
            <a:r>
              <a:rPr lang="en-GB" sz="1400" b="1" dirty="0"/>
              <a:t>Species:</a:t>
            </a:r>
            <a:r>
              <a:rPr lang="en-GB" sz="1400" dirty="0"/>
              <a:t> </a:t>
            </a:r>
            <a:r>
              <a:rPr lang="en-GB" sz="1400" dirty="0" smtClean="0"/>
              <a:t>Sycamore, ash, Norway maple, hazel and oak</a:t>
            </a:r>
          </a:p>
          <a:p>
            <a:r>
              <a:rPr lang="en-GB" sz="1400" b="1" dirty="0" smtClean="0"/>
              <a:t>Hectares</a:t>
            </a:r>
            <a:r>
              <a:rPr lang="en-GB" sz="1400" b="1" dirty="0"/>
              <a:t>: </a:t>
            </a:r>
            <a:r>
              <a:rPr lang="en-GB" sz="1400" dirty="0" smtClean="0"/>
              <a:t>0.7ha	</a:t>
            </a:r>
            <a:r>
              <a:rPr lang="en-GB" sz="1400" b="1" dirty="0" smtClean="0"/>
              <a:t>Designations</a:t>
            </a:r>
            <a:r>
              <a:rPr lang="en-GB" sz="1400" b="1" dirty="0"/>
              <a:t>: </a:t>
            </a:r>
            <a:r>
              <a:rPr lang="en-GB" sz="1400" dirty="0" smtClean="0"/>
              <a:t>LDNP &amp; WHS</a:t>
            </a:r>
            <a:r>
              <a:rPr lang="en-GB" sz="1400" dirty="0"/>
              <a:t>		                            </a:t>
            </a:r>
          </a:p>
          <a:p>
            <a:r>
              <a:rPr lang="en-GB" sz="1400" b="1" dirty="0"/>
              <a:t>Description: </a:t>
            </a:r>
            <a:r>
              <a:rPr lang="en-GB" sz="1400" dirty="0" smtClean="0"/>
              <a:t>A narrow riparian woodland of mixed broadleaves, generally forming a closed-canopy and falling steeply with the watercourse, which has good levels of fallen deadwood and lower plant flora</a:t>
            </a:r>
            <a:endParaRPr lang="en-GB" sz="1400" dirty="0"/>
          </a:p>
          <a:p>
            <a:r>
              <a:rPr lang="en-GB" sz="1400" b="1" dirty="0"/>
              <a:t>Issues: </a:t>
            </a:r>
            <a:r>
              <a:rPr lang="en-GB" sz="1400" dirty="0" smtClean="0"/>
              <a:t>Poor boundaries allow ingress sheep grazing; lack of light on woodland floor also hinders tree regeneration</a:t>
            </a:r>
            <a:endParaRPr lang="en-GB" sz="1400" dirty="0"/>
          </a:p>
          <a:p>
            <a:r>
              <a:rPr lang="en-GB" sz="1400" b="1" dirty="0"/>
              <a:t>Aims: </a:t>
            </a:r>
            <a:r>
              <a:rPr lang="en-GB" sz="1400" dirty="0" smtClean="0"/>
              <a:t>Increase light to the woodland floor and create dappled shade along watercourse to benefit woodland flora and stream habitat; enable tree regeneration through excluding stock</a:t>
            </a:r>
          </a:p>
          <a:p>
            <a:r>
              <a:rPr lang="en-GB" sz="1400" b="1" dirty="0" smtClean="0"/>
              <a:t>Significant works: </a:t>
            </a:r>
            <a:r>
              <a:rPr lang="en-GB" sz="1400" dirty="0"/>
              <a:t>Lightly thin </a:t>
            </a:r>
            <a:r>
              <a:rPr lang="en-GB" sz="1400" dirty="0" smtClean="0"/>
              <a:t>trees to </a:t>
            </a:r>
            <a:r>
              <a:rPr lang="en-GB" sz="1400" dirty="0"/>
              <a:t>increase light to woodland floor and encourage trees of best form and health, including some standing deadwood creation; </a:t>
            </a:r>
            <a:r>
              <a:rPr lang="en-GB" sz="1400" dirty="0" smtClean="0"/>
              <a:t>carry out boundary repairs</a:t>
            </a:r>
          </a:p>
        </p:txBody>
      </p:sp>
    </p:spTree>
    <p:extLst>
      <p:ext uri="{BB962C8B-B14F-4D97-AF65-F5344CB8AC3E}">
        <p14:creationId xmlns:p14="http://schemas.microsoft.com/office/powerpoint/2010/main" val="3640129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97527" y="4039284"/>
            <a:ext cx="10212170" cy="1846659"/>
          </a:xfrm>
          <a:prstGeom prst="rect">
            <a:avLst/>
          </a:prstGeom>
          <a:noFill/>
        </p:spPr>
        <p:txBody>
          <a:bodyPr wrap="square" rtlCol="0">
            <a:spAutoFit/>
          </a:bodyPr>
          <a:lstStyle/>
          <a:p>
            <a:r>
              <a:rPr lang="en-GB" sz="1600" b="1" dirty="0"/>
              <a:t>Compartment: </a:t>
            </a:r>
            <a:r>
              <a:rPr lang="en-GB" sz="1600" b="1" dirty="0" smtClean="0">
                <a:solidFill>
                  <a:srgbClr val="FF0000"/>
                </a:solidFill>
              </a:rPr>
              <a:t>LT5 – </a:t>
            </a:r>
            <a:r>
              <a:rPr lang="en-GB" sz="1600" b="1" dirty="0" err="1" smtClean="0">
                <a:solidFill>
                  <a:srgbClr val="FF0000"/>
                </a:solidFill>
              </a:rPr>
              <a:t>Jennyscar</a:t>
            </a:r>
            <a:r>
              <a:rPr lang="en-GB" sz="1600" b="1" dirty="0" smtClean="0">
                <a:solidFill>
                  <a:srgbClr val="FF0000"/>
                </a:solidFill>
              </a:rPr>
              <a:t> Woods</a:t>
            </a:r>
            <a:endParaRPr lang="en-GB" sz="1600" b="1" dirty="0">
              <a:solidFill>
                <a:srgbClr val="FF0000"/>
              </a:solidFill>
            </a:endParaRPr>
          </a:p>
          <a:p>
            <a:r>
              <a:rPr lang="en-GB" sz="1400" b="1" dirty="0"/>
              <a:t>Species</a:t>
            </a:r>
            <a:r>
              <a:rPr lang="en-GB" sz="1400" dirty="0"/>
              <a:t>: </a:t>
            </a:r>
            <a:r>
              <a:rPr lang="en-GB" sz="1400" dirty="0" smtClean="0"/>
              <a:t>Sycamore and ash, common alder, beech and sessile oak, and other mixed broadleaves </a:t>
            </a:r>
          </a:p>
          <a:p>
            <a:r>
              <a:rPr lang="en-GB" sz="1400" b="1" dirty="0" smtClean="0"/>
              <a:t>Hectares</a:t>
            </a:r>
            <a:r>
              <a:rPr lang="en-GB" sz="1400" dirty="0"/>
              <a:t>: </a:t>
            </a:r>
            <a:r>
              <a:rPr lang="en-GB" sz="1400" dirty="0" smtClean="0"/>
              <a:t>1.3ha</a:t>
            </a:r>
            <a:endParaRPr lang="en-GB" sz="1400" dirty="0"/>
          </a:p>
          <a:p>
            <a:r>
              <a:rPr lang="en-GB" sz="1400" b="1" dirty="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Riparian woodland along Trout Beck, with a good mixture of broadleaf species and contributing to a wider strip of riparian woodland in various parcels of ownership running along this river. Additionally, the wood is highly visible from the A592 as it passes </a:t>
            </a:r>
            <a:r>
              <a:rPr lang="en-GB" sz="1400" dirty="0" err="1" smtClean="0"/>
              <a:t>Troutbeck</a:t>
            </a:r>
            <a:r>
              <a:rPr lang="en-GB" sz="1400" dirty="0" smtClean="0"/>
              <a:t> Church</a:t>
            </a:r>
            <a:endParaRPr lang="en-GB" sz="1400" dirty="0"/>
          </a:p>
          <a:p>
            <a:r>
              <a:rPr lang="en-GB" sz="1400" b="1" dirty="0" smtClean="0"/>
              <a:t>Aims</a:t>
            </a:r>
            <a:r>
              <a:rPr lang="en-GB" sz="1400" dirty="0"/>
              <a:t>: </a:t>
            </a:r>
            <a:r>
              <a:rPr lang="en-GB" sz="1400" dirty="0" smtClean="0"/>
              <a:t>Generally maintain healthy woodland cover along river for habitat and resource protection</a:t>
            </a:r>
            <a:endParaRPr lang="en-GB" sz="1400" dirty="0"/>
          </a:p>
        </p:txBody>
      </p:sp>
      <p:grpSp>
        <p:nvGrpSpPr>
          <p:cNvPr id="2" name="Group 1"/>
          <p:cNvGrpSpPr/>
          <p:nvPr/>
        </p:nvGrpSpPr>
        <p:grpSpPr>
          <a:xfrm>
            <a:off x="1899320" y="901242"/>
            <a:ext cx="8393360" cy="2864909"/>
            <a:chOff x="2148385" y="651475"/>
            <a:chExt cx="8393360" cy="2864909"/>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33660" y="651475"/>
              <a:ext cx="3008085" cy="2864909"/>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48385" y="660454"/>
              <a:ext cx="4744921" cy="2846953"/>
            </a:xfrm>
            <a:prstGeom prst="rect">
              <a:avLst/>
            </a:prstGeom>
          </p:spPr>
        </p:pic>
      </p:grpSp>
    </p:spTree>
    <p:extLst>
      <p:ext uri="{BB962C8B-B14F-4D97-AF65-F5344CB8AC3E}">
        <p14:creationId xmlns:p14="http://schemas.microsoft.com/office/powerpoint/2010/main" val="1973961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85244" y="702312"/>
            <a:ext cx="8270999" cy="1846659"/>
          </a:xfrm>
          <a:prstGeom prst="rect">
            <a:avLst/>
          </a:prstGeom>
          <a:noFill/>
        </p:spPr>
        <p:txBody>
          <a:bodyPr wrap="square" rtlCol="0">
            <a:spAutoFit/>
          </a:bodyPr>
          <a:lstStyle/>
          <a:p>
            <a:r>
              <a:rPr lang="en-GB" sz="1600" b="1" dirty="0"/>
              <a:t>Compartment: </a:t>
            </a:r>
            <a:r>
              <a:rPr lang="en-GB" sz="1600" b="1" dirty="0" smtClean="0">
                <a:solidFill>
                  <a:srgbClr val="FF0000"/>
                </a:solidFill>
              </a:rPr>
              <a:t>LT6 – Howe Farm shelterbelt</a:t>
            </a:r>
            <a:endParaRPr lang="en-GB" sz="1600" b="1" dirty="0">
              <a:solidFill>
                <a:srgbClr val="FF0000"/>
              </a:solidFill>
            </a:endParaRPr>
          </a:p>
          <a:p>
            <a:r>
              <a:rPr lang="en-GB" sz="1400" b="1" dirty="0"/>
              <a:t>Species</a:t>
            </a:r>
            <a:r>
              <a:rPr lang="en-GB" sz="1400" dirty="0"/>
              <a:t>: </a:t>
            </a:r>
            <a:r>
              <a:rPr lang="en-GB" sz="1400" dirty="0" smtClean="0"/>
              <a:t>Mixed broadleaves, including beech, sessile oak, sycamore and lime</a:t>
            </a:r>
          </a:p>
          <a:p>
            <a:r>
              <a:rPr lang="en-GB" sz="1400" b="1" dirty="0" smtClean="0"/>
              <a:t>Hectares</a:t>
            </a:r>
            <a:r>
              <a:rPr lang="en-GB" sz="1400" dirty="0"/>
              <a:t>: </a:t>
            </a:r>
            <a:r>
              <a:rPr lang="en-GB" sz="1400" dirty="0" smtClean="0"/>
              <a:t>0.7ha in total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Three sub-compartments of linear copses surrounding and dividing fields in Howe Farm tenancy and close to </a:t>
            </a:r>
            <a:r>
              <a:rPr lang="en-GB" sz="1400" dirty="0" err="1" smtClean="0"/>
              <a:t>Garburn</a:t>
            </a:r>
            <a:r>
              <a:rPr lang="en-GB" sz="1400" dirty="0" smtClean="0"/>
              <a:t> bridleway. Sub-compartment 6a lines a small watercourse; sub-compartments 6b and 6c are notable for large, mature trees, some of which are highly visible from the A592.</a:t>
            </a:r>
            <a:endParaRPr lang="en-GB" sz="1400" dirty="0"/>
          </a:p>
          <a:p>
            <a:r>
              <a:rPr lang="en-GB" sz="1400" b="1" dirty="0"/>
              <a:t>Issues</a:t>
            </a:r>
            <a:r>
              <a:rPr lang="en-GB" sz="1400" dirty="0"/>
              <a:t>: </a:t>
            </a:r>
            <a:r>
              <a:rPr lang="en-GB" sz="1400" dirty="0" smtClean="0"/>
              <a:t>Occasional ingress sheep grazing, though generally at low levels</a:t>
            </a:r>
            <a:endParaRPr lang="en-GB" sz="1400" dirty="0"/>
          </a:p>
          <a:p>
            <a:r>
              <a:rPr lang="en-GB" sz="1400" b="1" dirty="0"/>
              <a:t>Aims</a:t>
            </a:r>
            <a:r>
              <a:rPr lang="en-GB" sz="1400" dirty="0"/>
              <a:t>: </a:t>
            </a:r>
            <a:r>
              <a:rPr lang="en-GB" sz="1400" dirty="0" smtClean="0"/>
              <a:t>Generally maintain tree cover for a variety of amenity, habitat and shelter purposes</a:t>
            </a:r>
            <a:endParaRPr lang="en-GB" sz="1400"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56243" y="666687"/>
            <a:ext cx="2412940" cy="2404265"/>
          </a:xfrm>
          <a:prstGeom prst="rect">
            <a:avLst/>
          </a:prstGeom>
        </p:spPr>
      </p:pic>
      <p:sp>
        <p:nvSpPr>
          <p:cNvPr id="10" name="TextBox 9"/>
          <p:cNvSpPr txBox="1"/>
          <p:nvPr/>
        </p:nvSpPr>
        <p:spPr>
          <a:xfrm>
            <a:off x="3930731" y="3375938"/>
            <a:ext cx="7528957" cy="2492990"/>
          </a:xfrm>
          <a:prstGeom prst="rect">
            <a:avLst/>
          </a:prstGeom>
          <a:noFill/>
        </p:spPr>
        <p:txBody>
          <a:bodyPr wrap="square" rtlCol="0">
            <a:spAutoFit/>
          </a:bodyPr>
          <a:lstStyle/>
          <a:p>
            <a:r>
              <a:rPr lang="en-GB" sz="1600" b="1" dirty="0" smtClean="0"/>
              <a:t>Compartment: </a:t>
            </a:r>
            <a:r>
              <a:rPr lang="en-GB" sz="1600" b="1" dirty="0" smtClean="0">
                <a:solidFill>
                  <a:srgbClr val="FF0000"/>
                </a:solidFill>
              </a:rPr>
              <a:t>LT7 – </a:t>
            </a:r>
            <a:r>
              <a:rPr lang="en-GB" sz="1600" b="1" dirty="0" err="1" smtClean="0">
                <a:solidFill>
                  <a:srgbClr val="FF0000"/>
                </a:solidFill>
              </a:rPr>
              <a:t>Ghyll</a:t>
            </a:r>
            <a:r>
              <a:rPr lang="en-GB" sz="1600" b="1" dirty="0" smtClean="0">
                <a:solidFill>
                  <a:srgbClr val="FF0000"/>
                </a:solidFill>
              </a:rPr>
              <a:t> Wood</a:t>
            </a:r>
          </a:p>
          <a:p>
            <a:r>
              <a:rPr lang="en-GB" sz="1400" b="1" dirty="0" smtClean="0"/>
              <a:t>Species</a:t>
            </a:r>
            <a:r>
              <a:rPr lang="en-GB" sz="1400" dirty="0" smtClean="0"/>
              <a:t>: Larch, alder, oak and ash, and occasional other broadleaves</a:t>
            </a:r>
          </a:p>
          <a:p>
            <a:r>
              <a:rPr lang="en-GB" sz="1400" b="1" dirty="0" smtClean="0"/>
              <a:t>Hectares</a:t>
            </a:r>
            <a:r>
              <a:rPr lang="en-GB" sz="1400" dirty="0"/>
              <a:t>: </a:t>
            </a:r>
            <a:r>
              <a:rPr lang="en-GB" sz="1400" dirty="0" smtClean="0"/>
              <a:t>0.2ha</a:t>
            </a:r>
            <a:endParaRPr lang="en-GB" sz="1400" dirty="0"/>
          </a:p>
          <a:p>
            <a:r>
              <a:rPr lang="en-GB" sz="1400" b="1" dirty="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A small patch of relatively open woodland lining a watercourse close to </a:t>
            </a:r>
            <a:r>
              <a:rPr lang="en-GB" sz="1400" dirty="0" err="1" smtClean="0"/>
              <a:t>Garburn</a:t>
            </a:r>
            <a:r>
              <a:rPr lang="en-GB" sz="1400" dirty="0" smtClean="0"/>
              <a:t> bridleway, with occasional older trees on boundaries, providing particularly water quality protection as well as habitat values</a:t>
            </a:r>
            <a:endParaRPr lang="en-GB" sz="1400" dirty="0"/>
          </a:p>
          <a:p>
            <a:r>
              <a:rPr lang="en-GB" sz="1400" b="1" dirty="0"/>
              <a:t>Issues</a:t>
            </a:r>
            <a:r>
              <a:rPr lang="en-GB" sz="1400" dirty="0"/>
              <a:t>: </a:t>
            </a:r>
            <a:r>
              <a:rPr lang="en-GB" sz="1400" dirty="0" smtClean="0"/>
              <a:t>Poor boundaries allow significant ingress sheep grazing, preventing tree regeneration</a:t>
            </a:r>
            <a:endParaRPr lang="en-GB" sz="1400" dirty="0"/>
          </a:p>
          <a:p>
            <a:r>
              <a:rPr lang="en-GB" sz="1400" b="1" dirty="0"/>
              <a:t>Aims</a:t>
            </a:r>
            <a:r>
              <a:rPr lang="en-GB" sz="1400" dirty="0"/>
              <a:t>: </a:t>
            </a:r>
            <a:r>
              <a:rPr lang="en-GB" sz="1400" dirty="0" smtClean="0"/>
              <a:t>Ensure </a:t>
            </a:r>
            <a:r>
              <a:rPr lang="en-GB" sz="1400" dirty="0"/>
              <a:t>long-term viability </a:t>
            </a:r>
            <a:r>
              <a:rPr lang="en-GB" sz="1400" dirty="0" smtClean="0"/>
              <a:t>of stream-side vegetation through </a:t>
            </a:r>
            <a:r>
              <a:rPr lang="en-GB" sz="1400" dirty="0"/>
              <a:t>enabling young trees to regenerate</a:t>
            </a:r>
          </a:p>
          <a:p>
            <a:r>
              <a:rPr lang="en-GB" sz="1400" b="1" dirty="0" smtClean="0"/>
              <a:t>Significant works</a:t>
            </a:r>
            <a:r>
              <a:rPr lang="en-GB" sz="1400" dirty="0" smtClean="0"/>
              <a:t>: Boundary repairs to exclude sheep</a:t>
            </a:r>
            <a:endParaRPr lang="en-GB" sz="1400" dirty="0"/>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9163" y="3043057"/>
            <a:ext cx="2891553" cy="2767793"/>
          </a:xfrm>
          <a:prstGeom prst="rect">
            <a:avLst/>
          </a:prstGeom>
        </p:spPr>
      </p:pic>
    </p:spTree>
    <p:extLst>
      <p:ext uri="{BB962C8B-B14F-4D97-AF65-F5344CB8AC3E}">
        <p14:creationId xmlns:p14="http://schemas.microsoft.com/office/powerpoint/2010/main" val="1039577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54616" y="3849278"/>
            <a:ext cx="10893197" cy="2277547"/>
          </a:xfrm>
          <a:prstGeom prst="rect">
            <a:avLst/>
          </a:prstGeom>
          <a:noFill/>
        </p:spPr>
        <p:txBody>
          <a:bodyPr wrap="square" rtlCol="0">
            <a:spAutoFit/>
          </a:bodyPr>
          <a:lstStyle/>
          <a:p>
            <a:r>
              <a:rPr lang="en-GB" sz="1600" b="1" dirty="0"/>
              <a:t>Compartment: </a:t>
            </a:r>
            <a:r>
              <a:rPr lang="en-GB" sz="1600" b="1" dirty="0" smtClean="0">
                <a:solidFill>
                  <a:srgbClr val="FF0000"/>
                </a:solidFill>
              </a:rPr>
              <a:t>LT8 – Castle Neb Wood</a:t>
            </a:r>
            <a:endParaRPr lang="en-GB" sz="1600" b="1" dirty="0">
              <a:solidFill>
                <a:srgbClr val="FF0000"/>
              </a:solidFill>
            </a:endParaRPr>
          </a:p>
          <a:p>
            <a:r>
              <a:rPr lang="en-GB" sz="1400" b="1" dirty="0"/>
              <a:t>Species</a:t>
            </a:r>
            <a:r>
              <a:rPr lang="en-GB" sz="1400" dirty="0"/>
              <a:t>: </a:t>
            </a:r>
            <a:r>
              <a:rPr lang="en-GB" sz="1400" dirty="0" smtClean="0"/>
              <a:t>Mixed broadleaves including sessile oak, beech, sycamore, ash and birch; some larch and Scots pine</a:t>
            </a:r>
          </a:p>
          <a:p>
            <a:r>
              <a:rPr lang="en-GB" sz="1400" b="1" dirty="0" smtClean="0"/>
              <a:t>Hectares</a:t>
            </a:r>
            <a:r>
              <a:rPr lang="en-GB" sz="1400" dirty="0"/>
              <a:t>: </a:t>
            </a:r>
            <a:r>
              <a:rPr lang="en-GB" sz="1400" dirty="0" smtClean="0"/>
              <a:t>2.2ha	</a:t>
            </a:r>
            <a:r>
              <a:rPr lang="en-GB" sz="1400" b="1" dirty="0" smtClean="0"/>
              <a:t>Designations</a:t>
            </a:r>
            <a:r>
              <a:rPr lang="en-GB" sz="1400" dirty="0"/>
              <a:t>: </a:t>
            </a:r>
            <a:r>
              <a:rPr lang="en-GB" sz="1400" dirty="0" smtClean="0"/>
              <a:t>LDNP, WHS &amp; ASNW; in part Plantation on Ancient Woodland Site (PAWS)</a:t>
            </a:r>
            <a:r>
              <a:rPr lang="en-GB" sz="1400" dirty="0"/>
              <a:t>		                            </a:t>
            </a:r>
            <a:endParaRPr lang="en-GB" sz="1400" b="1" dirty="0"/>
          </a:p>
          <a:p>
            <a:r>
              <a:rPr lang="en-GB" sz="1400" b="1" dirty="0"/>
              <a:t>Description</a:t>
            </a:r>
            <a:r>
              <a:rPr lang="en-GB" sz="1400" dirty="0"/>
              <a:t>: </a:t>
            </a:r>
            <a:r>
              <a:rPr lang="en-GB" sz="1400" dirty="0" smtClean="0"/>
              <a:t>Roughly rectangular woodland of varying structure, with stands of old trees, more open space to the southeast, a stand of young planted broadleaves where a conifer crop was previously clear-felled, and an existing remnant stand of larch to the southwest</a:t>
            </a:r>
            <a:endParaRPr lang="en-GB" sz="1400" dirty="0"/>
          </a:p>
          <a:p>
            <a:r>
              <a:rPr lang="en-GB" sz="1400" b="1" dirty="0"/>
              <a:t>Issues</a:t>
            </a:r>
            <a:r>
              <a:rPr lang="en-GB" sz="1400" dirty="0"/>
              <a:t>: </a:t>
            </a:r>
            <a:r>
              <a:rPr lang="en-GB" sz="1400" dirty="0" smtClean="0"/>
              <a:t>Isolation from other woodlands; relatively closed canopy and subsequent shading; deer browsing hinders tree regeneration</a:t>
            </a:r>
            <a:endParaRPr lang="en-GB" sz="1400" dirty="0"/>
          </a:p>
          <a:p>
            <a:r>
              <a:rPr lang="en-GB" sz="1400" b="1" dirty="0"/>
              <a:t>Aims</a:t>
            </a:r>
            <a:r>
              <a:rPr lang="en-GB" sz="1400" dirty="0"/>
              <a:t>: </a:t>
            </a:r>
            <a:r>
              <a:rPr lang="en-GB" sz="1400" dirty="0" smtClean="0"/>
              <a:t>Maintain the </a:t>
            </a:r>
            <a:r>
              <a:rPr lang="en-GB" sz="1400" dirty="0"/>
              <a:t>e</a:t>
            </a:r>
            <a:r>
              <a:rPr lang="en-GB" sz="1400" dirty="0" smtClean="0"/>
              <a:t>xisting variability in age classes through enabling tree regeneration in future; allow more light to woodland floor, partly by reducing the dominance of beech and sycamore, to allow regeneration of more typical, light-demanding </a:t>
            </a:r>
            <a:r>
              <a:rPr lang="en-GB" sz="1400" dirty="0" err="1" smtClean="0"/>
              <a:t>oakwood</a:t>
            </a:r>
            <a:r>
              <a:rPr lang="en-GB" sz="1400" dirty="0" smtClean="0"/>
              <a:t> species</a:t>
            </a:r>
          </a:p>
          <a:p>
            <a:r>
              <a:rPr lang="en-GB" sz="1400" b="1" dirty="0" smtClean="0"/>
              <a:t>Significant works</a:t>
            </a:r>
            <a:r>
              <a:rPr lang="en-GB" sz="1400" dirty="0" smtClean="0"/>
              <a:t>: Thin beech/sycamore to the north, larch to the southeast, and planted trees to the west, to increase light to woodland floor and encourage trees of best form and health; work with tenants of surrounding farmland to explore options for improving woodland access</a:t>
            </a:r>
            <a:endParaRPr lang="en-GB" sz="1400" dirty="0"/>
          </a:p>
        </p:txBody>
      </p:sp>
      <p:grpSp>
        <p:nvGrpSpPr>
          <p:cNvPr id="2" name="Group 1"/>
          <p:cNvGrpSpPr/>
          <p:nvPr/>
        </p:nvGrpSpPr>
        <p:grpSpPr>
          <a:xfrm>
            <a:off x="2138249" y="654664"/>
            <a:ext cx="7915502" cy="2839851"/>
            <a:chOff x="2164344" y="417164"/>
            <a:chExt cx="7915502" cy="2839851"/>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27463" y="417164"/>
              <a:ext cx="2852383" cy="2839851"/>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64344" y="443152"/>
              <a:ext cx="4499020" cy="2784143"/>
            </a:xfrm>
            <a:prstGeom prst="rect">
              <a:avLst/>
            </a:prstGeom>
          </p:spPr>
        </p:pic>
      </p:grpSp>
    </p:spTree>
    <p:extLst>
      <p:ext uri="{BB962C8B-B14F-4D97-AF65-F5344CB8AC3E}">
        <p14:creationId xmlns:p14="http://schemas.microsoft.com/office/powerpoint/2010/main" val="2047691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61529" y="595439"/>
            <a:ext cx="8226211" cy="2492990"/>
          </a:xfrm>
          <a:prstGeom prst="rect">
            <a:avLst/>
          </a:prstGeom>
          <a:noFill/>
        </p:spPr>
        <p:txBody>
          <a:bodyPr wrap="square" rtlCol="0">
            <a:spAutoFit/>
          </a:bodyPr>
          <a:lstStyle/>
          <a:p>
            <a:r>
              <a:rPr lang="en-GB" sz="1600" b="1" dirty="0"/>
              <a:t>Compartment: </a:t>
            </a:r>
            <a:r>
              <a:rPr lang="en-GB" sz="1600" b="1" dirty="0" smtClean="0">
                <a:solidFill>
                  <a:srgbClr val="FF0000"/>
                </a:solidFill>
              </a:rPr>
              <a:t>LT9 &amp; LT10 – Howe Farm shelterbelts</a:t>
            </a:r>
            <a:endParaRPr lang="en-GB" sz="1600" b="1" dirty="0">
              <a:solidFill>
                <a:srgbClr val="FF0000"/>
              </a:solidFill>
            </a:endParaRPr>
          </a:p>
          <a:p>
            <a:r>
              <a:rPr lang="en-GB" sz="1400" b="1" dirty="0"/>
              <a:t>Species</a:t>
            </a:r>
            <a:r>
              <a:rPr lang="en-GB" sz="1400" dirty="0"/>
              <a:t>: </a:t>
            </a:r>
            <a:r>
              <a:rPr lang="en-GB" sz="1400" dirty="0" smtClean="0"/>
              <a:t>Mixed broadleaves including sessile oak, ash, hazel and sycamore; some larch and Scots pine</a:t>
            </a:r>
          </a:p>
          <a:p>
            <a:r>
              <a:rPr lang="en-GB" sz="1400" b="1" dirty="0" smtClean="0"/>
              <a:t>Hectares</a:t>
            </a:r>
            <a:r>
              <a:rPr lang="en-GB" sz="1400" dirty="0"/>
              <a:t>: </a:t>
            </a:r>
            <a:r>
              <a:rPr lang="en-GB" sz="1400" dirty="0" smtClean="0"/>
              <a:t>0.2ha &amp; 0.3ha respectively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Two small shelterbelts planted around pre-existing boundary trees in the 1980s for amenity/landscape purposes; both are surrounded by and divide fields in the Howe Farm tenancy</a:t>
            </a:r>
            <a:endParaRPr lang="en-GB" sz="1400" dirty="0"/>
          </a:p>
          <a:p>
            <a:r>
              <a:rPr lang="en-GB" sz="1400" b="1" dirty="0"/>
              <a:t>Issues</a:t>
            </a:r>
            <a:r>
              <a:rPr lang="en-GB" sz="1400" dirty="0"/>
              <a:t>: </a:t>
            </a:r>
            <a:r>
              <a:rPr lang="en-GB" sz="1400" dirty="0" smtClean="0"/>
              <a:t>Planted trees now closing canopy; some shading of pre-existing older boundary trees with potential to become veteran trees</a:t>
            </a:r>
            <a:endParaRPr lang="en-GB" sz="1400" dirty="0"/>
          </a:p>
          <a:p>
            <a:r>
              <a:rPr lang="en-GB" sz="1400" b="1" dirty="0"/>
              <a:t>Aims</a:t>
            </a:r>
            <a:r>
              <a:rPr lang="en-GB" sz="1400" dirty="0"/>
              <a:t>: Enable well-formed boundary trees to develop and provide habitat, amenity value, and shelter for livestock, </a:t>
            </a:r>
            <a:r>
              <a:rPr lang="en-GB" sz="1400" dirty="0" smtClean="0"/>
              <a:t>integrated </a:t>
            </a:r>
            <a:r>
              <a:rPr lang="en-GB" sz="1400" dirty="0"/>
              <a:t>into the farmed landscape</a:t>
            </a:r>
          </a:p>
          <a:p>
            <a:r>
              <a:rPr lang="en-GB" sz="1400" b="1" dirty="0" smtClean="0"/>
              <a:t>Significant works</a:t>
            </a:r>
            <a:r>
              <a:rPr lang="en-GB" sz="1400" dirty="0" smtClean="0"/>
              <a:t>: </a:t>
            </a:r>
            <a:r>
              <a:rPr lang="en-GB" sz="1400" dirty="0"/>
              <a:t>Thin younger, planted trees to promote trees of best form and health, including ‘halo-thinning’ around older hedgerow trees to reduce </a:t>
            </a:r>
            <a:r>
              <a:rPr lang="en-GB" sz="1400" dirty="0" smtClean="0"/>
              <a:t>shading</a:t>
            </a:r>
            <a:endParaRPr lang="en-GB" sz="1400"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43423" y="595439"/>
            <a:ext cx="2667168" cy="2610899"/>
          </a:xfrm>
          <a:prstGeom prst="rect">
            <a:avLst/>
          </a:prstGeom>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2779" y="3506136"/>
            <a:ext cx="2988091" cy="2852461"/>
          </a:xfrm>
          <a:prstGeom prst="rect">
            <a:avLst/>
          </a:prstGeom>
        </p:spPr>
      </p:pic>
      <p:sp>
        <p:nvSpPr>
          <p:cNvPr id="14" name="TextBox 13"/>
          <p:cNvSpPr txBox="1"/>
          <p:nvPr/>
        </p:nvSpPr>
        <p:spPr>
          <a:xfrm>
            <a:off x="3942608" y="3420647"/>
            <a:ext cx="7733577" cy="3139321"/>
          </a:xfrm>
          <a:prstGeom prst="rect">
            <a:avLst/>
          </a:prstGeom>
          <a:noFill/>
        </p:spPr>
        <p:txBody>
          <a:bodyPr wrap="square" rtlCol="0">
            <a:spAutoFit/>
          </a:bodyPr>
          <a:lstStyle/>
          <a:p>
            <a:r>
              <a:rPr lang="en-GB" sz="1600" b="1" dirty="0"/>
              <a:t>Compartment: </a:t>
            </a:r>
            <a:r>
              <a:rPr lang="en-GB" sz="1600" b="1" dirty="0" smtClean="0">
                <a:solidFill>
                  <a:srgbClr val="FF0000"/>
                </a:solidFill>
              </a:rPr>
              <a:t>LT11 – Scar Wood</a:t>
            </a:r>
            <a:endParaRPr lang="en-GB" sz="1600" b="1" dirty="0">
              <a:solidFill>
                <a:srgbClr val="FF0000"/>
              </a:solidFill>
            </a:endParaRPr>
          </a:p>
          <a:p>
            <a:r>
              <a:rPr lang="en-GB" sz="1400" b="1" dirty="0"/>
              <a:t>Species</a:t>
            </a:r>
            <a:r>
              <a:rPr lang="en-GB" sz="1400" dirty="0"/>
              <a:t>: </a:t>
            </a:r>
            <a:r>
              <a:rPr lang="en-GB" sz="1400" dirty="0" smtClean="0"/>
              <a:t>Ash, sycamore, and mixed broadleaves including sessile oak, birch, hazel and hawthorn</a:t>
            </a:r>
          </a:p>
          <a:p>
            <a:r>
              <a:rPr lang="en-GB" sz="1400" b="1" dirty="0" smtClean="0"/>
              <a:t>Hectares</a:t>
            </a:r>
            <a:r>
              <a:rPr lang="en-GB" sz="1400" dirty="0"/>
              <a:t>: </a:t>
            </a:r>
            <a:r>
              <a:rPr lang="en-GB" sz="1400" dirty="0" smtClean="0"/>
              <a:t>1.4ha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Linear riparian wood lining Trout Beck, which to the south consists of more mature ash and sycamore dominating, and to the north is as a separate sub-compartment planted with mixed broadleaves. Contributes </a:t>
            </a:r>
            <a:r>
              <a:rPr lang="en-GB" sz="1400" dirty="0"/>
              <a:t>to a wider strip of riparian woodland in various parcels of ownership running along this </a:t>
            </a:r>
            <a:r>
              <a:rPr lang="en-GB" sz="1400" dirty="0" smtClean="0"/>
              <a:t>river.</a:t>
            </a:r>
            <a:endParaRPr lang="en-GB" sz="1400" dirty="0"/>
          </a:p>
          <a:p>
            <a:r>
              <a:rPr lang="en-GB" sz="1400" b="1" dirty="0"/>
              <a:t>Issues</a:t>
            </a:r>
            <a:r>
              <a:rPr lang="en-GB" sz="1400" dirty="0"/>
              <a:t>: </a:t>
            </a:r>
            <a:r>
              <a:rPr lang="en-GB" sz="1400" dirty="0" smtClean="0"/>
              <a:t>Relatively </a:t>
            </a:r>
            <a:r>
              <a:rPr lang="en-GB" sz="1400" dirty="0"/>
              <a:t>closed canopy and subsequent shading; deer </a:t>
            </a:r>
            <a:r>
              <a:rPr lang="en-GB" sz="1400" dirty="0" smtClean="0"/>
              <a:t>browsing; historic agricultural waste; </a:t>
            </a:r>
            <a:r>
              <a:rPr lang="en-GB" sz="1400" dirty="0"/>
              <a:t>old tree tubes remain on site (to be removed as part of work </a:t>
            </a:r>
            <a:r>
              <a:rPr lang="en-GB" sz="1400" dirty="0" smtClean="0"/>
              <a:t>programme)</a:t>
            </a:r>
          </a:p>
          <a:p>
            <a:r>
              <a:rPr lang="en-GB" sz="1400" b="1" dirty="0" smtClean="0"/>
              <a:t>Aims</a:t>
            </a:r>
            <a:r>
              <a:rPr lang="en-GB" sz="1400" dirty="0"/>
              <a:t>: </a:t>
            </a:r>
            <a:r>
              <a:rPr lang="en-GB" sz="1400" dirty="0" smtClean="0"/>
              <a:t>Maintain a riparian woodland of mixed age classes and species composition for resource protection and habitat value</a:t>
            </a:r>
          </a:p>
          <a:p>
            <a:r>
              <a:rPr lang="en-GB" sz="1400" b="1" dirty="0" smtClean="0"/>
              <a:t>Significant works</a:t>
            </a:r>
            <a:r>
              <a:rPr lang="en-GB" sz="1400" dirty="0" smtClean="0"/>
              <a:t>: </a:t>
            </a:r>
            <a:r>
              <a:rPr lang="en-GB" sz="1400" dirty="0"/>
              <a:t>Lightly thin </a:t>
            </a:r>
            <a:r>
              <a:rPr lang="en-GB" sz="1400" dirty="0" smtClean="0"/>
              <a:t>both sub-compartments to </a:t>
            </a:r>
            <a:r>
              <a:rPr lang="en-GB" sz="1400" dirty="0"/>
              <a:t>increase light to woodland </a:t>
            </a:r>
            <a:r>
              <a:rPr lang="en-GB" sz="1400" dirty="0" smtClean="0"/>
              <a:t>floor and create dappled shade along watercourse, as well as encouraging </a:t>
            </a:r>
            <a:r>
              <a:rPr lang="en-GB" sz="1400" dirty="0"/>
              <a:t>trees of best form and </a:t>
            </a:r>
            <a:r>
              <a:rPr lang="en-GB" sz="1400" dirty="0" smtClean="0"/>
              <a:t>health; construct small deer </a:t>
            </a:r>
            <a:r>
              <a:rPr lang="en-GB" sz="1400" dirty="0" err="1" smtClean="0"/>
              <a:t>exclosures</a:t>
            </a:r>
            <a:r>
              <a:rPr lang="en-GB" sz="1400" dirty="0"/>
              <a:t> </a:t>
            </a:r>
            <a:r>
              <a:rPr lang="en-GB" sz="1400" dirty="0" smtClean="0"/>
              <a:t>in canopy gaps</a:t>
            </a:r>
            <a:endParaRPr lang="en-GB" sz="1400" dirty="0"/>
          </a:p>
        </p:txBody>
      </p:sp>
    </p:spTree>
    <p:extLst>
      <p:ext uri="{BB962C8B-B14F-4D97-AF65-F5344CB8AC3E}">
        <p14:creationId xmlns:p14="http://schemas.microsoft.com/office/powerpoint/2010/main" val="2473200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61530" y="3766151"/>
            <a:ext cx="10815032" cy="2277547"/>
          </a:xfrm>
          <a:prstGeom prst="rect">
            <a:avLst/>
          </a:prstGeom>
          <a:noFill/>
        </p:spPr>
        <p:txBody>
          <a:bodyPr wrap="square" rtlCol="0">
            <a:spAutoFit/>
          </a:bodyPr>
          <a:lstStyle/>
          <a:p>
            <a:r>
              <a:rPr lang="en-GB" sz="1600" b="1" dirty="0"/>
              <a:t>Compartment: </a:t>
            </a:r>
            <a:r>
              <a:rPr lang="en-GB" sz="1600" b="1" dirty="0" smtClean="0">
                <a:solidFill>
                  <a:srgbClr val="FF0000"/>
                </a:solidFill>
              </a:rPr>
              <a:t>LT12 – Croft Wood/Town End Farm shelterbelts</a:t>
            </a:r>
            <a:endParaRPr lang="en-GB" sz="1600" b="1" dirty="0">
              <a:solidFill>
                <a:srgbClr val="FF0000"/>
              </a:solidFill>
            </a:endParaRPr>
          </a:p>
          <a:p>
            <a:r>
              <a:rPr lang="en-GB" sz="1400" b="1" dirty="0"/>
              <a:t>Species</a:t>
            </a:r>
            <a:r>
              <a:rPr lang="en-GB" sz="1400" dirty="0"/>
              <a:t>: </a:t>
            </a:r>
            <a:r>
              <a:rPr lang="en-GB" sz="1400" dirty="0" smtClean="0"/>
              <a:t>Mixed broadleaves and conifers, including ash, sessile oak, beech, hazel, hawthorn, Scots pine and larch</a:t>
            </a:r>
          </a:p>
          <a:p>
            <a:r>
              <a:rPr lang="en-GB" sz="1400" b="1" dirty="0" smtClean="0"/>
              <a:t>Hectares</a:t>
            </a:r>
            <a:r>
              <a:rPr lang="en-GB" sz="1400" dirty="0"/>
              <a:t>: </a:t>
            </a:r>
            <a:r>
              <a:rPr lang="en-GB" sz="1400" dirty="0" smtClean="0"/>
              <a:t>1.23ha in total, divided into 8 sub-compartments</a:t>
            </a:r>
          </a:p>
          <a:p>
            <a:r>
              <a:rPr lang="en-GB" sz="1400" b="1" dirty="0" smtClean="0"/>
              <a:t>Designations</a:t>
            </a:r>
            <a:r>
              <a:rPr lang="en-GB" sz="1400" dirty="0"/>
              <a:t>: </a:t>
            </a:r>
            <a:r>
              <a:rPr lang="en-GB" sz="1400" dirty="0" smtClean="0"/>
              <a:t>LDNP &amp; WHS; two sub-compartments sit partly within </a:t>
            </a:r>
            <a:r>
              <a:rPr lang="en-GB" sz="1400" dirty="0" err="1" smtClean="0"/>
              <a:t>Troutbeck</a:t>
            </a:r>
            <a:r>
              <a:rPr lang="en-GB" sz="1400" dirty="0" smtClean="0"/>
              <a:t> Conservation Area</a:t>
            </a:r>
            <a:r>
              <a:rPr lang="en-GB" sz="1400" dirty="0"/>
              <a:t>	                            </a:t>
            </a:r>
            <a:endParaRPr lang="en-GB" sz="1400" b="1" dirty="0"/>
          </a:p>
          <a:p>
            <a:r>
              <a:rPr lang="en-GB" sz="1400" b="1" dirty="0"/>
              <a:t>Description</a:t>
            </a:r>
            <a:r>
              <a:rPr lang="en-GB" sz="1400" dirty="0"/>
              <a:t>: </a:t>
            </a:r>
            <a:r>
              <a:rPr lang="en-GB" sz="1400" dirty="0" smtClean="0"/>
              <a:t>Various small farm shelterbelts, planted in the 1980s and, in two particular sub-compartments south of </a:t>
            </a:r>
            <a:r>
              <a:rPr lang="en-GB" sz="1400" dirty="0" err="1" smtClean="0"/>
              <a:t>Holbeck</a:t>
            </a:r>
            <a:r>
              <a:rPr lang="en-GB" sz="1400" dirty="0" smtClean="0"/>
              <a:t> Lane, planted around pre-existing boundary/hedgerow trees</a:t>
            </a:r>
            <a:r>
              <a:rPr lang="en-GB" sz="1400" dirty="0"/>
              <a:t>.</a:t>
            </a:r>
          </a:p>
          <a:p>
            <a:r>
              <a:rPr lang="en-GB" sz="1400" b="1" dirty="0"/>
              <a:t>Issues</a:t>
            </a:r>
            <a:r>
              <a:rPr lang="en-GB" sz="1400" dirty="0"/>
              <a:t>: </a:t>
            </a:r>
            <a:r>
              <a:rPr lang="en-GB" sz="1400" dirty="0" smtClean="0"/>
              <a:t>Planted trees starting to close canopy and, in two sub-compartments, overtop older hedgerow trees; ash dieback is noticeable</a:t>
            </a:r>
            <a:endParaRPr lang="en-GB" sz="1400" dirty="0"/>
          </a:p>
          <a:p>
            <a:r>
              <a:rPr lang="en-GB" sz="1400" b="1" dirty="0"/>
              <a:t>Aims</a:t>
            </a:r>
            <a:r>
              <a:rPr lang="en-GB" sz="1400" dirty="0"/>
              <a:t>: Enable well-formed boundary trees to develop and provide habitat, amenity value, and shelter for livestock</a:t>
            </a:r>
          </a:p>
          <a:p>
            <a:r>
              <a:rPr lang="en-GB" sz="1400" b="1" dirty="0" smtClean="0"/>
              <a:t>Significant works</a:t>
            </a:r>
            <a:r>
              <a:rPr lang="en-GB" sz="1400" dirty="0" smtClean="0"/>
              <a:t>: General first thin to promote trees of best form and health, including ‘halo-thinning’ around older hedgerow trees to reduce shading</a:t>
            </a:r>
            <a:endParaRPr lang="en-GB" sz="1400" dirty="0"/>
          </a:p>
        </p:txBody>
      </p:sp>
      <p:grpSp>
        <p:nvGrpSpPr>
          <p:cNvPr id="2" name="Group 1"/>
          <p:cNvGrpSpPr/>
          <p:nvPr/>
        </p:nvGrpSpPr>
        <p:grpSpPr>
          <a:xfrm>
            <a:off x="2018641" y="551070"/>
            <a:ext cx="8154719" cy="2965695"/>
            <a:chOff x="1619675" y="408570"/>
            <a:chExt cx="8154719" cy="2965695"/>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83419" y="408570"/>
              <a:ext cx="3090975" cy="2962718"/>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9675" y="439997"/>
              <a:ext cx="4647658" cy="2934268"/>
            </a:xfrm>
            <a:prstGeom prst="rect">
              <a:avLst/>
            </a:prstGeom>
          </p:spPr>
        </p:pic>
      </p:grpSp>
    </p:spTree>
    <p:extLst>
      <p:ext uri="{BB962C8B-B14F-4D97-AF65-F5344CB8AC3E}">
        <p14:creationId xmlns:p14="http://schemas.microsoft.com/office/powerpoint/2010/main" val="3303132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47738" y="532711"/>
            <a:ext cx="7948117" cy="2492990"/>
          </a:xfrm>
          <a:prstGeom prst="rect">
            <a:avLst/>
          </a:prstGeom>
          <a:noFill/>
        </p:spPr>
        <p:txBody>
          <a:bodyPr wrap="square" rtlCol="0">
            <a:spAutoFit/>
          </a:bodyPr>
          <a:lstStyle/>
          <a:p>
            <a:r>
              <a:rPr lang="en-GB" sz="1600" b="1" dirty="0"/>
              <a:t>Compartment: </a:t>
            </a:r>
            <a:r>
              <a:rPr lang="en-GB" sz="1600" b="1" dirty="0" smtClean="0">
                <a:solidFill>
                  <a:srgbClr val="FF0000"/>
                </a:solidFill>
              </a:rPr>
              <a:t>LT13 – Robin Lane Close</a:t>
            </a:r>
            <a:endParaRPr lang="en-GB" sz="1600" b="1" dirty="0">
              <a:solidFill>
                <a:srgbClr val="FF0000"/>
              </a:solidFill>
            </a:endParaRPr>
          </a:p>
          <a:p>
            <a:r>
              <a:rPr lang="en-GB" sz="1400" b="1" dirty="0"/>
              <a:t>Species</a:t>
            </a:r>
            <a:r>
              <a:rPr lang="en-GB" sz="1400" dirty="0"/>
              <a:t>: </a:t>
            </a:r>
            <a:r>
              <a:rPr lang="en-GB" sz="1400" dirty="0" smtClean="0"/>
              <a:t>Mixed broadleaves, including sessile oak, ash and sycamore</a:t>
            </a:r>
          </a:p>
          <a:p>
            <a:r>
              <a:rPr lang="en-GB" sz="1400" b="1" dirty="0" smtClean="0"/>
              <a:t>Hectares</a:t>
            </a:r>
            <a:r>
              <a:rPr lang="en-GB" sz="1400" dirty="0"/>
              <a:t>: </a:t>
            </a:r>
            <a:r>
              <a:rPr lang="en-GB" sz="1400" dirty="0" smtClean="0"/>
              <a:t>0.65ha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A 1980s mixed broadleaf planting sitting behind cottages on Robin Lane. The planted patches are bisected by a power-line, providing open ground, and some pre-existing older trees sit especially to the west of the land parcel. </a:t>
            </a:r>
          </a:p>
          <a:p>
            <a:r>
              <a:rPr lang="en-GB" sz="1400" b="1" dirty="0" smtClean="0"/>
              <a:t>Issues</a:t>
            </a:r>
            <a:r>
              <a:rPr lang="en-GB" sz="1400" dirty="0"/>
              <a:t>: </a:t>
            </a:r>
            <a:r>
              <a:rPr lang="en-GB" sz="1400" dirty="0" smtClean="0"/>
              <a:t>Planted trees starting to close canopy; some fly-tipping</a:t>
            </a:r>
          </a:p>
          <a:p>
            <a:r>
              <a:rPr lang="en-GB" sz="1400" b="1" dirty="0" smtClean="0"/>
              <a:t>Aims</a:t>
            </a:r>
            <a:r>
              <a:rPr lang="en-GB" sz="1400" dirty="0"/>
              <a:t>: Enable well-formed </a:t>
            </a:r>
            <a:r>
              <a:rPr lang="en-GB" sz="1400" dirty="0" smtClean="0"/>
              <a:t>landscape </a:t>
            </a:r>
            <a:r>
              <a:rPr lang="en-GB" sz="1400" dirty="0"/>
              <a:t>trees to develop and provide habitat, amenity value, and shelter for </a:t>
            </a:r>
            <a:r>
              <a:rPr lang="en-GB" sz="1400" dirty="0" smtClean="0"/>
              <a:t>livestock</a:t>
            </a:r>
          </a:p>
          <a:p>
            <a:r>
              <a:rPr lang="en-GB" sz="1400" b="1" dirty="0" smtClean="0"/>
              <a:t>Significant works</a:t>
            </a:r>
            <a:r>
              <a:rPr lang="en-GB" sz="1400" dirty="0" smtClean="0"/>
              <a:t>: Thin younger, planted trees to promote trees of best form and health, including ‘halo-thinning’ around older trees to reduce shading</a:t>
            </a:r>
            <a:endParaRPr lang="en-GB" sz="1400"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85235" y="532711"/>
            <a:ext cx="3090950" cy="2965619"/>
          </a:xfrm>
          <a:prstGeom prst="rect">
            <a:avLst/>
          </a:prstGeom>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8198" y="3291069"/>
            <a:ext cx="3090976" cy="2962718"/>
          </a:xfrm>
          <a:prstGeom prst="rect">
            <a:avLst/>
          </a:prstGeom>
        </p:spPr>
      </p:pic>
      <p:sp>
        <p:nvSpPr>
          <p:cNvPr id="16" name="TextBox 15"/>
          <p:cNvSpPr txBox="1"/>
          <p:nvPr/>
        </p:nvSpPr>
        <p:spPr>
          <a:xfrm>
            <a:off x="4239491" y="3976240"/>
            <a:ext cx="7436694" cy="2277547"/>
          </a:xfrm>
          <a:prstGeom prst="rect">
            <a:avLst/>
          </a:prstGeom>
          <a:noFill/>
        </p:spPr>
        <p:txBody>
          <a:bodyPr wrap="square" rtlCol="0">
            <a:spAutoFit/>
          </a:bodyPr>
          <a:lstStyle/>
          <a:p>
            <a:r>
              <a:rPr lang="en-GB" sz="1600" b="1" dirty="0"/>
              <a:t>Compartment: </a:t>
            </a:r>
            <a:r>
              <a:rPr lang="en-GB" sz="1600" b="1" dirty="0" smtClean="0">
                <a:solidFill>
                  <a:srgbClr val="FF0000"/>
                </a:solidFill>
              </a:rPr>
              <a:t>LT15 – </a:t>
            </a:r>
            <a:r>
              <a:rPr lang="en-GB" sz="1600" b="1" dirty="0" err="1" smtClean="0">
                <a:solidFill>
                  <a:srgbClr val="FF0000"/>
                </a:solidFill>
              </a:rPr>
              <a:t>Mackreth</a:t>
            </a:r>
            <a:r>
              <a:rPr lang="en-GB" sz="1600" b="1" dirty="0" smtClean="0">
                <a:solidFill>
                  <a:srgbClr val="FF0000"/>
                </a:solidFill>
              </a:rPr>
              <a:t>/Hundreds Wood</a:t>
            </a:r>
            <a:endParaRPr lang="en-GB" sz="1600" b="1" dirty="0" smtClean="0"/>
          </a:p>
          <a:p>
            <a:r>
              <a:rPr lang="en-GB" sz="1400" b="1" dirty="0" smtClean="0"/>
              <a:t>Species</a:t>
            </a:r>
            <a:r>
              <a:rPr lang="en-GB" sz="1400" b="1" dirty="0"/>
              <a:t>:</a:t>
            </a:r>
            <a:r>
              <a:rPr lang="en-GB" sz="1400" dirty="0"/>
              <a:t> </a:t>
            </a:r>
            <a:r>
              <a:rPr lang="en-GB" sz="1400" dirty="0" smtClean="0"/>
              <a:t>Mixed broadleaves and conifers, including common alder, Scots pine and larch</a:t>
            </a:r>
          </a:p>
          <a:p>
            <a:r>
              <a:rPr lang="en-GB" sz="1400" b="1" dirty="0" smtClean="0"/>
              <a:t>Hectares</a:t>
            </a:r>
            <a:r>
              <a:rPr lang="en-GB" sz="1400" dirty="0"/>
              <a:t>: </a:t>
            </a:r>
            <a:r>
              <a:rPr lang="en-GB" sz="1400" dirty="0" smtClean="0"/>
              <a:t>0.5ha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Small, isolated planting on the higher slopes above </a:t>
            </a:r>
            <a:r>
              <a:rPr lang="en-GB" sz="1400" dirty="0" err="1" smtClean="0"/>
              <a:t>Troutbeck</a:t>
            </a:r>
            <a:r>
              <a:rPr lang="en-GB" sz="1400" dirty="0" smtClean="0"/>
              <a:t> village, consisting of a mixture of conifers and broadleaves and surrounded by open land; the trees are relatively well-spaced, in part due to the site’s significant exposure.</a:t>
            </a:r>
            <a:endParaRPr lang="en-GB" sz="1400" dirty="0"/>
          </a:p>
          <a:p>
            <a:r>
              <a:rPr lang="en-GB" sz="1400" b="1" dirty="0"/>
              <a:t>Issues</a:t>
            </a:r>
            <a:r>
              <a:rPr lang="en-GB" sz="1400" dirty="0"/>
              <a:t>: </a:t>
            </a:r>
            <a:r>
              <a:rPr lang="en-GB" sz="1400" dirty="0" smtClean="0"/>
              <a:t>Poor boundaries and subsequent ingress sheep grazing hinder tree regeneration</a:t>
            </a:r>
            <a:endParaRPr lang="en-GB" sz="1400" dirty="0"/>
          </a:p>
          <a:p>
            <a:r>
              <a:rPr lang="en-GB" sz="1400" b="1" dirty="0"/>
              <a:t>Aims</a:t>
            </a:r>
            <a:r>
              <a:rPr lang="en-GB" sz="1400" dirty="0"/>
              <a:t>: </a:t>
            </a:r>
            <a:r>
              <a:rPr lang="en-GB" sz="1400" dirty="0" smtClean="0"/>
              <a:t>Generally maintain a stand of mixed species tree cover for habitat and amenity value, with well-formed trees</a:t>
            </a:r>
          </a:p>
          <a:p>
            <a:r>
              <a:rPr lang="en-GB" sz="1400" b="1" dirty="0"/>
              <a:t>S</a:t>
            </a:r>
            <a:r>
              <a:rPr lang="en-GB" sz="1400" b="1" dirty="0" smtClean="0"/>
              <a:t>ignificant works</a:t>
            </a:r>
            <a:r>
              <a:rPr lang="en-GB" sz="1400" dirty="0" smtClean="0"/>
              <a:t>: Boundary repairs to make the copse stock-proof</a:t>
            </a:r>
            <a:endParaRPr lang="en-GB" sz="1400" dirty="0"/>
          </a:p>
        </p:txBody>
      </p:sp>
    </p:spTree>
    <p:extLst>
      <p:ext uri="{BB962C8B-B14F-4D97-AF65-F5344CB8AC3E}">
        <p14:creationId xmlns:p14="http://schemas.microsoft.com/office/powerpoint/2010/main" val="3725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58141" y="3581492"/>
            <a:ext cx="10997553" cy="2492990"/>
          </a:xfrm>
          <a:prstGeom prst="rect">
            <a:avLst/>
          </a:prstGeom>
          <a:noFill/>
        </p:spPr>
        <p:txBody>
          <a:bodyPr wrap="square" rtlCol="0">
            <a:spAutoFit/>
          </a:bodyPr>
          <a:lstStyle/>
          <a:p>
            <a:r>
              <a:rPr lang="en-GB" sz="1600" b="1" dirty="0"/>
              <a:t>Compartment: </a:t>
            </a:r>
            <a:r>
              <a:rPr lang="en-GB" sz="1600" b="1" dirty="0" smtClean="0">
                <a:solidFill>
                  <a:srgbClr val="FF0000"/>
                </a:solidFill>
              </a:rPr>
              <a:t>LT14 – Hag Wood</a:t>
            </a:r>
            <a:endParaRPr lang="en-GB" sz="1600" b="1" dirty="0">
              <a:solidFill>
                <a:srgbClr val="FF0000"/>
              </a:solidFill>
            </a:endParaRPr>
          </a:p>
          <a:p>
            <a:r>
              <a:rPr lang="en-GB" sz="1400" b="1" dirty="0"/>
              <a:t>Species</a:t>
            </a:r>
            <a:r>
              <a:rPr lang="en-GB" sz="1400" dirty="0"/>
              <a:t>: </a:t>
            </a:r>
            <a:r>
              <a:rPr lang="en-GB" sz="1400" dirty="0" smtClean="0"/>
              <a:t>Sessile oak, mixed broadleaves and yew</a:t>
            </a:r>
          </a:p>
          <a:p>
            <a:r>
              <a:rPr lang="en-GB" sz="1400" b="1" dirty="0" smtClean="0"/>
              <a:t>Hectares</a:t>
            </a:r>
            <a:r>
              <a:rPr lang="en-GB" sz="1400" dirty="0"/>
              <a:t>: </a:t>
            </a:r>
            <a:r>
              <a:rPr lang="en-GB" sz="1400" dirty="0" smtClean="0"/>
              <a:t>1.2ha	</a:t>
            </a:r>
            <a:r>
              <a:rPr lang="en-GB" sz="1400" b="1" dirty="0" smtClean="0"/>
              <a:t>Designations</a:t>
            </a:r>
            <a:r>
              <a:rPr lang="en-GB" sz="1400" dirty="0"/>
              <a:t>: </a:t>
            </a:r>
            <a:r>
              <a:rPr lang="en-GB" sz="1400" dirty="0" smtClean="0"/>
              <a:t>LDNP, WHS &amp; ASNW</a:t>
            </a:r>
            <a:r>
              <a:rPr lang="en-GB" sz="1400" dirty="0"/>
              <a:t>	                            </a:t>
            </a:r>
            <a:endParaRPr lang="en-GB" sz="1400" b="1" dirty="0"/>
          </a:p>
          <a:p>
            <a:r>
              <a:rPr lang="en-GB" sz="1400" b="1" dirty="0"/>
              <a:t>Description</a:t>
            </a:r>
            <a:r>
              <a:rPr lang="en-GB" sz="1400" dirty="0"/>
              <a:t>: </a:t>
            </a:r>
            <a:r>
              <a:rPr lang="en-GB" sz="1400" dirty="0" smtClean="0"/>
              <a:t>Approximately half of a larger woodland block (the other half in private ownership), mostly a typical upland acidic </a:t>
            </a:r>
            <a:r>
              <a:rPr lang="en-GB" sz="1400" dirty="0" err="1" smtClean="0"/>
              <a:t>oakwood</a:t>
            </a:r>
            <a:r>
              <a:rPr lang="en-GB" sz="1400" dirty="0" smtClean="0"/>
              <a:t> with a small clump of yew to the top corner. Some areas planted with conifers previously were removed and re-planted with mixed broadleaves.</a:t>
            </a:r>
            <a:endParaRPr lang="en-GB" sz="1400" dirty="0"/>
          </a:p>
          <a:p>
            <a:r>
              <a:rPr lang="en-GB" sz="1400" b="1" dirty="0"/>
              <a:t>Issues</a:t>
            </a:r>
            <a:r>
              <a:rPr lang="en-GB" sz="1400" dirty="0"/>
              <a:t>: </a:t>
            </a:r>
            <a:r>
              <a:rPr lang="en-GB" sz="1400" dirty="0" smtClean="0"/>
              <a:t>Deer browsing hinders tree regeneration and the development of ground flora; old tree tubes remain on site (to be removed as part of work programme)</a:t>
            </a:r>
            <a:endParaRPr lang="en-GB" sz="1400" dirty="0"/>
          </a:p>
          <a:p>
            <a:r>
              <a:rPr lang="en-GB" sz="1400" b="1" dirty="0"/>
              <a:t>Aims</a:t>
            </a:r>
            <a:r>
              <a:rPr lang="en-GB" sz="1400" dirty="0"/>
              <a:t>: Maintain ancient semi-natural woodland of predominantly upland </a:t>
            </a:r>
            <a:r>
              <a:rPr lang="en-GB" sz="1400" dirty="0" err="1"/>
              <a:t>oakwood</a:t>
            </a:r>
            <a:r>
              <a:rPr lang="en-GB" sz="1400" dirty="0"/>
              <a:t> character, but with more varied age </a:t>
            </a:r>
            <a:r>
              <a:rPr lang="en-GB" sz="1400" dirty="0" smtClean="0"/>
              <a:t>classes </a:t>
            </a:r>
            <a:r>
              <a:rPr lang="en-GB" sz="1400" dirty="0"/>
              <a:t>and species diversity, and ensure long-term viability through enabling young trees to regenerate</a:t>
            </a:r>
          </a:p>
          <a:p>
            <a:r>
              <a:rPr lang="en-GB" sz="1400" b="1" dirty="0" smtClean="0"/>
              <a:t>Significant works</a:t>
            </a:r>
            <a:r>
              <a:rPr lang="en-GB" sz="1400" dirty="0"/>
              <a:t>: </a:t>
            </a:r>
            <a:r>
              <a:rPr lang="en-GB" sz="1400" dirty="0" smtClean="0"/>
              <a:t>Lightly thin to </a:t>
            </a:r>
            <a:r>
              <a:rPr lang="en-GB" sz="1400" dirty="0"/>
              <a:t>increase light to woodland floor and encourage trees of best form and </a:t>
            </a:r>
            <a:r>
              <a:rPr lang="en-GB" sz="1400" dirty="0" smtClean="0"/>
              <a:t>health, including some standing deadwood creation; </a:t>
            </a:r>
            <a:r>
              <a:rPr lang="en-GB" sz="1400" dirty="0"/>
              <a:t>construct small deer </a:t>
            </a:r>
            <a:r>
              <a:rPr lang="en-GB" sz="1400" dirty="0" err="1" smtClean="0"/>
              <a:t>exclosures</a:t>
            </a:r>
            <a:r>
              <a:rPr lang="en-GB" sz="1400" dirty="0" smtClean="0"/>
              <a:t> in canopy gaps</a:t>
            </a:r>
            <a:endParaRPr lang="en-GB" sz="1400"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65694" y="541422"/>
            <a:ext cx="3074955" cy="2962718"/>
          </a:xfrm>
          <a:prstGeom prst="rect">
            <a:avLst/>
          </a:prstGeom>
        </p:spPr>
      </p:pic>
    </p:spTree>
    <p:extLst>
      <p:ext uri="{BB962C8B-B14F-4D97-AF65-F5344CB8AC3E}">
        <p14:creationId xmlns:p14="http://schemas.microsoft.com/office/powerpoint/2010/main" val="276802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098" name="Picture 2" descr="\\WINDERMER-FPS01\OneTrust\WORK\Forestry\Management plans\FC woodland management plan Windermere\Photos\Upper Troutbeck\UT5 (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74" y="0"/>
            <a:ext cx="1218685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Document 5"/>
          <p:cNvSpPr/>
          <p:nvPr/>
        </p:nvSpPr>
        <p:spPr>
          <a:xfrm rot="5400000">
            <a:off x="8063719" y="2704514"/>
            <a:ext cx="6872067" cy="1434905"/>
          </a:xfrm>
          <a:prstGeom prst="flowChartDocumen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prstClr val="white"/>
                </a:solidFill>
              </a:rPr>
              <a:t>Section 2: Our Aims and Objectives</a:t>
            </a:r>
            <a:endParaRPr lang="en-GB" sz="4000" dirty="0">
              <a:solidFill>
                <a:prstClr val="white"/>
              </a:solidFill>
            </a:endParaRPr>
          </a:p>
        </p:txBody>
      </p:sp>
    </p:spTree>
    <p:extLst>
      <p:ext uri="{BB962C8B-B14F-4D97-AF65-F5344CB8AC3E}">
        <p14:creationId xmlns:p14="http://schemas.microsoft.com/office/powerpoint/2010/main" val="2024611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39659" y="547938"/>
            <a:ext cx="7489941" cy="2277547"/>
          </a:xfrm>
          <a:prstGeom prst="rect">
            <a:avLst/>
          </a:prstGeom>
          <a:noFill/>
        </p:spPr>
        <p:txBody>
          <a:bodyPr wrap="square" rtlCol="0">
            <a:spAutoFit/>
          </a:bodyPr>
          <a:lstStyle/>
          <a:p>
            <a:r>
              <a:rPr lang="en-GB" sz="1600" b="1" dirty="0"/>
              <a:t>Compartment: </a:t>
            </a:r>
            <a:r>
              <a:rPr lang="en-GB" sz="1600" b="1" dirty="0" smtClean="0">
                <a:solidFill>
                  <a:srgbClr val="FF0000"/>
                </a:solidFill>
              </a:rPr>
              <a:t>LT16 – Un-named riparian woodland</a:t>
            </a:r>
            <a:endParaRPr lang="en-GB" sz="1600" b="1" dirty="0">
              <a:solidFill>
                <a:srgbClr val="FF0000"/>
              </a:solidFill>
            </a:endParaRPr>
          </a:p>
          <a:p>
            <a:r>
              <a:rPr lang="en-GB" sz="1400" b="1" dirty="0"/>
              <a:t>Species</a:t>
            </a:r>
            <a:r>
              <a:rPr lang="en-GB" sz="1400" dirty="0"/>
              <a:t>: Ash, sycamore, and mixed </a:t>
            </a:r>
            <a:r>
              <a:rPr lang="en-GB" sz="1400" dirty="0" smtClean="0"/>
              <a:t>broadleaves</a:t>
            </a:r>
          </a:p>
          <a:p>
            <a:r>
              <a:rPr lang="en-GB" sz="1400" b="1" dirty="0" smtClean="0"/>
              <a:t>Hectares</a:t>
            </a:r>
            <a:r>
              <a:rPr lang="en-GB" sz="1400" dirty="0"/>
              <a:t>: </a:t>
            </a:r>
            <a:r>
              <a:rPr lang="en-GB" sz="1400" dirty="0" smtClean="0"/>
              <a:t>0.35ha	</a:t>
            </a:r>
            <a:r>
              <a:rPr lang="en-GB" sz="1400" b="1" dirty="0" smtClean="0"/>
              <a:t>Designations</a:t>
            </a:r>
            <a:r>
              <a:rPr lang="en-GB" sz="1400" dirty="0"/>
              <a:t>: LDNP </a:t>
            </a:r>
            <a:r>
              <a:rPr lang="en-GB" sz="1400" dirty="0" smtClean="0"/>
              <a:t>&amp; </a:t>
            </a:r>
            <a:r>
              <a:rPr lang="en-GB" sz="1400" dirty="0"/>
              <a:t>WHS		                            </a:t>
            </a:r>
            <a:endParaRPr lang="en-GB" sz="1400" b="1" dirty="0"/>
          </a:p>
          <a:p>
            <a:r>
              <a:rPr lang="en-GB" sz="1400" b="1" dirty="0"/>
              <a:t>Description</a:t>
            </a:r>
            <a:r>
              <a:rPr lang="en-GB" sz="1400" dirty="0"/>
              <a:t>: </a:t>
            </a:r>
            <a:r>
              <a:rPr lang="en-GB" sz="1400" dirty="0" smtClean="0"/>
              <a:t>A linear parcel of riparian </a:t>
            </a:r>
            <a:r>
              <a:rPr lang="en-GB" sz="1400" dirty="0"/>
              <a:t>wood lining Trout Beck, </a:t>
            </a:r>
            <a:r>
              <a:rPr lang="en-GB" sz="1400" dirty="0" smtClean="0"/>
              <a:t>predominantly consisting of mature </a:t>
            </a:r>
            <a:r>
              <a:rPr lang="en-GB" sz="1400" dirty="0"/>
              <a:t>ash and sycamore </a:t>
            </a:r>
            <a:r>
              <a:rPr lang="en-GB" sz="1400" dirty="0" smtClean="0"/>
              <a:t>with other broadleaves (including small-leaved lime). </a:t>
            </a:r>
            <a:r>
              <a:rPr lang="en-GB" sz="1400" dirty="0"/>
              <a:t>Contributes to a wider strip of riparian woodland in various parcels of ownership running along this </a:t>
            </a:r>
            <a:r>
              <a:rPr lang="en-GB" sz="1400" dirty="0" smtClean="0"/>
              <a:t>river, and has previously been noted for a rich ground flora.</a:t>
            </a:r>
            <a:endParaRPr lang="en-GB" sz="1400" dirty="0"/>
          </a:p>
          <a:p>
            <a:r>
              <a:rPr lang="en-GB" sz="1400" b="1" dirty="0"/>
              <a:t>Issues</a:t>
            </a:r>
            <a:r>
              <a:rPr lang="en-GB" sz="1400" dirty="0"/>
              <a:t>: </a:t>
            </a:r>
            <a:r>
              <a:rPr lang="en-GB" sz="1400" dirty="0" smtClean="0"/>
              <a:t>Limited at present</a:t>
            </a:r>
          </a:p>
          <a:p>
            <a:r>
              <a:rPr lang="en-GB" sz="1400" b="1" dirty="0" smtClean="0"/>
              <a:t>Aims</a:t>
            </a:r>
            <a:r>
              <a:rPr lang="en-GB" sz="1400" dirty="0"/>
              <a:t>: Maintain a riparian woodland of mixed age class and species for resource protection and habitat </a:t>
            </a:r>
            <a:r>
              <a:rPr lang="en-GB" sz="1400" dirty="0" smtClean="0"/>
              <a:t>value.</a:t>
            </a:r>
            <a:endParaRPr lang="en-GB" sz="1400"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47388" y="504442"/>
            <a:ext cx="3015041" cy="2854076"/>
          </a:xfrm>
          <a:prstGeom prst="rect">
            <a:avLst/>
          </a:prstGeom>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8412" y="3181875"/>
            <a:ext cx="3024347" cy="2949613"/>
          </a:xfrm>
          <a:prstGeom prst="rect">
            <a:avLst/>
          </a:prstGeom>
        </p:spPr>
      </p:pic>
      <p:sp>
        <p:nvSpPr>
          <p:cNvPr id="16" name="TextBox 15"/>
          <p:cNvSpPr txBox="1"/>
          <p:nvPr/>
        </p:nvSpPr>
        <p:spPr>
          <a:xfrm>
            <a:off x="4263240" y="3660050"/>
            <a:ext cx="7199187" cy="2492990"/>
          </a:xfrm>
          <a:prstGeom prst="rect">
            <a:avLst/>
          </a:prstGeom>
          <a:noFill/>
        </p:spPr>
        <p:txBody>
          <a:bodyPr wrap="square" rtlCol="0">
            <a:spAutoFit/>
          </a:bodyPr>
          <a:lstStyle/>
          <a:p>
            <a:r>
              <a:rPr lang="en-GB" sz="1600" b="1" dirty="0"/>
              <a:t>Compartment: </a:t>
            </a:r>
            <a:r>
              <a:rPr lang="en-GB" sz="1600" b="1" dirty="0" smtClean="0">
                <a:solidFill>
                  <a:srgbClr val="FF0000"/>
                </a:solidFill>
              </a:rPr>
              <a:t>LT17 </a:t>
            </a:r>
            <a:r>
              <a:rPr lang="en-GB" sz="1600" b="1" dirty="0">
                <a:solidFill>
                  <a:srgbClr val="FF0000"/>
                </a:solidFill>
              </a:rPr>
              <a:t>– </a:t>
            </a:r>
            <a:r>
              <a:rPr lang="en-GB" sz="1600" b="1" dirty="0" err="1" smtClean="0">
                <a:solidFill>
                  <a:srgbClr val="FF0000"/>
                </a:solidFill>
              </a:rPr>
              <a:t>Benslop</a:t>
            </a:r>
            <a:r>
              <a:rPr lang="en-GB" sz="1600" b="1" dirty="0" smtClean="0">
                <a:solidFill>
                  <a:srgbClr val="FF0000"/>
                </a:solidFill>
              </a:rPr>
              <a:t> Wood</a:t>
            </a:r>
            <a:endParaRPr lang="en-GB" sz="1600" b="1" dirty="0">
              <a:solidFill>
                <a:srgbClr val="FF0000"/>
              </a:solidFill>
            </a:endParaRPr>
          </a:p>
          <a:p>
            <a:r>
              <a:rPr lang="en-GB" sz="1400" b="1" dirty="0"/>
              <a:t>Species</a:t>
            </a:r>
            <a:r>
              <a:rPr lang="en-GB" sz="1400" dirty="0"/>
              <a:t>: Ash, sycamore</a:t>
            </a:r>
            <a:r>
              <a:rPr lang="en-GB" sz="1400" dirty="0" smtClean="0"/>
              <a:t>, sessile oak </a:t>
            </a:r>
            <a:r>
              <a:rPr lang="en-GB" sz="1400" dirty="0"/>
              <a:t>and mixed broadleaves</a:t>
            </a:r>
          </a:p>
          <a:p>
            <a:r>
              <a:rPr lang="en-GB" sz="1400" b="1" dirty="0"/>
              <a:t>Hectares</a:t>
            </a:r>
            <a:r>
              <a:rPr lang="en-GB" sz="1400" dirty="0"/>
              <a:t>: </a:t>
            </a:r>
            <a:r>
              <a:rPr lang="en-GB" sz="1400" dirty="0" smtClean="0"/>
              <a:t>0.45ha	</a:t>
            </a:r>
            <a:r>
              <a:rPr lang="en-GB" sz="1400" b="1" dirty="0" smtClean="0"/>
              <a:t>Designations</a:t>
            </a:r>
            <a:r>
              <a:rPr lang="en-GB" sz="1400" dirty="0"/>
              <a:t>: </a:t>
            </a:r>
            <a:r>
              <a:rPr lang="en-GB" sz="1400" dirty="0" smtClean="0"/>
              <a:t>LDNP, WHS &amp; ASNW</a:t>
            </a:r>
            <a:r>
              <a:rPr lang="en-GB" sz="1400" dirty="0"/>
              <a:t>		                            </a:t>
            </a:r>
            <a:endParaRPr lang="en-GB" sz="1400" b="1" dirty="0"/>
          </a:p>
          <a:p>
            <a:r>
              <a:rPr lang="en-GB" sz="1400" b="1" dirty="0"/>
              <a:t>Description</a:t>
            </a:r>
            <a:r>
              <a:rPr lang="en-GB" sz="1400" dirty="0"/>
              <a:t>: </a:t>
            </a:r>
            <a:r>
              <a:rPr lang="en-GB" sz="1400" dirty="0" smtClean="0"/>
              <a:t>Steeply-sloping parcel of a larger riparian </a:t>
            </a:r>
            <a:r>
              <a:rPr lang="en-GB" sz="1400" dirty="0"/>
              <a:t>wood lining Trout Beck, predominantly consisting of mature </a:t>
            </a:r>
            <a:r>
              <a:rPr lang="en-GB" sz="1400" dirty="0" smtClean="0"/>
              <a:t>oak, ash </a:t>
            </a:r>
            <a:r>
              <a:rPr lang="en-GB" sz="1400" dirty="0"/>
              <a:t>and sycamore with other broadleaves including </a:t>
            </a:r>
            <a:r>
              <a:rPr lang="en-GB" sz="1400" dirty="0" err="1" smtClean="0"/>
              <a:t>wych</a:t>
            </a:r>
            <a:r>
              <a:rPr lang="en-GB" sz="1400" dirty="0" smtClean="0"/>
              <a:t> elm. As </a:t>
            </a:r>
            <a:r>
              <a:rPr lang="en-GB" sz="1400" dirty="0"/>
              <a:t>an ancient </a:t>
            </a:r>
            <a:r>
              <a:rPr lang="en-GB" sz="1400" dirty="0" smtClean="0"/>
              <a:t>woodland, </a:t>
            </a:r>
            <a:r>
              <a:rPr lang="en-GB" sz="1400" dirty="0"/>
              <a:t>it has a well-developed ground </a:t>
            </a:r>
            <a:r>
              <a:rPr lang="en-GB" sz="1400" dirty="0" smtClean="0"/>
              <a:t>flora and good levels of deadwood. Contributes </a:t>
            </a:r>
            <a:r>
              <a:rPr lang="en-GB" sz="1400" dirty="0"/>
              <a:t>to a wider strip of riparian woodland in various parcels of ownership running along this </a:t>
            </a:r>
            <a:r>
              <a:rPr lang="en-GB" sz="1400" dirty="0" smtClean="0"/>
              <a:t>river.</a:t>
            </a:r>
            <a:endParaRPr lang="en-GB" sz="1400" dirty="0"/>
          </a:p>
          <a:p>
            <a:r>
              <a:rPr lang="en-GB" sz="1400" b="1" dirty="0" smtClean="0"/>
              <a:t>Issues</a:t>
            </a:r>
            <a:r>
              <a:rPr lang="en-GB" sz="1400" dirty="0"/>
              <a:t>: Limited at present</a:t>
            </a:r>
          </a:p>
          <a:p>
            <a:r>
              <a:rPr lang="en-GB" sz="1400" b="1" dirty="0"/>
              <a:t>Aims</a:t>
            </a:r>
            <a:r>
              <a:rPr lang="en-GB" sz="1400" dirty="0"/>
              <a:t>: Maintain a riparian woodland of mixed age class and species for resource protection and habitat </a:t>
            </a:r>
            <a:r>
              <a:rPr lang="en-GB" sz="1400" dirty="0" smtClean="0"/>
              <a:t>value.</a:t>
            </a:r>
            <a:endParaRPr lang="en-GB" sz="1400" dirty="0"/>
          </a:p>
        </p:txBody>
      </p:sp>
    </p:spTree>
    <p:extLst>
      <p:ext uri="{BB962C8B-B14F-4D97-AF65-F5344CB8AC3E}">
        <p14:creationId xmlns:p14="http://schemas.microsoft.com/office/powerpoint/2010/main" val="2131565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12377" y="3565940"/>
            <a:ext cx="11163808" cy="2492990"/>
          </a:xfrm>
          <a:prstGeom prst="rect">
            <a:avLst/>
          </a:prstGeom>
          <a:noFill/>
        </p:spPr>
        <p:txBody>
          <a:bodyPr wrap="square" rtlCol="0">
            <a:spAutoFit/>
          </a:bodyPr>
          <a:lstStyle/>
          <a:p>
            <a:r>
              <a:rPr lang="en-GB" sz="1600" b="1" dirty="0"/>
              <a:t>Compartment: </a:t>
            </a:r>
            <a:r>
              <a:rPr lang="en-GB" sz="1600" b="1" dirty="0" smtClean="0">
                <a:solidFill>
                  <a:srgbClr val="FF0000"/>
                </a:solidFill>
              </a:rPr>
              <a:t>Upper Windermere (UW) 1 – Bishop Plantation</a:t>
            </a:r>
            <a:endParaRPr lang="en-GB" sz="1600" b="1" dirty="0">
              <a:solidFill>
                <a:srgbClr val="FF0000"/>
              </a:solidFill>
            </a:endParaRPr>
          </a:p>
          <a:p>
            <a:r>
              <a:rPr lang="en-GB" sz="1400" b="1" dirty="0"/>
              <a:t>Species</a:t>
            </a:r>
            <a:r>
              <a:rPr lang="en-GB" sz="1400" dirty="0"/>
              <a:t>: </a:t>
            </a:r>
            <a:r>
              <a:rPr lang="en-GB" sz="1400" dirty="0" smtClean="0"/>
              <a:t>Mixed broadleaves, including sessile oak, rowan, sycamore, beech</a:t>
            </a:r>
            <a:r>
              <a:rPr lang="en-GB" sz="1400" dirty="0"/>
              <a:t> </a:t>
            </a:r>
            <a:r>
              <a:rPr lang="en-GB" sz="1400" dirty="0" smtClean="0"/>
              <a:t>and hazel, </a:t>
            </a:r>
            <a:r>
              <a:rPr lang="en-GB" sz="1400" dirty="0"/>
              <a:t>and hybrid </a:t>
            </a:r>
            <a:r>
              <a:rPr lang="en-GB" sz="1400" dirty="0" smtClean="0"/>
              <a:t>larch</a:t>
            </a:r>
          </a:p>
          <a:p>
            <a:r>
              <a:rPr lang="en-GB" sz="1400" b="1" dirty="0" smtClean="0"/>
              <a:t>Hectares</a:t>
            </a:r>
            <a:r>
              <a:rPr lang="en-GB" sz="1400" dirty="0"/>
              <a:t>: </a:t>
            </a:r>
            <a:r>
              <a:rPr lang="en-GB" sz="1400" dirty="0" smtClean="0"/>
              <a:t>1.7ha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Small, rectangular plantation off </a:t>
            </a:r>
            <a:r>
              <a:rPr lang="en-GB" sz="1400" dirty="0" err="1" smtClean="0"/>
              <a:t>Moorhowe</a:t>
            </a:r>
            <a:r>
              <a:rPr lang="en-GB" sz="1400" dirty="0" smtClean="0"/>
              <a:t> Road with three relatively distinct patches: the middle was cleared in the 1980s following storms and replanted with mixed broadleaves, the south was mostly cleared of conifers in 2017 and re-planted with broadleaves and shrubs, and the north remains dominated by original planting of beech, sycamore and larch. </a:t>
            </a:r>
            <a:endParaRPr lang="en-GB" sz="1400" dirty="0"/>
          </a:p>
          <a:p>
            <a:r>
              <a:rPr lang="en-GB" sz="1400" b="1" dirty="0"/>
              <a:t>Issues</a:t>
            </a:r>
            <a:r>
              <a:rPr lang="en-GB" sz="1400" dirty="0"/>
              <a:t>: </a:t>
            </a:r>
            <a:r>
              <a:rPr lang="en-GB" sz="1400" dirty="0" smtClean="0"/>
              <a:t>Planted trees in the middle starting to close canopy; some old tree tubes remain on site (to be removed as part of work programme); fly-tipping adjacent to the roadside</a:t>
            </a:r>
          </a:p>
          <a:p>
            <a:r>
              <a:rPr lang="en-GB" sz="1400" b="1" dirty="0" smtClean="0"/>
              <a:t>Aims</a:t>
            </a:r>
            <a:r>
              <a:rPr lang="en-GB" sz="1400" dirty="0"/>
              <a:t>: </a:t>
            </a:r>
            <a:r>
              <a:rPr lang="en-GB" sz="1400" dirty="0" smtClean="0"/>
              <a:t>Generally maintain a mixed-age, mixed-species woodland for habitat , amenity and other values</a:t>
            </a:r>
          </a:p>
          <a:p>
            <a:r>
              <a:rPr lang="en-GB" sz="1400" b="1" dirty="0" smtClean="0"/>
              <a:t>Significant works</a:t>
            </a:r>
            <a:r>
              <a:rPr lang="en-GB" sz="1400" dirty="0" smtClean="0"/>
              <a:t>: Coppice 1980s-90s planting in centre of woodland in 2-3 coupes to improve structural diversity; check and maintain newer planting as necessary; thin remaining area of older larch and beech to allow trees of best form and health to be retained to maturity/over-maturity</a:t>
            </a:r>
            <a:endParaRPr lang="en-GB" sz="1400"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39359" y="503359"/>
            <a:ext cx="3090976" cy="2870906"/>
          </a:xfrm>
          <a:prstGeom prst="rect">
            <a:avLst/>
          </a:prstGeom>
        </p:spPr>
      </p:pic>
      <p:pic>
        <p:nvPicPr>
          <p:cNvPr id="2050" name="Picture 2" descr="\\WINDERMER-FPS01\OneTrust\WORK\Forestry\Forestry Teams\2017-18\SLFT\PLANNED WORK - Bishop Plantation\Photos\29th Nov\DSCF310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1673" y="503359"/>
            <a:ext cx="3825922" cy="286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905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83359" y="3504890"/>
            <a:ext cx="11083202" cy="2923877"/>
          </a:xfrm>
          <a:prstGeom prst="rect">
            <a:avLst/>
          </a:prstGeom>
          <a:noFill/>
        </p:spPr>
        <p:txBody>
          <a:bodyPr wrap="square" rtlCol="0">
            <a:spAutoFit/>
          </a:bodyPr>
          <a:lstStyle/>
          <a:p>
            <a:r>
              <a:rPr lang="en-GB" sz="1600" b="1" dirty="0"/>
              <a:t>Compartment: </a:t>
            </a:r>
            <a:r>
              <a:rPr lang="en-GB" sz="1600" b="1" dirty="0" smtClean="0">
                <a:solidFill>
                  <a:srgbClr val="FF0000"/>
                </a:solidFill>
              </a:rPr>
              <a:t>UW2 – Low Hag Wood</a:t>
            </a:r>
            <a:endParaRPr lang="en-GB" sz="1600" b="1" dirty="0">
              <a:solidFill>
                <a:srgbClr val="FF0000"/>
              </a:solidFill>
            </a:endParaRPr>
          </a:p>
          <a:p>
            <a:r>
              <a:rPr lang="en-GB" sz="1400" b="1" dirty="0"/>
              <a:t>Species:</a:t>
            </a:r>
            <a:r>
              <a:rPr lang="en-GB" sz="1400" dirty="0"/>
              <a:t> </a:t>
            </a:r>
            <a:r>
              <a:rPr lang="en-GB" sz="1400" dirty="0" smtClean="0"/>
              <a:t>Sessile oak, beech, common alder, ash, sycamore and other mixed broadleaves</a:t>
            </a:r>
          </a:p>
          <a:p>
            <a:r>
              <a:rPr lang="en-GB" sz="1400" b="1" dirty="0" smtClean="0"/>
              <a:t>Hectares</a:t>
            </a:r>
            <a:r>
              <a:rPr lang="en-GB" sz="1400" b="1" dirty="0"/>
              <a:t>:</a:t>
            </a:r>
            <a:r>
              <a:rPr lang="en-GB" sz="1400" dirty="0"/>
              <a:t> </a:t>
            </a:r>
            <a:r>
              <a:rPr lang="en-GB" sz="1400" dirty="0" smtClean="0"/>
              <a:t>4.1ha</a:t>
            </a:r>
          </a:p>
          <a:p>
            <a:r>
              <a:rPr lang="en-GB" sz="1400" b="1" dirty="0" smtClean="0"/>
              <a:t>Designations</a:t>
            </a:r>
            <a:r>
              <a:rPr lang="en-GB" sz="1400" b="1" dirty="0"/>
              <a:t>:</a:t>
            </a:r>
            <a:r>
              <a:rPr lang="en-GB" sz="1400" dirty="0"/>
              <a:t> </a:t>
            </a:r>
            <a:r>
              <a:rPr lang="en-GB" sz="1400" dirty="0" smtClean="0"/>
              <a:t>LDNP, WHS &amp; (mostly) ASNW</a:t>
            </a:r>
            <a:r>
              <a:rPr lang="en-GB" sz="1400" dirty="0"/>
              <a:t>	                            </a:t>
            </a:r>
            <a:endParaRPr lang="en-GB" sz="1400" b="1" dirty="0"/>
          </a:p>
          <a:p>
            <a:r>
              <a:rPr lang="en-GB" sz="1400" b="1" dirty="0"/>
              <a:t>Description:</a:t>
            </a:r>
            <a:r>
              <a:rPr lang="en-GB" sz="1400" dirty="0"/>
              <a:t> </a:t>
            </a:r>
            <a:r>
              <a:rPr lang="en-GB" sz="1400" dirty="0" smtClean="0"/>
              <a:t>Ancient woodland within the St Catherine’s estate, predominantly lapsed coppice sessile oak with significant amounts of beech; </a:t>
            </a:r>
            <a:r>
              <a:rPr lang="en-GB" sz="1400" dirty="0" err="1" smtClean="0"/>
              <a:t>Wynlass</a:t>
            </a:r>
            <a:r>
              <a:rPr lang="en-GB" sz="1400" dirty="0" smtClean="0"/>
              <a:t> Beck is lined with more wet woodland of alder, sycamore and ash, with patches of bird cherry. </a:t>
            </a:r>
            <a:endParaRPr lang="en-GB" sz="1400" dirty="0"/>
          </a:p>
          <a:p>
            <a:r>
              <a:rPr lang="en-GB" sz="1400" b="1" dirty="0"/>
              <a:t>Issues:</a:t>
            </a:r>
            <a:r>
              <a:rPr lang="en-GB" sz="1400" dirty="0"/>
              <a:t> Even-aged structure </a:t>
            </a:r>
            <a:r>
              <a:rPr lang="en-GB" sz="1400" dirty="0" smtClean="0"/>
              <a:t>in part of the wood, with </a:t>
            </a:r>
            <a:r>
              <a:rPr lang="en-GB" sz="1400" dirty="0"/>
              <a:t>limited diversity of tree </a:t>
            </a:r>
            <a:r>
              <a:rPr lang="en-GB" sz="1400" dirty="0" smtClean="0"/>
              <a:t>sizes; generally closed canopy and subsequent shading hindering regeneration of light-demanding </a:t>
            </a:r>
            <a:r>
              <a:rPr lang="en-GB" sz="1400" dirty="0" err="1" smtClean="0"/>
              <a:t>oakwood</a:t>
            </a:r>
            <a:r>
              <a:rPr lang="en-GB" sz="1400" dirty="0" smtClean="0"/>
              <a:t> species</a:t>
            </a:r>
          </a:p>
          <a:p>
            <a:r>
              <a:rPr lang="en-GB" sz="1400" b="1" dirty="0" smtClean="0"/>
              <a:t>Aims</a:t>
            </a:r>
            <a:r>
              <a:rPr lang="en-GB" sz="1400" b="1" dirty="0"/>
              <a:t>:</a:t>
            </a:r>
            <a:r>
              <a:rPr lang="en-GB" sz="1400" dirty="0"/>
              <a:t> Maintain ancient semi-natural woodland of predominantly upland </a:t>
            </a:r>
            <a:r>
              <a:rPr lang="en-GB" sz="1400" dirty="0" err="1"/>
              <a:t>oakwood</a:t>
            </a:r>
            <a:r>
              <a:rPr lang="en-GB" sz="1400" dirty="0"/>
              <a:t> character, but with more varied age </a:t>
            </a:r>
            <a:r>
              <a:rPr lang="en-GB" sz="1400" dirty="0" smtClean="0"/>
              <a:t>classes </a:t>
            </a:r>
            <a:r>
              <a:rPr lang="en-GB" sz="1400" dirty="0"/>
              <a:t>and species diversity, and ensure long-term viability through enabling young trees to regenerate</a:t>
            </a:r>
          </a:p>
          <a:p>
            <a:r>
              <a:rPr lang="en-GB" sz="1400" b="1" dirty="0" smtClean="0"/>
              <a:t>Significant works:</a:t>
            </a:r>
            <a:r>
              <a:rPr lang="en-GB" sz="1400" dirty="0" smtClean="0"/>
              <a:t> Thin oak and beech to the west of the </a:t>
            </a:r>
            <a:r>
              <a:rPr lang="en-GB" sz="1400" dirty="0"/>
              <a:t>wood to increase light to woodland floor and encourage trees of best form and </a:t>
            </a:r>
            <a:r>
              <a:rPr lang="en-GB" sz="1400" dirty="0" smtClean="0"/>
              <a:t>health; coppice one coupe of oak; thin sycamore and mixed broadleaves along beck to create dappled shade along watercourse; fell two small scallops adjacent to footpaths to create open space within woodland</a:t>
            </a:r>
            <a:endParaRPr lang="en-GB" sz="1400" dirty="0"/>
          </a:p>
        </p:txBody>
      </p:sp>
      <p:grpSp>
        <p:nvGrpSpPr>
          <p:cNvPr id="4" name="Group 3"/>
          <p:cNvGrpSpPr/>
          <p:nvPr/>
        </p:nvGrpSpPr>
        <p:grpSpPr>
          <a:xfrm>
            <a:off x="1574260" y="409976"/>
            <a:ext cx="9043481" cy="2962718"/>
            <a:chOff x="1823445" y="177960"/>
            <a:chExt cx="9043481" cy="2962718"/>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58029" y="177960"/>
              <a:ext cx="3108897" cy="2962718"/>
            </a:xfrm>
            <a:prstGeom prst="rect">
              <a:avLst/>
            </a:prstGeom>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3445" y="231493"/>
              <a:ext cx="5424986" cy="2855651"/>
            </a:xfrm>
            <a:prstGeom prst="rect">
              <a:avLst/>
            </a:prstGeom>
          </p:spPr>
        </p:pic>
      </p:grpSp>
    </p:spTree>
    <p:extLst>
      <p:ext uri="{BB962C8B-B14F-4D97-AF65-F5344CB8AC3E}">
        <p14:creationId xmlns:p14="http://schemas.microsoft.com/office/powerpoint/2010/main" val="1280247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88625" y="3956156"/>
            <a:ext cx="11187560" cy="2277547"/>
          </a:xfrm>
          <a:prstGeom prst="rect">
            <a:avLst/>
          </a:prstGeom>
          <a:noFill/>
        </p:spPr>
        <p:txBody>
          <a:bodyPr wrap="square" rtlCol="0">
            <a:spAutoFit/>
          </a:bodyPr>
          <a:lstStyle/>
          <a:p>
            <a:r>
              <a:rPr lang="en-GB" sz="1600" b="1" dirty="0"/>
              <a:t>Compartment: </a:t>
            </a:r>
            <a:r>
              <a:rPr lang="en-GB" sz="1600" b="1" dirty="0" smtClean="0">
                <a:solidFill>
                  <a:srgbClr val="FF0000"/>
                </a:solidFill>
              </a:rPr>
              <a:t>UW3 – Un-named copse</a:t>
            </a:r>
            <a:endParaRPr lang="en-GB" sz="1600" b="1" dirty="0">
              <a:solidFill>
                <a:srgbClr val="FF0000"/>
              </a:solidFill>
            </a:endParaRPr>
          </a:p>
          <a:p>
            <a:r>
              <a:rPr lang="en-GB" sz="1400" b="1" dirty="0"/>
              <a:t>Species</a:t>
            </a:r>
            <a:r>
              <a:rPr lang="en-GB" sz="1400" dirty="0"/>
              <a:t>: </a:t>
            </a:r>
            <a:r>
              <a:rPr lang="en-GB" sz="1400" dirty="0" smtClean="0"/>
              <a:t>Sessile oak and occasional other broadleaves</a:t>
            </a:r>
          </a:p>
          <a:p>
            <a:r>
              <a:rPr lang="en-GB" sz="1400" b="1" dirty="0" smtClean="0"/>
              <a:t>Hectares</a:t>
            </a:r>
            <a:r>
              <a:rPr lang="en-GB" sz="1400" dirty="0"/>
              <a:t>: </a:t>
            </a:r>
            <a:r>
              <a:rPr lang="en-GB" sz="1400" dirty="0" smtClean="0"/>
              <a:t>0.9ha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A small copse formed of closed-canopy sessile </a:t>
            </a:r>
            <a:r>
              <a:rPr lang="en-GB" sz="1400" dirty="0"/>
              <a:t>oak, </a:t>
            </a:r>
            <a:r>
              <a:rPr lang="en-GB" sz="1400" dirty="0" smtClean="0"/>
              <a:t>which is possibly </a:t>
            </a:r>
            <a:r>
              <a:rPr lang="en-GB" sz="1400" dirty="0"/>
              <a:t>a remnant of woodland once joined to Low Hag </a:t>
            </a:r>
            <a:r>
              <a:rPr lang="en-GB" sz="1400" dirty="0" smtClean="0"/>
              <a:t>Wood; grazed within Causeway Farm</a:t>
            </a:r>
            <a:endParaRPr lang="en-GB" sz="1400" dirty="0"/>
          </a:p>
          <a:p>
            <a:r>
              <a:rPr lang="en-GB" sz="1400" b="1" dirty="0"/>
              <a:t>Issues</a:t>
            </a:r>
            <a:r>
              <a:rPr lang="en-GB" sz="1400" dirty="0"/>
              <a:t>: </a:t>
            </a:r>
            <a:r>
              <a:rPr lang="en-GB" sz="1400" dirty="0" smtClean="0"/>
              <a:t>Generally </a:t>
            </a:r>
            <a:r>
              <a:rPr lang="en-GB" sz="1400" dirty="0"/>
              <a:t>closed canopy and subsequent </a:t>
            </a:r>
            <a:r>
              <a:rPr lang="en-GB" sz="1400" dirty="0" smtClean="0"/>
              <a:t>shading, as well as grazing, leading to lack of tree regeneration</a:t>
            </a:r>
          </a:p>
          <a:p>
            <a:r>
              <a:rPr lang="en-GB" sz="1400" b="1" dirty="0" smtClean="0"/>
              <a:t>Aims</a:t>
            </a:r>
            <a:r>
              <a:rPr lang="en-GB" sz="1400" dirty="0"/>
              <a:t>: Diversify the woodland structure </a:t>
            </a:r>
            <a:r>
              <a:rPr lang="en-GB" sz="1400" dirty="0" smtClean="0"/>
              <a:t>towards a greater mix of tree sizes; enable </a:t>
            </a:r>
            <a:r>
              <a:rPr lang="en-GB" sz="1400" dirty="0"/>
              <a:t>well-formed boundary trees to develop and provide habitat, amenity value, and shelter for </a:t>
            </a:r>
            <a:r>
              <a:rPr lang="en-GB" sz="1400" dirty="0" smtClean="0"/>
              <a:t>livestock</a:t>
            </a:r>
            <a:endParaRPr lang="en-GB" sz="1400" dirty="0"/>
          </a:p>
          <a:p>
            <a:r>
              <a:rPr lang="en-GB" sz="1400" b="1" dirty="0" smtClean="0"/>
              <a:t>Significant works</a:t>
            </a:r>
            <a:r>
              <a:rPr lang="en-GB" sz="1400" dirty="0"/>
              <a:t>: Lightly thin stand to increase light to woodland floor and encourage trees of best form and </a:t>
            </a:r>
            <a:r>
              <a:rPr lang="en-GB" sz="1400" dirty="0" smtClean="0"/>
              <a:t>health; work with tenant farmer to explore options for small </a:t>
            </a:r>
            <a:r>
              <a:rPr lang="en-GB" sz="1400" dirty="0" err="1" smtClean="0"/>
              <a:t>exclosures</a:t>
            </a:r>
            <a:r>
              <a:rPr lang="en-GB" sz="1400" dirty="0" smtClean="0"/>
              <a:t> to enable pulses of grouped tree regeneration</a:t>
            </a:r>
            <a:endParaRPr lang="en-GB" sz="1400" dirty="0"/>
          </a:p>
        </p:txBody>
      </p:sp>
      <p:grpSp>
        <p:nvGrpSpPr>
          <p:cNvPr id="4" name="Group 3"/>
          <p:cNvGrpSpPr/>
          <p:nvPr/>
        </p:nvGrpSpPr>
        <p:grpSpPr>
          <a:xfrm>
            <a:off x="1523182" y="612665"/>
            <a:ext cx="9145637" cy="2953744"/>
            <a:chOff x="2206564" y="173290"/>
            <a:chExt cx="9145637" cy="2953744"/>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27212" y="173290"/>
              <a:ext cx="3124989" cy="2953744"/>
            </a:xfrm>
            <a:prstGeom prst="rect">
              <a:avLst/>
            </a:prstGeom>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6564" y="173292"/>
              <a:ext cx="5322622" cy="2953742"/>
            </a:xfrm>
            <a:prstGeom prst="rect">
              <a:avLst/>
            </a:prstGeom>
          </p:spPr>
        </p:pic>
      </p:grpSp>
    </p:spTree>
    <p:extLst>
      <p:ext uri="{BB962C8B-B14F-4D97-AF65-F5344CB8AC3E}">
        <p14:creationId xmlns:p14="http://schemas.microsoft.com/office/powerpoint/2010/main" val="579964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2513" y="3706774"/>
            <a:ext cx="11257809" cy="2923877"/>
          </a:xfrm>
          <a:prstGeom prst="rect">
            <a:avLst/>
          </a:prstGeom>
          <a:noFill/>
        </p:spPr>
        <p:txBody>
          <a:bodyPr wrap="square" rtlCol="0">
            <a:spAutoFit/>
          </a:bodyPr>
          <a:lstStyle/>
          <a:p>
            <a:r>
              <a:rPr lang="en-GB" sz="1600" b="1" dirty="0"/>
              <a:t>Compartment: </a:t>
            </a:r>
            <a:r>
              <a:rPr lang="en-GB" sz="1600" b="1" dirty="0" smtClean="0">
                <a:solidFill>
                  <a:srgbClr val="FF0000"/>
                </a:solidFill>
              </a:rPr>
              <a:t>UW4 – High Hag Wood</a:t>
            </a:r>
            <a:endParaRPr lang="en-GB" sz="1600" b="1" dirty="0">
              <a:solidFill>
                <a:srgbClr val="FF0000"/>
              </a:solidFill>
            </a:endParaRPr>
          </a:p>
          <a:p>
            <a:r>
              <a:rPr lang="en-GB" sz="1400" b="1" dirty="0"/>
              <a:t>Species:</a:t>
            </a:r>
            <a:r>
              <a:rPr lang="en-GB" sz="1400" dirty="0"/>
              <a:t> Sessile oak, beech, </a:t>
            </a:r>
            <a:r>
              <a:rPr lang="en-GB" sz="1400" dirty="0" smtClean="0"/>
              <a:t>and </a:t>
            </a:r>
            <a:r>
              <a:rPr lang="en-GB" sz="1400" dirty="0"/>
              <a:t>other mixed </a:t>
            </a:r>
            <a:r>
              <a:rPr lang="en-GB" sz="1400" dirty="0" smtClean="0"/>
              <a:t>broadleaves; some Scots pine and birch</a:t>
            </a:r>
            <a:endParaRPr lang="en-GB" sz="1400" dirty="0"/>
          </a:p>
          <a:p>
            <a:r>
              <a:rPr lang="en-GB" sz="1400" b="1" dirty="0"/>
              <a:t>Hectares:</a:t>
            </a:r>
            <a:r>
              <a:rPr lang="en-GB" sz="1400" dirty="0"/>
              <a:t> </a:t>
            </a:r>
            <a:r>
              <a:rPr lang="en-GB" sz="1400" dirty="0" smtClean="0"/>
              <a:t>7.9ha	</a:t>
            </a:r>
            <a:r>
              <a:rPr lang="en-GB" sz="1400" b="1" dirty="0" smtClean="0"/>
              <a:t>Designations</a:t>
            </a:r>
            <a:r>
              <a:rPr lang="en-GB" sz="1400" b="1" dirty="0"/>
              <a:t>:</a:t>
            </a:r>
            <a:r>
              <a:rPr lang="en-GB" sz="1400" dirty="0"/>
              <a:t> LDNP, WHS </a:t>
            </a:r>
            <a:r>
              <a:rPr lang="en-GB" sz="1400" dirty="0" smtClean="0"/>
              <a:t>&amp; </a:t>
            </a:r>
            <a:r>
              <a:rPr lang="en-GB" sz="1400" dirty="0"/>
              <a:t>(mostly) ASNW	                            </a:t>
            </a:r>
            <a:endParaRPr lang="en-GB" sz="1400" b="1" dirty="0"/>
          </a:p>
          <a:p>
            <a:r>
              <a:rPr lang="en-GB" sz="1400" b="1" dirty="0"/>
              <a:t>Description:</a:t>
            </a:r>
            <a:r>
              <a:rPr lang="en-GB" sz="1400" dirty="0"/>
              <a:t> </a:t>
            </a:r>
            <a:r>
              <a:rPr lang="en-GB" sz="1400" dirty="0" smtClean="0"/>
              <a:t>A significant area of ancient </a:t>
            </a:r>
            <a:r>
              <a:rPr lang="en-GB" sz="1400" dirty="0"/>
              <a:t>woodland within the St Catherine’s estate, </a:t>
            </a:r>
            <a:r>
              <a:rPr lang="en-GB" sz="1400" dirty="0" smtClean="0"/>
              <a:t>split nominally into five sub-compartments. The wood is predominantly lapsed coppice sessile oak with significant amounts of beech; </a:t>
            </a:r>
            <a:r>
              <a:rPr lang="en-GB" sz="1400" dirty="0"/>
              <a:t>o</a:t>
            </a:r>
            <a:r>
              <a:rPr lang="en-GB" sz="1400" dirty="0" smtClean="0"/>
              <a:t>ther distinct areas include a more birch-dominated area to the east, younger mixed broadleaves surrounding the Footprint building, and more pure beech east of the NT Property Office. Popular with walkers and used for school and community group engagement events.</a:t>
            </a:r>
          </a:p>
          <a:p>
            <a:r>
              <a:rPr lang="en-GB" sz="1400" b="1" dirty="0" smtClean="0"/>
              <a:t>Issues</a:t>
            </a:r>
            <a:r>
              <a:rPr lang="en-GB" sz="1400" b="1" dirty="0"/>
              <a:t>:</a:t>
            </a:r>
            <a:r>
              <a:rPr lang="en-GB" sz="1400" dirty="0"/>
              <a:t> Even-aged structure with limited diversity of tree sizes; generally closed canopy and subsequent </a:t>
            </a:r>
            <a:r>
              <a:rPr lang="en-GB" sz="1400" dirty="0" smtClean="0"/>
              <a:t>shading hindering tree regeneration</a:t>
            </a:r>
            <a:endParaRPr lang="en-GB" sz="1400" dirty="0"/>
          </a:p>
          <a:p>
            <a:r>
              <a:rPr lang="en-GB" sz="1400" b="1" dirty="0"/>
              <a:t>Aims:</a:t>
            </a:r>
            <a:r>
              <a:rPr lang="en-GB" sz="1400" dirty="0"/>
              <a:t> Maintain ancient semi-natural woodland of predominantly upland </a:t>
            </a:r>
            <a:r>
              <a:rPr lang="en-GB" sz="1400" dirty="0" err="1"/>
              <a:t>oakwood</a:t>
            </a:r>
            <a:r>
              <a:rPr lang="en-GB" sz="1400" dirty="0"/>
              <a:t> character, but with more varied age </a:t>
            </a:r>
            <a:r>
              <a:rPr lang="en-GB" sz="1400" dirty="0" smtClean="0"/>
              <a:t>classes </a:t>
            </a:r>
            <a:r>
              <a:rPr lang="en-GB" sz="1400" dirty="0"/>
              <a:t>and species diversity, and ensure long-term viability through enabling young trees to regenerate</a:t>
            </a:r>
          </a:p>
          <a:p>
            <a:r>
              <a:rPr lang="en-GB" sz="1400" b="1" dirty="0" smtClean="0"/>
              <a:t>Significant </a:t>
            </a:r>
            <a:r>
              <a:rPr lang="en-GB" sz="1400" b="1" dirty="0"/>
              <a:t>works:</a:t>
            </a:r>
            <a:r>
              <a:rPr lang="en-GB" sz="1400" dirty="0"/>
              <a:t> Thin </a:t>
            </a:r>
            <a:r>
              <a:rPr lang="en-GB" sz="1400" dirty="0" smtClean="0"/>
              <a:t>oak, beech and other broadleaves through most of the woodland </a:t>
            </a:r>
            <a:r>
              <a:rPr lang="en-GB" sz="1400" dirty="0"/>
              <a:t>to increase light to woodland floor and encourage trees of best form and health; coppice one coupe of </a:t>
            </a:r>
            <a:r>
              <a:rPr lang="en-GB" sz="1400" dirty="0" smtClean="0"/>
              <a:t>oak to the north-east and undertake one group-fell of beech to the north-west </a:t>
            </a:r>
            <a:r>
              <a:rPr lang="en-GB" sz="1400" dirty="0"/>
              <a:t>to </a:t>
            </a:r>
            <a:r>
              <a:rPr lang="en-GB" sz="1400" dirty="0" smtClean="0"/>
              <a:t>create groups of younger tree regeneration. Scalloping of the western woodland edge also to be undertaken under Felling License </a:t>
            </a:r>
            <a:r>
              <a:rPr lang="en-GB" sz="1400" b="1" dirty="0" smtClean="0"/>
              <a:t>010/206/17-18</a:t>
            </a:r>
            <a:r>
              <a:rPr lang="en-GB" sz="1400" dirty="0" smtClean="0"/>
              <a:t>.</a:t>
            </a:r>
            <a:endParaRPr lang="en-GB" sz="1400" dirty="0"/>
          </a:p>
        </p:txBody>
      </p:sp>
      <p:grpSp>
        <p:nvGrpSpPr>
          <p:cNvPr id="3" name="Group 2"/>
          <p:cNvGrpSpPr/>
          <p:nvPr/>
        </p:nvGrpSpPr>
        <p:grpSpPr>
          <a:xfrm>
            <a:off x="1900260" y="544294"/>
            <a:ext cx="8391480" cy="2960091"/>
            <a:chOff x="3542612" y="188034"/>
            <a:chExt cx="8391480" cy="2960091"/>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65543" y="188034"/>
              <a:ext cx="3168549" cy="2960091"/>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2612" y="202848"/>
              <a:ext cx="4395693" cy="2930462"/>
            </a:xfrm>
            <a:prstGeom prst="rect">
              <a:avLst/>
            </a:prstGeom>
          </p:spPr>
        </p:pic>
      </p:grpSp>
    </p:spTree>
    <p:extLst>
      <p:ext uri="{BB962C8B-B14F-4D97-AF65-F5344CB8AC3E}">
        <p14:creationId xmlns:p14="http://schemas.microsoft.com/office/powerpoint/2010/main" val="3462860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59441" y="521885"/>
            <a:ext cx="7652296" cy="2923877"/>
          </a:xfrm>
          <a:prstGeom prst="rect">
            <a:avLst/>
          </a:prstGeom>
          <a:noFill/>
        </p:spPr>
        <p:txBody>
          <a:bodyPr wrap="square" rtlCol="0">
            <a:spAutoFit/>
          </a:bodyPr>
          <a:lstStyle/>
          <a:p>
            <a:r>
              <a:rPr lang="en-GB" sz="1600" b="1" dirty="0"/>
              <a:t>Compartment: </a:t>
            </a:r>
            <a:r>
              <a:rPr lang="en-GB" sz="1600" b="1" dirty="0" smtClean="0">
                <a:solidFill>
                  <a:srgbClr val="FF0000"/>
                </a:solidFill>
              </a:rPr>
              <a:t>UW5 – Common Farm Wood</a:t>
            </a:r>
            <a:endParaRPr lang="en-GB" sz="1600" b="1" dirty="0">
              <a:solidFill>
                <a:srgbClr val="FF0000"/>
              </a:solidFill>
            </a:endParaRPr>
          </a:p>
          <a:p>
            <a:r>
              <a:rPr lang="en-GB" sz="1400" b="1" dirty="0"/>
              <a:t>Species:</a:t>
            </a:r>
            <a:r>
              <a:rPr lang="en-GB" sz="1400" dirty="0"/>
              <a:t> </a:t>
            </a:r>
            <a:r>
              <a:rPr lang="en-GB" sz="1400" dirty="0" smtClean="0"/>
              <a:t>Ash, sessile </a:t>
            </a:r>
            <a:r>
              <a:rPr lang="en-GB" sz="1400" dirty="0"/>
              <a:t>oak</a:t>
            </a:r>
            <a:r>
              <a:rPr lang="en-GB" sz="1400" dirty="0" smtClean="0"/>
              <a:t>, alder, willow and birch</a:t>
            </a:r>
            <a:endParaRPr lang="en-GB" sz="1400" dirty="0"/>
          </a:p>
          <a:p>
            <a:r>
              <a:rPr lang="en-GB" sz="1400" b="1" dirty="0"/>
              <a:t>Hectares:</a:t>
            </a:r>
            <a:r>
              <a:rPr lang="en-GB" sz="1400" dirty="0"/>
              <a:t> </a:t>
            </a:r>
            <a:r>
              <a:rPr lang="en-GB" sz="1400" dirty="0" smtClean="0"/>
              <a:t>1.2a	</a:t>
            </a:r>
            <a:r>
              <a:rPr lang="en-GB" sz="1400" b="1" dirty="0" smtClean="0"/>
              <a:t>Designations</a:t>
            </a:r>
            <a:r>
              <a:rPr lang="en-GB" sz="1400" b="1" dirty="0"/>
              <a:t>:</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Linear copse within Common Farm land. Most of the copse is a structurally diverse wet wood/</a:t>
            </a:r>
            <a:r>
              <a:rPr lang="en-GB" sz="1400" dirty="0" err="1" smtClean="0"/>
              <a:t>carr</a:t>
            </a:r>
            <a:r>
              <a:rPr lang="en-GB" sz="1400" dirty="0" smtClean="0"/>
              <a:t>, with good habitat value; to the north is a stand of birch, bisected by power-lines, whilst the south has been more recently planted with a mix of broadleaves to extend the tree cover into a shelterbelt.</a:t>
            </a:r>
            <a:endParaRPr lang="en-GB" sz="1400" dirty="0"/>
          </a:p>
          <a:p>
            <a:r>
              <a:rPr lang="en-GB" sz="1400" b="1" dirty="0" smtClean="0"/>
              <a:t>Issues</a:t>
            </a:r>
            <a:r>
              <a:rPr lang="en-GB" sz="1400" b="1" dirty="0"/>
              <a:t>:</a:t>
            </a:r>
            <a:r>
              <a:rPr lang="en-GB" sz="1400" dirty="0"/>
              <a:t> </a:t>
            </a:r>
            <a:r>
              <a:rPr lang="en-GB" sz="1400" dirty="0" smtClean="0"/>
              <a:t>Younger, planted trees now closing canopy</a:t>
            </a:r>
            <a:endParaRPr lang="en-GB" sz="1400" dirty="0"/>
          </a:p>
          <a:p>
            <a:r>
              <a:rPr lang="en-GB" sz="1400" b="1" dirty="0"/>
              <a:t>Aims</a:t>
            </a:r>
            <a:r>
              <a:rPr lang="en-GB" sz="1400" dirty="0"/>
              <a:t>: </a:t>
            </a:r>
            <a:r>
              <a:rPr lang="en-GB" sz="1400" dirty="0" smtClean="0"/>
              <a:t>Enable well-formed boundary and farmland </a:t>
            </a:r>
            <a:r>
              <a:rPr lang="en-GB" sz="1400" dirty="0"/>
              <a:t>trees to develop and provide habitat, amenity value, and shelter for </a:t>
            </a:r>
            <a:r>
              <a:rPr lang="en-GB" sz="1400" dirty="0" smtClean="0"/>
              <a:t>livestock; enable the structurally-diverse area of </a:t>
            </a:r>
            <a:r>
              <a:rPr lang="en-GB" sz="1400" dirty="0" err="1" smtClean="0"/>
              <a:t>carr</a:t>
            </a:r>
            <a:r>
              <a:rPr lang="en-GB" sz="1400" dirty="0" smtClean="0"/>
              <a:t> to persist, providing wetland habitat</a:t>
            </a:r>
            <a:endParaRPr lang="en-GB" sz="1400" dirty="0"/>
          </a:p>
          <a:p>
            <a:r>
              <a:rPr lang="en-GB" sz="1400" b="1" dirty="0"/>
              <a:t>Significant works</a:t>
            </a:r>
            <a:r>
              <a:rPr lang="en-GB" sz="1400" dirty="0"/>
              <a:t>: Thin younger, planted trees to promote trees of best form and health, including ‘halo-thinning’ around </a:t>
            </a:r>
            <a:r>
              <a:rPr lang="en-GB" sz="1400" dirty="0" smtClean="0"/>
              <a:t>older, pre-existing trees </a:t>
            </a:r>
            <a:r>
              <a:rPr lang="en-GB" sz="1400" dirty="0"/>
              <a:t>to reduce </a:t>
            </a:r>
            <a:r>
              <a:rPr lang="en-GB" sz="1400" dirty="0" smtClean="0"/>
              <a:t>shading</a:t>
            </a:r>
            <a:endParaRPr lang="en-GB" sz="1400" dirty="0"/>
          </a:p>
        </p:txBody>
      </p:sp>
      <p:pic>
        <p:nvPicPr>
          <p:cNvPr id="1026" name="Picture 2" descr="http://azprd-gisap01.nt.ad.local/Geocortex/Essentials/443/REST/TempFiles/A4%20Landscape.jpg?guid=e899fd4c-8511-4556-aba8-140dae98fd7b&amp;contentType=image%2Fjpe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778287" y="644056"/>
            <a:ext cx="2679532" cy="26795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azprd-gisap01.nt.ad.local/Geocortex/Essentials/443/REST/TempFiles/A4%20Landscape.jpg?guid=cd82bcbf-2788-451d-bfc8-df14f1c9144e&amp;contentType=image%2Fjpe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59441" y="3655091"/>
            <a:ext cx="2766398" cy="26427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67032" y="3655091"/>
            <a:ext cx="7390787" cy="2708434"/>
          </a:xfrm>
          <a:prstGeom prst="rect">
            <a:avLst/>
          </a:prstGeom>
        </p:spPr>
        <p:txBody>
          <a:bodyPr wrap="square">
            <a:spAutoFit/>
          </a:bodyPr>
          <a:lstStyle/>
          <a:p>
            <a:r>
              <a:rPr lang="en-GB" sz="1600" b="1" dirty="0"/>
              <a:t>Compartment: </a:t>
            </a:r>
            <a:r>
              <a:rPr lang="en-GB" sz="1600" b="1" dirty="0">
                <a:solidFill>
                  <a:srgbClr val="FF0000"/>
                </a:solidFill>
              </a:rPr>
              <a:t>UW12 </a:t>
            </a:r>
            <a:r>
              <a:rPr lang="en-GB" sz="1600" b="1" dirty="0" smtClean="0">
                <a:solidFill>
                  <a:srgbClr val="FF0000"/>
                </a:solidFill>
              </a:rPr>
              <a:t>– Common Farm Wood</a:t>
            </a:r>
            <a:endParaRPr lang="en-GB" sz="1600" b="1" dirty="0">
              <a:solidFill>
                <a:srgbClr val="FF0000"/>
              </a:solidFill>
            </a:endParaRPr>
          </a:p>
          <a:p>
            <a:r>
              <a:rPr lang="en-GB" sz="1400" b="1" dirty="0"/>
              <a:t>Species</a:t>
            </a:r>
            <a:r>
              <a:rPr lang="en-GB" sz="1400" dirty="0"/>
              <a:t>: Mixed broadleaves including sessile oak, ash, wild cherry and rowan</a:t>
            </a:r>
          </a:p>
          <a:p>
            <a:r>
              <a:rPr lang="en-GB" sz="1400" b="1" dirty="0"/>
              <a:t>Hectares</a:t>
            </a:r>
            <a:r>
              <a:rPr lang="en-GB" sz="1400" dirty="0"/>
              <a:t>: 0.15ha</a:t>
            </a:r>
          </a:p>
          <a:p>
            <a:r>
              <a:rPr lang="en-GB" sz="1400" b="1" dirty="0"/>
              <a:t>Designations</a:t>
            </a:r>
            <a:r>
              <a:rPr lang="en-GB" sz="1400" dirty="0"/>
              <a:t>: LDNP and WHS		                            </a:t>
            </a:r>
            <a:endParaRPr lang="en-GB" sz="1400" b="1" dirty="0"/>
          </a:p>
          <a:p>
            <a:r>
              <a:rPr lang="en-GB" sz="1400" b="1" dirty="0"/>
              <a:t>Description</a:t>
            </a:r>
            <a:r>
              <a:rPr lang="en-GB" sz="1400" dirty="0"/>
              <a:t>: Small, linear shelterbelt planted along field boundary and lying within Common Farm tenancy. Typical of many similar broadleaf plantings, and functioning predominantly as shelter within the agricultural landscape.</a:t>
            </a:r>
          </a:p>
          <a:p>
            <a:r>
              <a:rPr lang="en-GB" sz="1400" b="1" dirty="0"/>
              <a:t>Issues</a:t>
            </a:r>
            <a:r>
              <a:rPr lang="en-GB" sz="1400" dirty="0"/>
              <a:t>: Planted trees now closing canopy; some shading of one pre-existing older boundary tree</a:t>
            </a:r>
          </a:p>
          <a:p>
            <a:r>
              <a:rPr lang="en-GB" sz="1400" b="1" dirty="0"/>
              <a:t>Aims</a:t>
            </a:r>
            <a:r>
              <a:rPr lang="en-GB" sz="1400" dirty="0"/>
              <a:t>: Enable well-formed boundary trees to develop and provide habitat, amenity value, and shelter for livestock, integrated into the farmed landscape</a:t>
            </a:r>
          </a:p>
          <a:p>
            <a:r>
              <a:rPr lang="en-GB" sz="1400" b="1" dirty="0"/>
              <a:t>Significant works</a:t>
            </a:r>
            <a:r>
              <a:rPr lang="en-GB" sz="1400" dirty="0"/>
              <a:t>: Thin younger, planted trees to promote trees of best form and health, including ‘halo-thinning’ around older tree to reduce </a:t>
            </a:r>
            <a:r>
              <a:rPr lang="en-GB" sz="1400" dirty="0" smtClean="0"/>
              <a:t>shading</a:t>
            </a:r>
            <a:endParaRPr lang="en-GB" sz="1400" dirty="0"/>
          </a:p>
        </p:txBody>
      </p:sp>
    </p:spTree>
    <p:extLst>
      <p:ext uri="{BB962C8B-B14F-4D97-AF65-F5344CB8AC3E}">
        <p14:creationId xmlns:p14="http://schemas.microsoft.com/office/powerpoint/2010/main" val="3080651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9608" y="3572389"/>
            <a:ext cx="11630471" cy="3139321"/>
          </a:xfrm>
          <a:prstGeom prst="rect">
            <a:avLst/>
          </a:prstGeom>
          <a:noFill/>
        </p:spPr>
        <p:txBody>
          <a:bodyPr wrap="square" rtlCol="0">
            <a:spAutoFit/>
          </a:bodyPr>
          <a:lstStyle/>
          <a:p>
            <a:r>
              <a:rPr lang="en-GB" sz="1600" b="1" dirty="0"/>
              <a:t>Compartment: </a:t>
            </a:r>
            <a:r>
              <a:rPr lang="en-GB" sz="1600" b="1" dirty="0" smtClean="0">
                <a:solidFill>
                  <a:srgbClr val="FF0000"/>
                </a:solidFill>
              </a:rPr>
              <a:t>UW6 – Common Wood</a:t>
            </a:r>
            <a:endParaRPr lang="en-GB" sz="1600" b="1" dirty="0">
              <a:solidFill>
                <a:srgbClr val="FF0000"/>
              </a:solidFill>
            </a:endParaRPr>
          </a:p>
          <a:p>
            <a:r>
              <a:rPr lang="en-GB" sz="1400" b="1" dirty="0"/>
              <a:t>Species:</a:t>
            </a:r>
            <a:r>
              <a:rPr lang="en-GB" sz="1400" dirty="0"/>
              <a:t> Sessile oak, </a:t>
            </a:r>
            <a:r>
              <a:rPr lang="en-GB" sz="1400" dirty="0" smtClean="0"/>
              <a:t>birch</a:t>
            </a:r>
            <a:r>
              <a:rPr lang="en-GB" sz="1400" dirty="0"/>
              <a:t>, </a:t>
            </a:r>
            <a:r>
              <a:rPr lang="en-GB" sz="1400" dirty="0" smtClean="0"/>
              <a:t>and </a:t>
            </a:r>
            <a:r>
              <a:rPr lang="en-GB" sz="1400" dirty="0"/>
              <a:t>other mixed </a:t>
            </a:r>
            <a:r>
              <a:rPr lang="en-GB" sz="1400" dirty="0" smtClean="0"/>
              <a:t>broadleaves</a:t>
            </a:r>
          </a:p>
          <a:p>
            <a:r>
              <a:rPr lang="en-GB" sz="1400" b="1" dirty="0" smtClean="0"/>
              <a:t>Hectares</a:t>
            </a:r>
            <a:r>
              <a:rPr lang="en-GB" sz="1400" b="1" dirty="0"/>
              <a:t>:</a:t>
            </a:r>
            <a:r>
              <a:rPr lang="en-GB" sz="1400" dirty="0"/>
              <a:t> </a:t>
            </a:r>
            <a:r>
              <a:rPr lang="en-GB" sz="1400" dirty="0" smtClean="0"/>
              <a:t>12.1ha	</a:t>
            </a:r>
            <a:r>
              <a:rPr lang="en-GB" sz="1400" b="1" dirty="0" smtClean="0"/>
              <a:t>Designations</a:t>
            </a:r>
            <a:r>
              <a:rPr lang="en-GB" sz="1400" b="1" dirty="0"/>
              <a:t>:</a:t>
            </a:r>
            <a:r>
              <a:rPr lang="en-GB" sz="1400" dirty="0"/>
              <a:t> LDNP, WHS </a:t>
            </a:r>
            <a:r>
              <a:rPr lang="en-GB" sz="1400" dirty="0" smtClean="0"/>
              <a:t>&amp; </a:t>
            </a:r>
            <a:r>
              <a:rPr lang="en-GB" sz="1400" dirty="0"/>
              <a:t>(mostly) ASNW	                            </a:t>
            </a:r>
            <a:endParaRPr lang="en-GB" sz="1400" b="1" dirty="0"/>
          </a:p>
          <a:p>
            <a:r>
              <a:rPr lang="en-GB" sz="1400" b="1" dirty="0"/>
              <a:t>Description:</a:t>
            </a:r>
            <a:r>
              <a:rPr lang="en-GB" sz="1400" dirty="0"/>
              <a:t> Ancient woodland within the </a:t>
            </a:r>
            <a:r>
              <a:rPr lang="en-GB" sz="1400" dirty="0" smtClean="0"/>
              <a:t>Crosthwaite estate predominantly lapsed coppice sessile oak with other typical upland acidic </a:t>
            </a:r>
            <a:r>
              <a:rPr lang="en-GB" sz="1400" dirty="0" err="1" smtClean="0"/>
              <a:t>oakwood</a:t>
            </a:r>
            <a:r>
              <a:rPr lang="en-GB" sz="1400" dirty="0" smtClean="0"/>
              <a:t> species (rowan, birch, hazel and holly). Some smaller areas have previously been under conifer cover, which was felled and deer-fenced prior to re-planting and regenerating with broadleaves. Along small watercourses are more typical wet-woodland species such as alder and ash. Some previous group fells have been replanted in the 1980s/1990 to create clumps of younger trees.</a:t>
            </a:r>
          </a:p>
          <a:p>
            <a:r>
              <a:rPr lang="en-GB" sz="1400" b="1" dirty="0" smtClean="0"/>
              <a:t>Issues</a:t>
            </a:r>
            <a:r>
              <a:rPr lang="en-GB" sz="1400" b="1" dirty="0"/>
              <a:t>:</a:t>
            </a:r>
            <a:r>
              <a:rPr lang="en-GB" sz="1400" dirty="0"/>
              <a:t> </a:t>
            </a:r>
            <a:r>
              <a:rPr lang="en-GB" sz="1400" dirty="0" smtClean="0"/>
              <a:t>Generally even-aged </a:t>
            </a:r>
            <a:r>
              <a:rPr lang="en-GB" sz="1400" dirty="0"/>
              <a:t>structure with limited diversity of tree sizes; </a:t>
            </a:r>
            <a:r>
              <a:rPr lang="en-GB" sz="1400" dirty="0" smtClean="0"/>
              <a:t>predominantly closed canopy </a:t>
            </a:r>
            <a:r>
              <a:rPr lang="en-GB" sz="1400" dirty="0"/>
              <a:t>and subsequent </a:t>
            </a:r>
            <a:r>
              <a:rPr lang="en-GB" sz="1400" dirty="0" smtClean="0"/>
              <a:t>shading, along with deer browsing, hindering </a:t>
            </a:r>
            <a:r>
              <a:rPr lang="en-GB" sz="1400" dirty="0"/>
              <a:t>tree regeneration; some old tree tubes remain on site (to be removed as part of work programme)</a:t>
            </a:r>
          </a:p>
          <a:p>
            <a:r>
              <a:rPr lang="en-GB" sz="1400" b="1" dirty="0"/>
              <a:t>Aims:</a:t>
            </a:r>
            <a:r>
              <a:rPr lang="en-GB" sz="1400" dirty="0"/>
              <a:t> Maintain ancient semi-natural woodland </a:t>
            </a:r>
            <a:r>
              <a:rPr lang="en-GB" sz="1400" dirty="0" smtClean="0"/>
              <a:t>of predominantly upland </a:t>
            </a:r>
            <a:r>
              <a:rPr lang="en-GB" sz="1400" dirty="0" err="1" smtClean="0"/>
              <a:t>oakwood</a:t>
            </a:r>
            <a:r>
              <a:rPr lang="en-GB" sz="1400" dirty="0" smtClean="0"/>
              <a:t> character, but with more </a:t>
            </a:r>
            <a:r>
              <a:rPr lang="en-GB" sz="1400" dirty="0"/>
              <a:t>varied age </a:t>
            </a:r>
            <a:r>
              <a:rPr lang="en-GB" sz="1400" dirty="0" smtClean="0"/>
              <a:t>classes and </a:t>
            </a:r>
            <a:r>
              <a:rPr lang="en-GB" sz="1400" dirty="0"/>
              <a:t>species </a:t>
            </a:r>
            <a:r>
              <a:rPr lang="en-GB" sz="1400" dirty="0" smtClean="0"/>
              <a:t>diversity, and ensure </a:t>
            </a:r>
            <a:r>
              <a:rPr lang="en-GB" sz="1400" dirty="0"/>
              <a:t>long-term viability through enabling young trees to regenerate</a:t>
            </a:r>
          </a:p>
          <a:p>
            <a:r>
              <a:rPr lang="en-GB" sz="1400" b="1" dirty="0" smtClean="0"/>
              <a:t>Significant </a:t>
            </a:r>
            <a:r>
              <a:rPr lang="en-GB" sz="1400" b="1" dirty="0"/>
              <a:t>works:</a:t>
            </a:r>
            <a:r>
              <a:rPr lang="en-GB" sz="1400" dirty="0"/>
              <a:t> </a:t>
            </a:r>
            <a:r>
              <a:rPr lang="en-GB" sz="1400" dirty="0" smtClean="0"/>
              <a:t>Thinning and small group-fells through the south of the wood under Felling License </a:t>
            </a:r>
            <a:r>
              <a:rPr lang="en-GB" sz="1400" b="1" dirty="0" smtClean="0"/>
              <a:t>010-150-16-17</a:t>
            </a:r>
            <a:r>
              <a:rPr lang="en-GB" sz="1400" dirty="0" smtClean="0"/>
              <a:t>; coppicing two coupes five years apart to the west and thin along a natural dip to create lighter linear space; thinning 1980s planting in a previous group fell to the northwest and thinning around another natural opening, adjacent to the footpath to the north, to enable tree regeneration</a:t>
            </a:r>
          </a:p>
        </p:txBody>
      </p:sp>
      <p:grpSp>
        <p:nvGrpSpPr>
          <p:cNvPr id="2" name="Group 1"/>
          <p:cNvGrpSpPr/>
          <p:nvPr/>
        </p:nvGrpSpPr>
        <p:grpSpPr>
          <a:xfrm>
            <a:off x="1479327" y="491160"/>
            <a:ext cx="9233346" cy="2962718"/>
            <a:chOff x="1490899" y="272792"/>
            <a:chExt cx="9233346" cy="2962718"/>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90899" y="272792"/>
              <a:ext cx="5694121" cy="2962718"/>
            </a:xfrm>
            <a:prstGeom prst="rect">
              <a:avLst/>
            </a:prstGeom>
          </p:spPr>
        </p:pic>
        <p:pic>
          <p:nvPicPr>
            <p:cNvPr id="2050" name="Picture 2" descr="http://azprd-gisap01.nt.ad.local/Geocortex/Essentials/443/REST/TempFiles/A4%20Landscape.jpg?guid=ad19a757-7c41-46a0-8338-8cb6ce981cea&amp;contentType=image%2Fjpe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17171" y="283586"/>
              <a:ext cx="3007074" cy="29411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2421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27796" y="3606146"/>
            <a:ext cx="11027391" cy="2708434"/>
          </a:xfrm>
          <a:prstGeom prst="rect">
            <a:avLst/>
          </a:prstGeom>
          <a:noFill/>
        </p:spPr>
        <p:txBody>
          <a:bodyPr wrap="square" rtlCol="0">
            <a:spAutoFit/>
          </a:bodyPr>
          <a:lstStyle/>
          <a:p>
            <a:r>
              <a:rPr lang="en-GB" sz="1600" b="1" dirty="0"/>
              <a:t>Compartment: </a:t>
            </a:r>
            <a:r>
              <a:rPr lang="en-GB" sz="1600" b="1" dirty="0" smtClean="0">
                <a:solidFill>
                  <a:srgbClr val="FF0000"/>
                </a:solidFill>
              </a:rPr>
              <a:t>UW7 – Far Common Wood</a:t>
            </a:r>
            <a:endParaRPr lang="en-GB" sz="1600" b="1" dirty="0">
              <a:solidFill>
                <a:srgbClr val="FF0000"/>
              </a:solidFill>
            </a:endParaRPr>
          </a:p>
          <a:p>
            <a:r>
              <a:rPr lang="en-GB" sz="1400" b="1" dirty="0"/>
              <a:t>Species:</a:t>
            </a:r>
            <a:r>
              <a:rPr lang="en-GB" sz="1400" dirty="0"/>
              <a:t> Sessile oak, </a:t>
            </a:r>
            <a:r>
              <a:rPr lang="en-GB" sz="1400" dirty="0" smtClean="0"/>
              <a:t>birch, sycamore, and </a:t>
            </a:r>
            <a:r>
              <a:rPr lang="en-GB" sz="1400" dirty="0"/>
              <a:t>other mixed </a:t>
            </a:r>
            <a:r>
              <a:rPr lang="en-GB" sz="1400" dirty="0" smtClean="0"/>
              <a:t>broadleaves</a:t>
            </a:r>
          </a:p>
          <a:p>
            <a:r>
              <a:rPr lang="en-GB" sz="1400" b="1" dirty="0" smtClean="0"/>
              <a:t>Hectares</a:t>
            </a:r>
            <a:r>
              <a:rPr lang="en-GB" sz="1400" b="1" dirty="0"/>
              <a:t>:</a:t>
            </a:r>
            <a:r>
              <a:rPr lang="en-GB" sz="1400" dirty="0"/>
              <a:t> </a:t>
            </a:r>
            <a:r>
              <a:rPr lang="en-GB" sz="1400" dirty="0" smtClean="0"/>
              <a:t>1.6ha</a:t>
            </a:r>
            <a:r>
              <a:rPr lang="en-GB" sz="1400" dirty="0"/>
              <a:t>	</a:t>
            </a:r>
            <a:r>
              <a:rPr lang="en-GB" sz="1400" b="1" dirty="0" smtClean="0"/>
              <a:t>Designations</a:t>
            </a:r>
            <a:r>
              <a:rPr lang="en-GB" sz="1400" b="1" dirty="0"/>
              <a:t>:</a:t>
            </a:r>
            <a:r>
              <a:rPr lang="en-GB" sz="1400" dirty="0"/>
              <a:t> LDNP, WHS and </a:t>
            </a:r>
            <a:r>
              <a:rPr lang="en-GB" sz="1400" dirty="0" smtClean="0"/>
              <a:t>ASNW</a:t>
            </a:r>
            <a:r>
              <a:rPr lang="en-GB" sz="1400" dirty="0"/>
              <a:t>	                            </a:t>
            </a:r>
            <a:endParaRPr lang="en-GB" sz="1400" b="1" dirty="0"/>
          </a:p>
          <a:p>
            <a:r>
              <a:rPr lang="en-GB" sz="1400" b="1" dirty="0"/>
              <a:t>Description:</a:t>
            </a:r>
            <a:r>
              <a:rPr lang="en-GB" sz="1400" dirty="0"/>
              <a:t> </a:t>
            </a:r>
            <a:r>
              <a:rPr lang="en-GB" sz="1400" dirty="0" smtClean="0"/>
              <a:t>Small parcel of ancient </a:t>
            </a:r>
            <a:r>
              <a:rPr lang="en-GB" sz="1400" dirty="0"/>
              <a:t>woodland within the </a:t>
            </a:r>
            <a:r>
              <a:rPr lang="en-GB" sz="1400" dirty="0" smtClean="0"/>
              <a:t>Crosthwaite estate and similar to nearby Common Wood. Predominantly lapsed coppice sessile oak with other typical upland acidic </a:t>
            </a:r>
            <a:r>
              <a:rPr lang="en-GB" sz="1400" dirty="0" err="1" smtClean="0"/>
              <a:t>oakwood</a:t>
            </a:r>
            <a:r>
              <a:rPr lang="en-GB" sz="1400" dirty="0" smtClean="0"/>
              <a:t> species and significant areas of sycamore. A relatively steep bank to the eastern boundary has a greater mix of species and a higher stocking density of trees.</a:t>
            </a:r>
            <a:endParaRPr lang="en-GB" sz="1400" b="1" dirty="0" smtClean="0"/>
          </a:p>
          <a:p>
            <a:r>
              <a:rPr lang="en-GB" sz="1400" b="1" dirty="0" smtClean="0"/>
              <a:t>Issues</a:t>
            </a:r>
            <a:r>
              <a:rPr lang="en-GB" sz="1400" b="1" dirty="0"/>
              <a:t>:</a:t>
            </a:r>
            <a:r>
              <a:rPr lang="en-GB" sz="1400" dirty="0"/>
              <a:t> </a:t>
            </a:r>
            <a:r>
              <a:rPr lang="en-GB" sz="1400" dirty="0" smtClean="0"/>
              <a:t>Generally even-aged </a:t>
            </a:r>
            <a:r>
              <a:rPr lang="en-GB" sz="1400" dirty="0"/>
              <a:t>structure with limited diversity of tree sizes; predominantly closed canopy and subsequent shading, along with deer browsing, hindering tree </a:t>
            </a:r>
            <a:r>
              <a:rPr lang="en-GB" sz="1400" dirty="0" smtClean="0"/>
              <a:t>regeneration; cherry laurel encroaching from neighbouring land; poor boundaries, especially along the north</a:t>
            </a:r>
            <a:endParaRPr lang="en-GB" sz="1400" dirty="0"/>
          </a:p>
          <a:p>
            <a:r>
              <a:rPr lang="en-GB" sz="1400" b="1" dirty="0"/>
              <a:t>Aims:</a:t>
            </a:r>
            <a:r>
              <a:rPr lang="en-GB" sz="1400" dirty="0"/>
              <a:t> Maintain ancient semi-natural woodland </a:t>
            </a:r>
            <a:r>
              <a:rPr lang="en-GB" sz="1400" dirty="0" smtClean="0"/>
              <a:t>of predominantly upland </a:t>
            </a:r>
            <a:r>
              <a:rPr lang="en-GB" sz="1400" dirty="0" err="1" smtClean="0"/>
              <a:t>oakwood</a:t>
            </a:r>
            <a:r>
              <a:rPr lang="en-GB" sz="1400" dirty="0" smtClean="0"/>
              <a:t> character, but with more </a:t>
            </a:r>
            <a:r>
              <a:rPr lang="en-GB" sz="1400" dirty="0"/>
              <a:t>varied age </a:t>
            </a:r>
            <a:r>
              <a:rPr lang="en-GB" sz="1400" dirty="0" smtClean="0"/>
              <a:t>classes and </a:t>
            </a:r>
            <a:r>
              <a:rPr lang="en-GB" sz="1400" dirty="0"/>
              <a:t>species </a:t>
            </a:r>
            <a:r>
              <a:rPr lang="en-GB" sz="1400" dirty="0" smtClean="0"/>
              <a:t>diversity, and ensure </a:t>
            </a:r>
            <a:r>
              <a:rPr lang="en-GB" sz="1400" dirty="0"/>
              <a:t>long-term viability through enabling young trees to regenerate</a:t>
            </a:r>
          </a:p>
          <a:p>
            <a:r>
              <a:rPr lang="en-GB" sz="1400" b="1" dirty="0" smtClean="0"/>
              <a:t>Significant </a:t>
            </a:r>
            <a:r>
              <a:rPr lang="en-GB" sz="1400" b="1" dirty="0"/>
              <a:t>works:</a:t>
            </a:r>
            <a:r>
              <a:rPr lang="en-GB" sz="1400" dirty="0"/>
              <a:t> Thin </a:t>
            </a:r>
            <a:r>
              <a:rPr lang="en-GB" sz="1400" dirty="0" smtClean="0"/>
              <a:t>oak and other broadleaves along the western boundary to increase light to the woodland floor, and fell one group of oak to allow a patch of young trees to develop; cut back and treat any re-growth of cherry laurel; undertake boundary repairs</a:t>
            </a:r>
          </a:p>
        </p:txBody>
      </p:sp>
      <p:pic>
        <p:nvPicPr>
          <p:cNvPr id="16" name="Picture 2" descr="http://azprd-gisap01.nt.ad.local/Geocortex/Essentials/443/REST/TempFiles/A4%20Landscape.jpg?guid=ad19a757-7c41-46a0-8338-8cb6ce981cea&amp;contentType=image%2Fjpe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38948" y="494541"/>
            <a:ext cx="2931181" cy="2946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704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92690" y="445199"/>
            <a:ext cx="7714332" cy="2708434"/>
          </a:xfrm>
          <a:prstGeom prst="rect">
            <a:avLst/>
          </a:prstGeom>
          <a:noFill/>
        </p:spPr>
        <p:txBody>
          <a:bodyPr wrap="square" rtlCol="0">
            <a:spAutoFit/>
          </a:bodyPr>
          <a:lstStyle/>
          <a:p>
            <a:r>
              <a:rPr lang="en-GB" sz="1600" b="1" dirty="0"/>
              <a:t>Compartment: </a:t>
            </a:r>
            <a:r>
              <a:rPr lang="en-GB" sz="1600" b="1" dirty="0" smtClean="0">
                <a:solidFill>
                  <a:srgbClr val="FF0000"/>
                </a:solidFill>
              </a:rPr>
              <a:t>UW8 – Grove Farm Wood</a:t>
            </a:r>
            <a:endParaRPr lang="en-GB" sz="1600" b="1" dirty="0">
              <a:solidFill>
                <a:srgbClr val="FF0000"/>
              </a:solidFill>
            </a:endParaRPr>
          </a:p>
          <a:p>
            <a:r>
              <a:rPr lang="en-GB" sz="1400" b="1" dirty="0"/>
              <a:t>Species:</a:t>
            </a:r>
            <a:r>
              <a:rPr lang="en-GB" sz="1400" dirty="0"/>
              <a:t> Sessile oak, </a:t>
            </a:r>
            <a:r>
              <a:rPr lang="en-GB" sz="1400" dirty="0" smtClean="0"/>
              <a:t>sycamore, ash, and </a:t>
            </a:r>
            <a:r>
              <a:rPr lang="en-GB" sz="1400" dirty="0"/>
              <a:t>other mixed </a:t>
            </a:r>
            <a:r>
              <a:rPr lang="en-GB" sz="1400" dirty="0" smtClean="0"/>
              <a:t>broadleaves</a:t>
            </a:r>
          </a:p>
          <a:p>
            <a:r>
              <a:rPr lang="en-GB" sz="1400" b="1" dirty="0" smtClean="0"/>
              <a:t>Hectares</a:t>
            </a:r>
            <a:r>
              <a:rPr lang="en-GB" sz="1400" b="1" dirty="0"/>
              <a:t>:</a:t>
            </a:r>
            <a:r>
              <a:rPr lang="en-GB" sz="1400" dirty="0"/>
              <a:t> </a:t>
            </a:r>
            <a:r>
              <a:rPr lang="en-GB" sz="1400" dirty="0" smtClean="0"/>
              <a:t>0.5ha	</a:t>
            </a:r>
            <a:r>
              <a:rPr lang="en-GB" sz="1400" b="1" dirty="0" smtClean="0"/>
              <a:t>Designations</a:t>
            </a:r>
            <a:r>
              <a:rPr lang="en-GB" sz="1400" b="1" dirty="0"/>
              <a:t>:</a:t>
            </a:r>
            <a:r>
              <a:rPr lang="en-GB" sz="1400" dirty="0"/>
              <a:t> </a:t>
            </a:r>
            <a:r>
              <a:rPr lang="en-GB" sz="1400" dirty="0" smtClean="0"/>
              <a:t>LDNP and WHS</a:t>
            </a:r>
            <a:r>
              <a:rPr lang="en-GB" sz="1400" dirty="0"/>
              <a:t>	                            </a:t>
            </a:r>
            <a:endParaRPr lang="en-GB" sz="1400" b="1" dirty="0"/>
          </a:p>
          <a:p>
            <a:r>
              <a:rPr lang="en-GB" sz="1400" b="1" dirty="0"/>
              <a:t>Description:</a:t>
            </a:r>
            <a:r>
              <a:rPr lang="en-GB" sz="1400" dirty="0"/>
              <a:t> </a:t>
            </a:r>
            <a:r>
              <a:rPr lang="en-GB" sz="1400" dirty="0" smtClean="0"/>
              <a:t>Small parcel of woodland </a:t>
            </a:r>
            <a:r>
              <a:rPr lang="en-GB" sz="1400" dirty="0"/>
              <a:t>within the </a:t>
            </a:r>
            <a:r>
              <a:rPr lang="en-GB" sz="1400" dirty="0" smtClean="0"/>
              <a:t>Crosthwaite estate, near to Grove Farm. Predominantly characteristic of flushed, damper soils, dominated by sycamore and ash, with areas dominated by oak on thinner soils; holly forms a good understory.</a:t>
            </a:r>
            <a:endParaRPr lang="en-GB" sz="1400" b="1" dirty="0" smtClean="0"/>
          </a:p>
          <a:p>
            <a:r>
              <a:rPr lang="en-GB" sz="1400" b="1" dirty="0" smtClean="0"/>
              <a:t>Issues: </a:t>
            </a:r>
            <a:r>
              <a:rPr lang="en-GB" sz="1400" dirty="0" smtClean="0"/>
              <a:t>Generally </a:t>
            </a:r>
            <a:r>
              <a:rPr lang="en-GB" sz="1400" dirty="0"/>
              <a:t>closed canopy and subsequent </a:t>
            </a:r>
            <a:r>
              <a:rPr lang="en-GB" sz="1400" dirty="0" smtClean="0"/>
              <a:t>shading; deer browsing; poor boundary to the north</a:t>
            </a:r>
            <a:endParaRPr lang="en-GB" sz="1400" dirty="0"/>
          </a:p>
          <a:p>
            <a:r>
              <a:rPr lang="en-GB" sz="1400" b="1" dirty="0"/>
              <a:t>Aims:</a:t>
            </a:r>
            <a:r>
              <a:rPr lang="en-GB" sz="1400" dirty="0"/>
              <a:t> Maintain </a:t>
            </a:r>
            <a:r>
              <a:rPr lang="en-GB" sz="1400" dirty="0" smtClean="0"/>
              <a:t>a woodland with varied age classes and </a:t>
            </a:r>
            <a:r>
              <a:rPr lang="en-GB" sz="1400" dirty="0"/>
              <a:t>species </a:t>
            </a:r>
            <a:r>
              <a:rPr lang="en-GB" sz="1400" dirty="0" smtClean="0"/>
              <a:t>diversity, and ensure </a:t>
            </a:r>
            <a:r>
              <a:rPr lang="en-GB" sz="1400" dirty="0"/>
              <a:t>long-term viability through enabling young trees to </a:t>
            </a:r>
            <a:r>
              <a:rPr lang="en-GB" sz="1400" dirty="0" smtClean="0"/>
              <a:t>regenerate; enable more light to reach the woodland floor for ground flora and tree regeneration</a:t>
            </a:r>
            <a:endParaRPr lang="en-GB" sz="1400" dirty="0"/>
          </a:p>
          <a:p>
            <a:r>
              <a:rPr lang="en-GB" sz="1400" b="1" dirty="0" smtClean="0"/>
              <a:t>Significant </a:t>
            </a:r>
            <a:r>
              <a:rPr lang="en-GB" sz="1400" b="1" dirty="0"/>
              <a:t>works:</a:t>
            </a:r>
            <a:r>
              <a:rPr lang="en-GB" sz="1400" dirty="0"/>
              <a:t> </a:t>
            </a:r>
            <a:r>
              <a:rPr lang="en-GB" sz="1400" dirty="0" smtClean="0"/>
              <a:t>Generally thin the woodland to increase light reaching the woodland floor; work with neighbouring land-owner to ensure boundary is repaired</a:t>
            </a:r>
          </a:p>
        </p:txBody>
      </p:sp>
      <p:pic>
        <p:nvPicPr>
          <p:cNvPr id="5122" name="Picture 2" descr="http://azprd-gisap01.nt.ad.local/Geocortex/Essentials/443/REST/TempFiles/A4%20Landscape.jpg?guid=bb79e281-4f93-450b-b94c-f0ae011a3c1f&amp;contentType=image%2Fjpe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585209" y="513090"/>
            <a:ext cx="2660546" cy="25726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99753" y="3352764"/>
            <a:ext cx="8092354" cy="2923877"/>
          </a:xfrm>
          <a:prstGeom prst="rect">
            <a:avLst/>
          </a:prstGeom>
          <a:noFill/>
        </p:spPr>
        <p:txBody>
          <a:bodyPr wrap="square" rtlCol="0">
            <a:spAutoFit/>
          </a:bodyPr>
          <a:lstStyle/>
          <a:p>
            <a:r>
              <a:rPr lang="en-GB" sz="1600" b="1" dirty="0"/>
              <a:t>Compartment: </a:t>
            </a:r>
            <a:r>
              <a:rPr lang="en-GB" sz="1600" b="1" dirty="0" smtClean="0">
                <a:solidFill>
                  <a:srgbClr val="FF0000"/>
                </a:solidFill>
              </a:rPr>
              <a:t>UW9 , UW10 and UW11 – </a:t>
            </a:r>
            <a:r>
              <a:rPr lang="en-GB" sz="1600" b="1" dirty="0" err="1" smtClean="0">
                <a:solidFill>
                  <a:srgbClr val="FF0000"/>
                </a:solidFill>
              </a:rPr>
              <a:t>Mislet</a:t>
            </a:r>
            <a:r>
              <a:rPr lang="en-GB" sz="1600" b="1" dirty="0" smtClean="0">
                <a:solidFill>
                  <a:srgbClr val="FF0000"/>
                </a:solidFill>
              </a:rPr>
              <a:t> Farm Woods</a:t>
            </a:r>
            <a:endParaRPr lang="en-GB" sz="1600" b="1" dirty="0">
              <a:solidFill>
                <a:srgbClr val="FF0000"/>
              </a:solidFill>
            </a:endParaRPr>
          </a:p>
          <a:p>
            <a:r>
              <a:rPr lang="en-GB" sz="1400" b="1" dirty="0"/>
              <a:t>Species:</a:t>
            </a:r>
            <a:r>
              <a:rPr lang="en-GB" sz="1400" dirty="0"/>
              <a:t> </a:t>
            </a:r>
            <a:r>
              <a:rPr lang="en-GB" sz="1400" dirty="0" smtClean="0"/>
              <a:t>Mixed broadleaves, including sycamore, oak and ash, and yew in one UW10 compartment</a:t>
            </a:r>
          </a:p>
          <a:p>
            <a:r>
              <a:rPr lang="en-GB" sz="1400" b="1" dirty="0" smtClean="0"/>
              <a:t>Hectares</a:t>
            </a:r>
            <a:r>
              <a:rPr lang="en-GB" sz="1400" b="1" dirty="0"/>
              <a:t>:</a:t>
            </a:r>
            <a:r>
              <a:rPr lang="en-GB" sz="1400" dirty="0"/>
              <a:t> </a:t>
            </a:r>
            <a:r>
              <a:rPr lang="en-GB" sz="1400" dirty="0" smtClean="0"/>
              <a:t>UW9 0.3ha, UW10 0.2ha, UW11 0.3ha		</a:t>
            </a:r>
            <a:r>
              <a:rPr lang="en-GB" sz="1400" b="1" dirty="0" smtClean="0"/>
              <a:t>Designations</a:t>
            </a:r>
            <a:r>
              <a:rPr lang="en-GB" sz="1400" b="1" dirty="0"/>
              <a:t>:</a:t>
            </a:r>
            <a:r>
              <a:rPr lang="en-GB" sz="1400" dirty="0"/>
              <a:t> </a:t>
            </a:r>
            <a:r>
              <a:rPr lang="en-GB" sz="1400" dirty="0" smtClean="0"/>
              <a:t>LDNP and WHS</a:t>
            </a:r>
            <a:r>
              <a:rPr lang="en-GB" sz="1400" dirty="0"/>
              <a:t>	                            </a:t>
            </a:r>
            <a:endParaRPr lang="en-GB" sz="1400" b="1" dirty="0"/>
          </a:p>
          <a:p>
            <a:r>
              <a:rPr lang="en-GB" sz="1400" b="1" dirty="0"/>
              <a:t>Description:</a:t>
            </a:r>
            <a:r>
              <a:rPr lang="en-GB" sz="1400" dirty="0"/>
              <a:t> </a:t>
            </a:r>
            <a:r>
              <a:rPr lang="en-GB" sz="1400" dirty="0" smtClean="0"/>
              <a:t>Small copses and shelterbelts within </a:t>
            </a:r>
            <a:r>
              <a:rPr lang="en-GB" sz="1400" dirty="0" err="1" smtClean="0"/>
              <a:t>Mislet</a:t>
            </a:r>
            <a:r>
              <a:rPr lang="en-GB" sz="1400" dirty="0" smtClean="0"/>
              <a:t> Farm land. UW9 is more linear, and is predominantly sycamore and oak with a good diversity of other mixed broadleaves and holly understory. UW10 is two discrete blocks of trees closer to the farmstead, one of which is predominantly sycamore and ash and the other containing a greater level of yew. UW11 is a corner planting adjacent to the A591, predominantly oak, ash and wild cherry. Valuable patches of tree cover for habitat and amenity value within a more open, farmed landscape.</a:t>
            </a:r>
          </a:p>
          <a:p>
            <a:r>
              <a:rPr lang="en-GB" sz="1400" b="1" dirty="0" smtClean="0"/>
              <a:t>Issues</a:t>
            </a:r>
            <a:r>
              <a:rPr lang="en-GB" sz="1400" b="1" dirty="0"/>
              <a:t>:</a:t>
            </a:r>
            <a:r>
              <a:rPr lang="en-GB" sz="1400" dirty="0"/>
              <a:t> </a:t>
            </a:r>
            <a:r>
              <a:rPr lang="en-GB" sz="1400" dirty="0" smtClean="0"/>
              <a:t>Limited at present</a:t>
            </a:r>
            <a:endParaRPr lang="en-GB" sz="1400" dirty="0"/>
          </a:p>
          <a:p>
            <a:r>
              <a:rPr lang="en-GB" sz="1400" b="1" dirty="0"/>
              <a:t>Aims:</a:t>
            </a:r>
            <a:r>
              <a:rPr lang="en-GB" sz="1400" dirty="0"/>
              <a:t> Maintain </a:t>
            </a:r>
            <a:r>
              <a:rPr lang="en-GB" sz="1400" dirty="0" smtClean="0"/>
              <a:t> older copses integrated into the farming landscape; manage UW11 to enable </a:t>
            </a:r>
            <a:r>
              <a:rPr lang="en-GB" sz="1400" dirty="0"/>
              <a:t>well-formed trees to </a:t>
            </a:r>
            <a:r>
              <a:rPr lang="en-GB" sz="1400" dirty="0" smtClean="0"/>
              <a:t>develop</a:t>
            </a:r>
            <a:r>
              <a:rPr lang="en-GB" sz="1400" dirty="0"/>
              <a:t> </a:t>
            </a:r>
            <a:r>
              <a:rPr lang="en-GB" sz="1400" dirty="0" smtClean="0"/>
              <a:t>and provide </a:t>
            </a:r>
            <a:r>
              <a:rPr lang="en-GB" sz="1400" dirty="0"/>
              <a:t>habitat, amenity value, and shelter for livestock </a:t>
            </a:r>
            <a:endParaRPr lang="en-GB" sz="1400" dirty="0" smtClean="0"/>
          </a:p>
          <a:p>
            <a:r>
              <a:rPr lang="en-GB" sz="1400" b="1" dirty="0" smtClean="0"/>
              <a:t>Significant </a:t>
            </a:r>
            <a:r>
              <a:rPr lang="en-GB" sz="1400" b="1" dirty="0"/>
              <a:t>works:</a:t>
            </a:r>
            <a:r>
              <a:rPr lang="en-GB" sz="1400" dirty="0"/>
              <a:t> Thin younger, planted trees </a:t>
            </a:r>
            <a:r>
              <a:rPr lang="en-GB" sz="1400" dirty="0" smtClean="0"/>
              <a:t>in UW11 to </a:t>
            </a:r>
            <a:r>
              <a:rPr lang="en-GB" sz="1400" dirty="0"/>
              <a:t>promote trees of best form and </a:t>
            </a:r>
            <a:r>
              <a:rPr lang="en-GB" sz="1400" dirty="0" smtClean="0"/>
              <a:t>health</a:t>
            </a:r>
          </a:p>
        </p:txBody>
      </p:sp>
      <p:pic>
        <p:nvPicPr>
          <p:cNvPr id="16" name="Picture 6" descr="http://azprd-gisap01.nt.ad.local/Geocortex/Essentials/443/REST/TempFiles/A4%20Landscape.jpg?guid=a73899f0-6463-4339-bece-c26897bee342&amp;contentType=image%2Fjpe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92689" y="3518558"/>
            <a:ext cx="3038057" cy="266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55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9609" y="3294213"/>
            <a:ext cx="8287538" cy="2923877"/>
          </a:xfrm>
          <a:prstGeom prst="rect">
            <a:avLst/>
          </a:prstGeom>
          <a:noFill/>
        </p:spPr>
        <p:txBody>
          <a:bodyPr wrap="square" rtlCol="0">
            <a:spAutoFit/>
          </a:bodyPr>
          <a:lstStyle/>
          <a:p>
            <a:r>
              <a:rPr lang="en-GB" sz="1600" b="1" dirty="0"/>
              <a:t>Compartment: </a:t>
            </a:r>
            <a:r>
              <a:rPr lang="en-GB" sz="1600" b="1" dirty="0" smtClean="0">
                <a:solidFill>
                  <a:srgbClr val="FF0000"/>
                </a:solidFill>
              </a:rPr>
              <a:t>UW14 &amp; UW15 – </a:t>
            </a:r>
            <a:r>
              <a:rPr lang="en-GB" sz="1600" b="1" dirty="0" err="1" smtClean="0">
                <a:solidFill>
                  <a:srgbClr val="FF0000"/>
                </a:solidFill>
              </a:rPr>
              <a:t>Bannerigg</a:t>
            </a:r>
            <a:r>
              <a:rPr lang="en-GB" sz="1600" b="1" dirty="0" smtClean="0">
                <a:solidFill>
                  <a:srgbClr val="FF0000"/>
                </a:solidFill>
              </a:rPr>
              <a:t> shelterbelts</a:t>
            </a:r>
            <a:endParaRPr lang="en-GB" sz="1600" b="1" dirty="0">
              <a:solidFill>
                <a:srgbClr val="FF0000"/>
              </a:solidFill>
            </a:endParaRPr>
          </a:p>
          <a:p>
            <a:r>
              <a:rPr lang="en-GB" sz="1400" b="1" dirty="0"/>
              <a:t>Species</a:t>
            </a:r>
            <a:r>
              <a:rPr lang="en-GB" sz="1400" dirty="0"/>
              <a:t>: Mixed broadleaves including sessile oak, ash, </a:t>
            </a:r>
            <a:r>
              <a:rPr lang="en-GB" sz="1400" dirty="0" smtClean="0"/>
              <a:t>silver birch and common alder; orchard apples in UW14</a:t>
            </a:r>
            <a:endParaRPr lang="en-GB" sz="1400" dirty="0"/>
          </a:p>
          <a:p>
            <a:r>
              <a:rPr lang="en-GB" sz="1400" b="1" dirty="0"/>
              <a:t>Hectares</a:t>
            </a:r>
            <a:r>
              <a:rPr lang="en-GB" sz="1400" dirty="0"/>
              <a:t>: </a:t>
            </a:r>
            <a:r>
              <a:rPr lang="en-GB" sz="1400" dirty="0" smtClean="0"/>
              <a:t>UW14 0.8ha, UW15 0.2ha</a:t>
            </a:r>
            <a:r>
              <a:rPr lang="en-GB" sz="1400" dirty="0"/>
              <a:t>	</a:t>
            </a:r>
            <a:r>
              <a:rPr lang="en-GB" sz="1400" dirty="0" smtClean="0"/>
              <a:t>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smtClean="0"/>
              <a:t>: UW14 consists of two areas of planting surrounding </a:t>
            </a:r>
            <a:r>
              <a:rPr lang="en-GB" sz="1400" dirty="0" err="1" smtClean="0"/>
              <a:t>Bannerigg</a:t>
            </a:r>
            <a:r>
              <a:rPr lang="en-GB" sz="1400" dirty="0" smtClean="0"/>
              <a:t> farmstead. In both cases, orchard apples are planted to the north, whilst a more standard mix of broadleaves have been planted to the south. UW15 is a line of boundary trees with new planting around existing trees, highly visible at the top of fields north of the A591.</a:t>
            </a:r>
          </a:p>
          <a:p>
            <a:r>
              <a:rPr lang="en-GB" sz="1400" b="1" dirty="0" smtClean="0"/>
              <a:t>Issues</a:t>
            </a:r>
            <a:r>
              <a:rPr lang="en-GB" sz="1400" dirty="0"/>
              <a:t>: Planted trees now closing canopy; some shading of </a:t>
            </a:r>
            <a:r>
              <a:rPr lang="en-GB" sz="1400" dirty="0" smtClean="0"/>
              <a:t>one pre-existing </a:t>
            </a:r>
            <a:r>
              <a:rPr lang="en-GB" sz="1400" dirty="0"/>
              <a:t>older boundary </a:t>
            </a:r>
            <a:r>
              <a:rPr lang="en-GB" sz="1400" dirty="0" smtClean="0"/>
              <a:t>tree; </a:t>
            </a:r>
            <a:r>
              <a:rPr lang="en-GB" sz="1400" dirty="0"/>
              <a:t>some old tree tubes remain on site (to be removed as part of work programme</a:t>
            </a:r>
            <a:r>
              <a:rPr lang="en-GB" sz="1400" dirty="0" smtClean="0"/>
              <a:t>)</a:t>
            </a:r>
          </a:p>
          <a:p>
            <a:r>
              <a:rPr lang="en-GB" sz="1400" b="1" dirty="0" smtClean="0"/>
              <a:t>Aims</a:t>
            </a:r>
            <a:r>
              <a:rPr lang="en-GB" sz="1400" dirty="0"/>
              <a:t>: Enable well-formed boundary trees to develop and provide habitat, amenity value, and shelter for livestock, integrated into the farmed landscape</a:t>
            </a:r>
          </a:p>
          <a:p>
            <a:r>
              <a:rPr lang="en-GB" sz="1400" b="1" dirty="0" smtClean="0"/>
              <a:t>Significant </a:t>
            </a:r>
            <a:r>
              <a:rPr lang="en-GB" sz="1400" b="1" dirty="0"/>
              <a:t>works</a:t>
            </a:r>
            <a:r>
              <a:rPr lang="en-GB" sz="1400" dirty="0"/>
              <a:t>: Thin younger, planted trees </a:t>
            </a:r>
            <a:r>
              <a:rPr lang="en-GB" sz="1400" dirty="0" smtClean="0"/>
              <a:t>in UW14 to </a:t>
            </a:r>
            <a:r>
              <a:rPr lang="en-GB" sz="1400" dirty="0"/>
              <a:t>promote trees of best form and health, including </a:t>
            </a:r>
            <a:r>
              <a:rPr lang="en-GB" sz="1400" dirty="0" smtClean="0"/>
              <a:t>beginning new pollards where tree form and position allows; fence repairs</a:t>
            </a:r>
            <a:endParaRPr lang="en-GB" sz="1400" dirty="0"/>
          </a:p>
        </p:txBody>
      </p:sp>
      <p:pic>
        <p:nvPicPr>
          <p:cNvPr id="8194" name="Picture 2" descr="http://azprd-gisap01.nt.ad.local/Geocortex/Essentials/443/REST/TempFiles/A4%20Landscape.jpg?guid=d80581ac-47d1-4433-a98e-d0378f2c9b25&amp;contentType=image%2Fjpe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755444" y="3294213"/>
            <a:ext cx="3028522" cy="29537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azprd-gisap01.nt.ad.local/Geocortex/Essentials/443/REST/TempFiles/A4%20Landscape.jpg?guid=b9b93fc7-265a-4cca-b268-b1e2326d1e9c&amp;contentType=image%2Fjpe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3082" y="347891"/>
            <a:ext cx="2661314" cy="25747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304159" y="347891"/>
            <a:ext cx="8372026" cy="2492990"/>
          </a:xfrm>
          <a:prstGeom prst="rect">
            <a:avLst/>
          </a:prstGeom>
          <a:noFill/>
        </p:spPr>
        <p:txBody>
          <a:bodyPr wrap="square" rtlCol="0">
            <a:spAutoFit/>
          </a:bodyPr>
          <a:lstStyle/>
          <a:p>
            <a:r>
              <a:rPr lang="en-GB" sz="1600" b="1" dirty="0"/>
              <a:t>Compartment: </a:t>
            </a:r>
            <a:r>
              <a:rPr lang="en-GB" sz="1600" b="1" dirty="0" smtClean="0">
                <a:solidFill>
                  <a:srgbClr val="FF0000"/>
                </a:solidFill>
              </a:rPr>
              <a:t>UW13 – </a:t>
            </a:r>
            <a:r>
              <a:rPr lang="en-GB" sz="1600" b="1" dirty="0" err="1" smtClean="0">
                <a:solidFill>
                  <a:srgbClr val="FF0000"/>
                </a:solidFill>
              </a:rPr>
              <a:t>Mislet</a:t>
            </a:r>
            <a:r>
              <a:rPr lang="en-GB" sz="1600" b="1" dirty="0" smtClean="0">
                <a:solidFill>
                  <a:srgbClr val="FF0000"/>
                </a:solidFill>
              </a:rPr>
              <a:t> Farm Wood</a:t>
            </a:r>
            <a:endParaRPr lang="en-GB" sz="1600" b="1" dirty="0">
              <a:solidFill>
                <a:srgbClr val="FF0000"/>
              </a:solidFill>
            </a:endParaRPr>
          </a:p>
          <a:p>
            <a:r>
              <a:rPr lang="en-GB" sz="1400" b="1" dirty="0"/>
              <a:t>Species</a:t>
            </a:r>
            <a:r>
              <a:rPr lang="en-GB" sz="1400" dirty="0"/>
              <a:t>: </a:t>
            </a:r>
            <a:r>
              <a:rPr lang="en-GB" sz="1400" dirty="0" smtClean="0"/>
              <a:t>European larch and mixed broadleaves, </a:t>
            </a:r>
            <a:r>
              <a:rPr lang="en-GB" sz="1400" dirty="0"/>
              <a:t>including sessile oak, ash, </a:t>
            </a:r>
            <a:r>
              <a:rPr lang="en-GB" sz="1400" dirty="0" smtClean="0"/>
              <a:t>wild cherry, rowan, hawthorn and hazel</a:t>
            </a:r>
            <a:endParaRPr lang="en-GB" sz="1400" dirty="0"/>
          </a:p>
          <a:p>
            <a:r>
              <a:rPr lang="en-GB" sz="1400" b="1" dirty="0"/>
              <a:t>Hectares</a:t>
            </a:r>
            <a:r>
              <a:rPr lang="en-GB" sz="1400" dirty="0"/>
              <a:t>: </a:t>
            </a:r>
            <a:r>
              <a:rPr lang="en-GB" sz="1400" dirty="0" smtClean="0"/>
              <a:t>0.15ha</a:t>
            </a:r>
          </a:p>
          <a:p>
            <a:r>
              <a:rPr lang="en-GB" sz="1400" b="1" dirty="0" smtClean="0"/>
              <a:t>Designations</a:t>
            </a:r>
            <a:r>
              <a:rPr lang="en-GB" sz="1400" dirty="0"/>
              <a:t>: LDNP &amp;</a:t>
            </a:r>
            <a:r>
              <a:rPr lang="en-GB" sz="1400" dirty="0" smtClean="0"/>
              <a:t> </a:t>
            </a:r>
            <a:r>
              <a:rPr lang="en-GB" sz="1400" dirty="0"/>
              <a:t>WHS		                            </a:t>
            </a:r>
            <a:endParaRPr lang="en-GB" sz="1400" b="1" dirty="0"/>
          </a:p>
          <a:p>
            <a:r>
              <a:rPr lang="en-GB" sz="1400" b="1" dirty="0"/>
              <a:t>Description</a:t>
            </a:r>
            <a:r>
              <a:rPr lang="en-GB" sz="1400" dirty="0"/>
              <a:t>: </a:t>
            </a:r>
            <a:r>
              <a:rPr lang="en-GB" sz="1400" dirty="0" smtClean="0"/>
              <a:t>Small corner planting along </a:t>
            </a:r>
            <a:r>
              <a:rPr lang="en-GB" sz="1400" dirty="0" err="1" smtClean="0"/>
              <a:t>Moorhowe</a:t>
            </a:r>
            <a:r>
              <a:rPr lang="en-GB" sz="1400" dirty="0" smtClean="0"/>
              <a:t> Lane, presumably previously a stand or larch with the majority of trees removed and re-planted with broadleaves. Trees are generally establishing well and will continue to provide habitat and amenity value.</a:t>
            </a:r>
            <a:endParaRPr lang="en-GB" sz="1400" dirty="0"/>
          </a:p>
          <a:p>
            <a:r>
              <a:rPr lang="en-GB" sz="1400" b="1" dirty="0"/>
              <a:t>Issues</a:t>
            </a:r>
            <a:r>
              <a:rPr lang="en-GB" sz="1400" dirty="0"/>
              <a:t>: </a:t>
            </a:r>
            <a:r>
              <a:rPr lang="en-GB" sz="1400" dirty="0" smtClean="0"/>
              <a:t>Some old tree tubes remain on site (to be removed as part of work programme)</a:t>
            </a:r>
          </a:p>
          <a:p>
            <a:r>
              <a:rPr lang="en-GB" sz="1400" b="1" dirty="0" smtClean="0"/>
              <a:t>Aims</a:t>
            </a:r>
            <a:r>
              <a:rPr lang="en-GB" sz="1400" dirty="0"/>
              <a:t>: Enable </a:t>
            </a:r>
            <a:r>
              <a:rPr lang="en-GB" sz="1400" dirty="0" smtClean="0"/>
              <a:t>a small copse of well-formed </a:t>
            </a:r>
            <a:r>
              <a:rPr lang="en-GB" sz="1400" dirty="0"/>
              <a:t>boundary trees to develop and provide habitat, amenity value, and shelter for livestock, integrated into the farmed </a:t>
            </a:r>
            <a:r>
              <a:rPr lang="en-GB" sz="1400" dirty="0" smtClean="0"/>
              <a:t>landscape. No significant works planned at present.</a:t>
            </a:r>
            <a:endParaRPr lang="en-GB" sz="1400" dirty="0"/>
          </a:p>
        </p:txBody>
      </p:sp>
    </p:spTree>
    <p:extLst>
      <p:ext uri="{BB962C8B-B14F-4D97-AF65-F5344CB8AC3E}">
        <p14:creationId xmlns:p14="http://schemas.microsoft.com/office/powerpoint/2010/main" val="2737275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61003855"/>
              </p:ext>
            </p:extLst>
          </p:nvPr>
        </p:nvGraphicFramePr>
        <p:xfrm>
          <a:off x="-2" y="-104574"/>
          <a:ext cx="12192001" cy="6950542"/>
        </p:xfrm>
        <a:graphic>
          <a:graphicData uri="http://schemas.openxmlformats.org/drawingml/2006/table">
            <a:tbl>
              <a:tblPr firstRow="1" firstCol="1" bandRow="1">
                <a:tableStyleId>{5C22544A-7EE6-4342-B048-85BDC9FD1C3A}</a:tableStyleId>
              </a:tblPr>
              <a:tblGrid>
                <a:gridCol w="1465326"/>
                <a:gridCol w="4368805"/>
                <a:gridCol w="6357870"/>
              </a:tblGrid>
              <a:tr h="634430">
                <a:tc>
                  <a:txBody>
                    <a:bodyPr/>
                    <a:lstStyle/>
                    <a:p>
                      <a:pPr marL="0" marR="0">
                        <a:lnSpc>
                          <a:spcPct val="107000"/>
                        </a:lnSpc>
                        <a:spcBef>
                          <a:spcPts val="0"/>
                        </a:spcBef>
                        <a:spcAft>
                          <a:spcPts val="0"/>
                        </a:spcAft>
                      </a:pPr>
                      <a:r>
                        <a:rPr lang="en-GB" sz="1200" dirty="0">
                          <a:effectLst/>
                        </a:rPr>
                        <a:t>What we want to do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751" marR="42751" marT="0" marB="0"/>
                </a:tc>
                <a:tc>
                  <a:txBody>
                    <a:bodyPr/>
                    <a:lstStyle/>
                    <a:p>
                      <a:pPr marL="0" marR="0">
                        <a:lnSpc>
                          <a:spcPct val="107000"/>
                        </a:lnSpc>
                        <a:spcBef>
                          <a:spcPts val="0"/>
                        </a:spcBef>
                        <a:spcAft>
                          <a:spcPts val="0"/>
                        </a:spcAft>
                      </a:pPr>
                      <a:r>
                        <a:rPr lang="en-GB" sz="1200" dirty="0">
                          <a:effectLst/>
                        </a:rPr>
                        <a:t>Why we want to do it?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751" marR="42751" marT="0" marB="0"/>
                </a:tc>
                <a:tc>
                  <a:txBody>
                    <a:bodyPr/>
                    <a:lstStyle/>
                    <a:p>
                      <a:pPr marL="0" marR="0">
                        <a:lnSpc>
                          <a:spcPct val="107000"/>
                        </a:lnSpc>
                        <a:spcBef>
                          <a:spcPts val="0"/>
                        </a:spcBef>
                        <a:spcAft>
                          <a:spcPts val="0"/>
                        </a:spcAft>
                      </a:pPr>
                      <a:r>
                        <a:rPr lang="en-GB" sz="1200" dirty="0">
                          <a:effectLst/>
                        </a:rPr>
                        <a:t>How can we achieve it?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751" marR="42751" marT="0" marB="0"/>
                </a:tc>
              </a:tr>
              <a:tr h="2983365">
                <a:tc>
                  <a:txBody>
                    <a:bodyPr/>
                    <a:lstStyle/>
                    <a:p>
                      <a:pPr marL="0" marR="0">
                        <a:lnSpc>
                          <a:spcPct val="107000"/>
                        </a:lnSpc>
                        <a:spcBef>
                          <a:spcPts val="0"/>
                        </a:spcBef>
                        <a:spcAft>
                          <a:spcPts val="0"/>
                        </a:spcAft>
                      </a:pPr>
                      <a:r>
                        <a:rPr lang="en-GB" sz="1200" b="1" kern="1200" dirty="0" smtClean="0">
                          <a:solidFill>
                            <a:schemeClr val="lt1"/>
                          </a:solidFill>
                          <a:effectLst/>
                          <a:latin typeface="+mn-lt"/>
                          <a:ea typeface="+mn-ea"/>
                          <a:cs typeface="+mn-cs"/>
                        </a:rPr>
                        <a:t>Maintain the current level of woodland in the National Trust Windermere property, and expand woodlands </a:t>
                      </a:r>
                      <a:r>
                        <a:rPr lang="en-GB" sz="1200" b="1" kern="1200" dirty="0" smtClean="0">
                          <a:solidFill>
                            <a:schemeClr val="lt1"/>
                          </a:solidFill>
                          <a:effectLst/>
                          <a:latin typeface="+mn-lt"/>
                          <a:ea typeface="+mn-ea"/>
                          <a:cs typeface="+mn-cs"/>
                        </a:rPr>
                        <a:t>and the treed landscape where </a:t>
                      </a:r>
                      <a:r>
                        <a:rPr lang="en-GB" sz="1200" b="1" kern="1200" dirty="0" smtClean="0">
                          <a:solidFill>
                            <a:schemeClr val="lt1"/>
                          </a:solidFill>
                          <a:effectLst/>
                          <a:latin typeface="+mn-lt"/>
                          <a:ea typeface="+mn-ea"/>
                          <a:cs typeface="+mn-cs"/>
                        </a:rPr>
                        <a:t>opportunities arise.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51" marR="42751" marT="0" marB="0"/>
                </a:tc>
                <a:tc>
                  <a:txBody>
                    <a:bodyPr/>
                    <a:lstStyle/>
                    <a:p>
                      <a:pPr marL="0" marR="0">
                        <a:lnSpc>
                          <a:spcPct val="107000"/>
                        </a:lnSpc>
                        <a:spcBef>
                          <a:spcPts val="0"/>
                        </a:spcBef>
                        <a:spcAft>
                          <a:spcPts val="0"/>
                        </a:spcAft>
                      </a:pPr>
                      <a:r>
                        <a:rPr lang="en-GB" sz="1200" dirty="0" smtClean="0">
                          <a:effectLst/>
                        </a:rPr>
                        <a:t>Woodland cover within</a:t>
                      </a:r>
                      <a:r>
                        <a:rPr lang="en-GB" sz="1200" baseline="0" dirty="0" smtClean="0">
                          <a:effectLst/>
                        </a:rPr>
                        <a:t> the UK is poor compared to the wider European average, and  the UK Government Forestry Policy details targets to expand woodland cover in the UK.</a:t>
                      </a:r>
                    </a:p>
                    <a:p>
                      <a:pPr marL="0" marR="0">
                        <a:lnSpc>
                          <a:spcPct val="107000"/>
                        </a:lnSpc>
                        <a:spcBef>
                          <a:spcPts val="0"/>
                        </a:spcBef>
                        <a:spcAft>
                          <a:spcPts val="0"/>
                        </a:spcAft>
                      </a:pPr>
                      <a:r>
                        <a:rPr lang="en-GB" sz="1200" b="0" baseline="0" dirty="0" smtClean="0">
                          <a:effectLst/>
                        </a:rPr>
                        <a:t>The NT holds both larger woodland blocks within Windermere, Ambleside and </a:t>
                      </a:r>
                      <a:r>
                        <a:rPr lang="en-GB" sz="1200" b="0" baseline="0" dirty="0" err="1" smtClean="0">
                          <a:effectLst/>
                        </a:rPr>
                        <a:t>Troutbeck</a:t>
                      </a:r>
                      <a:r>
                        <a:rPr lang="en-GB" sz="1200" b="0" baseline="0" dirty="0" smtClean="0">
                          <a:effectLst/>
                        </a:rPr>
                        <a:t>, thus contributing towards existing woodland cover, as well as smaller shelterbelts and copses that can incorporate tree cover into a predominantly agricultural landscape. It is imperative that this existing tree cover is not eroded and instead expands through sensitive, collaborative schemes. This will help to provide the environmental, social and economic benefits of trees and woodlands, including the wide range of ecosystem services that complement and contrast with the ecosystem services provided by adjacent land uses.</a:t>
                      </a:r>
                      <a:endParaRPr lang="en-GB" sz="1200" b="0" dirty="0">
                        <a:effectLst/>
                      </a:endParaRPr>
                    </a:p>
                  </a:txBody>
                  <a:tcPr marL="42751" marR="42751" marT="0" marB="0"/>
                </a:tc>
                <a:tc>
                  <a:txBody>
                    <a:bodyPr/>
                    <a:lstStyle/>
                    <a:p>
                      <a:pPr marL="0" marR="0">
                        <a:lnSpc>
                          <a:spcPct val="107000"/>
                        </a:lnSpc>
                        <a:spcBef>
                          <a:spcPts val="0"/>
                        </a:spcBef>
                        <a:spcAft>
                          <a:spcPts val="0"/>
                        </a:spcAft>
                      </a:pPr>
                      <a:r>
                        <a:rPr lang="en-GB" sz="1200" dirty="0" smtClean="0">
                          <a:effectLst/>
                        </a:rPr>
                        <a:t>Clear-felling</a:t>
                      </a:r>
                      <a:r>
                        <a:rPr lang="en-GB" sz="1200" baseline="0" dirty="0" smtClean="0">
                          <a:effectLst/>
                        </a:rPr>
                        <a:t> of woodlands and forests will be avoided except for where small stands of trees offer no other alternatives for more sensitive woodland management; in these cases, stands will be replanted to ensure overall woodland area is maintained.</a:t>
                      </a:r>
                    </a:p>
                    <a:p>
                      <a:pPr marL="0" marR="0">
                        <a:lnSpc>
                          <a:spcPct val="107000"/>
                        </a:lnSpc>
                        <a:spcBef>
                          <a:spcPts val="0"/>
                        </a:spcBef>
                        <a:spcAft>
                          <a:spcPts val="0"/>
                        </a:spcAft>
                      </a:pPr>
                      <a:r>
                        <a:rPr lang="en-GB" sz="1200" baseline="0" dirty="0" smtClean="0">
                          <a:effectLst/>
                        </a:rPr>
                        <a:t>Larger woodlands will be managed using “continuous cover approaches” to maintain woodland cover, through thinning or the felling of small groups of trees within woods.</a:t>
                      </a:r>
                    </a:p>
                    <a:p>
                      <a:pPr marL="0" marR="0">
                        <a:lnSpc>
                          <a:spcPct val="107000"/>
                        </a:lnSpc>
                        <a:spcBef>
                          <a:spcPts val="0"/>
                        </a:spcBef>
                        <a:spcAft>
                          <a:spcPts val="0"/>
                        </a:spcAft>
                      </a:pPr>
                      <a:r>
                        <a:rPr lang="en-GB" sz="1200" baseline="0" dirty="0" smtClean="0">
                          <a:effectLst/>
                        </a:rPr>
                        <a:t>Opportunities for scrub and woodland planting will continue to be explored on National Trust land through partnership working with our tenant farmers, particularly exploring the potential for farm shelterbelts that can increase woodland cover and provide benefits for livestock farming businesses, as well as the options for increasing agroforestry schemes through wood pasture.</a:t>
                      </a:r>
                      <a:endParaRPr lang="en-GB" sz="1200" dirty="0">
                        <a:effectLst/>
                      </a:endParaRPr>
                    </a:p>
                  </a:txBody>
                  <a:tcPr marL="42751" marR="42751" marT="0" marB="0"/>
                </a:tc>
              </a:tr>
              <a:tr h="3332747">
                <a:tc>
                  <a:txBody>
                    <a:bodyPr/>
                    <a:lstStyle/>
                    <a:p>
                      <a:pPr marL="0" marR="0">
                        <a:lnSpc>
                          <a:spcPct val="107000"/>
                        </a:lnSpc>
                        <a:spcBef>
                          <a:spcPts val="0"/>
                        </a:spcBef>
                        <a:spcAft>
                          <a:spcPts val="0"/>
                        </a:spcAft>
                      </a:pPr>
                      <a:r>
                        <a:rPr lang="en-GB" sz="1200" b="1" kern="1200" dirty="0" smtClean="0">
                          <a:solidFill>
                            <a:schemeClr val="lt1"/>
                          </a:solidFill>
                          <a:effectLst/>
                          <a:latin typeface="+mn-lt"/>
                          <a:ea typeface="+mn-ea"/>
                          <a:cs typeface="+mn-cs"/>
                        </a:rPr>
                        <a:t>Manage and expand the woodland to improve natural resource protection, particularly focusing on water and soil quality.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smtClean="0">
                          <a:effectLst/>
                        </a:rPr>
                        <a:t>Storm Desmond</a:t>
                      </a:r>
                      <a:r>
                        <a:rPr lang="en-GB" sz="1200" baseline="0" dirty="0" smtClean="0">
                          <a:effectLst/>
                        </a:rPr>
                        <a:t> in 2015 demonstrated the impacts of flooding on both communities and the land. Trees and woods can help to protect water and soil through binding soils, slowing the flow of water, and improving water quality. </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We wish to play our part in the mitigation of the impacts of these storm events and of soil erosion.</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marL="0" marR="0">
                        <a:lnSpc>
                          <a:spcPct val="107000"/>
                        </a:lnSpc>
                        <a:spcBef>
                          <a:spcPts val="0"/>
                        </a:spcBef>
                        <a:spcAft>
                          <a:spcPts val="0"/>
                        </a:spcAft>
                      </a:pPr>
                      <a:r>
                        <a:rPr lang="en-GB" sz="1200" dirty="0" smtClean="0">
                          <a:effectLst/>
                        </a:rPr>
                        <a:t>Maintain and enhance</a:t>
                      </a:r>
                      <a:r>
                        <a:rPr lang="en-GB" sz="1200" baseline="0" dirty="0" smtClean="0">
                          <a:effectLst/>
                        </a:rPr>
                        <a:t> woodlands adjacent to watercourses, and consider ‘riparian’ planting as a particular objective when considering tree planting opportunities.</a:t>
                      </a:r>
                    </a:p>
                    <a:p>
                      <a:pPr marL="0" marR="0">
                        <a:lnSpc>
                          <a:spcPct val="107000"/>
                        </a:lnSpc>
                        <a:spcBef>
                          <a:spcPts val="0"/>
                        </a:spcBef>
                        <a:spcAft>
                          <a:spcPts val="0"/>
                        </a:spcAft>
                      </a:pPr>
                      <a:r>
                        <a:rPr lang="en-GB" sz="1200" baseline="0" dirty="0" smtClean="0">
                          <a:effectLst/>
                        </a:rPr>
                        <a:t>Continue to plant ‘trees outside woods’ in partnership with our tenant farmers .</a:t>
                      </a:r>
                      <a:endParaRPr lang="en-GB" sz="1200" dirty="0" smtClean="0">
                        <a:effectLst/>
                      </a:endParaRPr>
                    </a:p>
                  </a:txBody>
                  <a:tcPr marL="43777" marR="43777" marT="0" marB="0"/>
                </a:tc>
              </a:tr>
            </a:tbl>
          </a:graphicData>
        </a:graphic>
      </p:graphicFrame>
    </p:spTree>
    <p:extLst>
      <p:ext uri="{BB962C8B-B14F-4D97-AF65-F5344CB8AC3E}">
        <p14:creationId xmlns:p14="http://schemas.microsoft.com/office/powerpoint/2010/main" val="3527814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9608" y="3434720"/>
            <a:ext cx="11630471" cy="2708434"/>
          </a:xfrm>
          <a:prstGeom prst="rect">
            <a:avLst/>
          </a:prstGeom>
          <a:noFill/>
        </p:spPr>
        <p:txBody>
          <a:bodyPr wrap="square" rtlCol="0">
            <a:spAutoFit/>
          </a:bodyPr>
          <a:lstStyle/>
          <a:p>
            <a:r>
              <a:rPr lang="en-GB" sz="1600" b="1" dirty="0"/>
              <a:t>Compartment: </a:t>
            </a:r>
            <a:r>
              <a:rPr lang="en-GB" sz="1600" b="1" dirty="0" smtClean="0">
                <a:solidFill>
                  <a:srgbClr val="FF0000"/>
                </a:solidFill>
              </a:rPr>
              <a:t>Lower Windermere (LW) 1 &amp; LW2 – </a:t>
            </a:r>
            <a:r>
              <a:rPr lang="en-GB" sz="1600" b="1" dirty="0" err="1" smtClean="0">
                <a:solidFill>
                  <a:srgbClr val="FF0000"/>
                </a:solidFill>
              </a:rPr>
              <a:t>Millerbeck</a:t>
            </a:r>
            <a:r>
              <a:rPr lang="en-GB" sz="1600" b="1" dirty="0" smtClean="0">
                <a:solidFill>
                  <a:srgbClr val="FF0000"/>
                </a:solidFill>
              </a:rPr>
              <a:t> Wood, Adelaide Hill and </a:t>
            </a:r>
            <a:r>
              <a:rPr lang="en-GB" sz="1600" b="1" dirty="0" err="1" smtClean="0">
                <a:solidFill>
                  <a:srgbClr val="FF0000"/>
                </a:solidFill>
              </a:rPr>
              <a:t>Rayrigg</a:t>
            </a:r>
            <a:r>
              <a:rPr lang="en-GB" sz="1600" b="1" dirty="0" smtClean="0">
                <a:solidFill>
                  <a:srgbClr val="FF0000"/>
                </a:solidFill>
              </a:rPr>
              <a:t> Woods</a:t>
            </a:r>
            <a:endParaRPr lang="en-GB" sz="1600" b="1" dirty="0">
              <a:solidFill>
                <a:srgbClr val="FF0000"/>
              </a:solidFill>
            </a:endParaRPr>
          </a:p>
          <a:p>
            <a:r>
              <a:rPr lang="en-GB" sz="1400" b="1" dirty="0"/>
              <a:t>Species</a:t>
            </a:r>
            <a:r>
              <a:rPr lang="en-GB" sz="1400" dirty="0"/>
              <a:t>: Mixed broadleaves including sessile oak, </a:t>
            </a:r>
            <a:r>
              <a:rPr lang="en-GB" sz="1400" dirty="0" smtClean="0"/>
              <a:t>beech and sycamore</a:t>
            </a:r>
            <a:endParaRPr lang="en-GB" sz="1400" dirty="0"/>
          </a:p>
          <a:p>
            <a:r>
              <a:rPr lang="en-GB" sz="1400" b="1" dirty="0"/>
              <a:t>Hectares</a:t>
            </a:r>
            <a:r>
              <a:rPr lang="en-GB" sz="1400" dirty="0"/>
              <a:t>: </a:t>
            </a:r>
            <a:r>
              <a:rPr lang="en-GB" sz="1400" dirty="0" smtClean="0"/>
              <a:t>2.5ha in total		</a:t>
            </a:r>
            <a:r>
              <a:rPr lang="en-GB" sz="1400" b="1" dirty="0" smtClean="0"/>
              <a:t>Designations</a:t>
            </a:r>
            <a:r>
              <a:rPr lang="en-GB" sz="1400" dirty="0"/>
              <a:t>: LDNP </a:t>
            </a:r>
            <a:r>
              <a:rPr lang="en-GB" sz="1400" dirty="0" smtClean="0"/>
              <a:t>&amp; WHS; LW2a &amp; LW2b ASNW</a:t>
            </a:r>
            <a:r>
              <a:rPr lang="en-GB" sz="1400" dirty="0"/>
              <a:t>		                            </a:t>
            </a:r>
            <a:endParaRPr lang="en-GB" sz="1400" b="1" dirty="0"/>
          </a:p>
          <a:p>
            <a:r>
              <a:rPr lang="en-GB" sz="1400" b="1" dirty="0"/>
              <a:t>Description</a:t>
            </a:r>
            <a:r>
              <a:rPr lang="en-GB" sz="1400" dirty="0"/>
              <a:t>: </a:t>
            </a:r>
            <a:r>
              <a:rPr lang="en-GB" sz="1400" dirty="0" smtClean="0"/>
              <a:t>Three separate sub-compartments that make up ‘</a:t>
            </a:r>
            <a:r>
              <a:rPr lang="en-GB" sz="1400" dirty="0" err="1" smtClean="0"/>
              <a:t>Millerground</a:t>
            </a:r>
            <a:r>
              <a:rPr lang="en-GB" sz="1400" dirty="0" smtClean="0"/>
              <a:t>’, a popular stretch of woodlands leading down to and along Windermere lakeshore. Mostly sessile oak, with significant beech and sycamore and areas of shingle with more ash, </a:t>
            </a:r>
            <a:r>
              <a:rPr lang="en-GB" sz="1400" dirty="0" err="1" smtClean="0"/>
              <a:t>wych</a:t>
            </a:r>
            <a:r>
              <a:rPr lang="en-GB" sz="1400" dirty="0" smtClean="0"/>
              <a:t> elm and small-leaved lime. The woods are seasonally busy with both local community users and visitors. The Local Authority own a small area between LW2a and LW2b.</a:t>
            </a:r>
            <a:endParaRPr lang="en-GB" sz="1400" dirty="0"/>
          </a:p>
          <a:p>
            <a:r>
              <a:rPr lang="en-GB" sz="1400" b="1" dirty="0"/>
              <a:t>Issues</a:t>
            </a:r>
            <a:r>
              <a:rPr lang="en-GB" sz="1400" dirty="0"/>
              <a:t>: </a:t>
            </a:r>
            <a:r>
              <a:rPr lang="en-GB" sz="1400" dirty="0" smtClean="0"/>
              <a:t>Occasional anti-social behaviour; significant beech regeneration and a generally closed-canopy hinders regeneration of more light demanding species.</a:t>
            </a:r>
          </a:p>
          <a:p>
            <a:r>
              <a:rPr lang="en-GB" sz="1400" b="1" dirty="0" smtClean="0"/>
              <a:t>Aims</a:t>
            </a:r>
            <a:r>
              <a:rPr lang="en-GB" sz="1400" dirty="0"/>
              <a:t>: </a:t>
            </a:r>
            <a:r>
              <a:rPr lang="en-GB" sz="1400" dirty="0" smtClean="0"/>
              <a:t>To maintain a mixed broadleaf woodland of the </a:t>
            </a:r>
            <a:r>
              <a:rPr lang="en-GB" sz="1400" dirty="0" err="1" smtClean="0"/>
              <a:t>oakwood</a:t>
            </a:r>
            <a:r>
              <a:rPr lang="en-GB" sz="1400" dirty="0" smtClean="0"/>
              <a:t>-type, and maintain the significant amenity value through preventing the paths from becoming overgrown and enabling users to enjoy both the woodland habitat but also the lakeshore views</a:t>
            </a:r>
            <a:endParaRPr lang="en-GB" sz="1400" dirty="0"/>
          </a:p>
          <a:p>
            <a:r>
              <a:rPr lang="en-GB" sz="1400" b="1" dirty="0" smtClean="0"/>
              <a:t>Significant </a:t>
            </a:r>
            <a:r>
              <a:rPr lang="en-GB" sz="1400" b="1" dirty="0"/>
              <a:t>works</a:t>
            </a:r>
            <a:r>
              <a:rPr lang="en-GB" sz="1400" dirty="0"/>
              <a:t>: </a:t>
            </a:r>
            <a:r>
              <a:rPr lang="en-GB" sz="1400" dirty="0" smtClean="0"/>
              <a:t>Thin </a:t>
            </a:r>
            <a:r>
              <a:rPr lang="en-GB" sz="1400" dirty="0"/>
              <a:t>along </a:t>
            </a:r>
            <a:r>
              <a:rPr lang="en-GB" sz="1400" dirty="0" err="1"/>
              <a:t>Millerbeck</a:t>
            </a:r>
            <a:r>
              <a:rPr lang="en-GB" sz="1400" dirty="0"/>
              <a:t> in LW1 to create more dappled shade, and maintain views up the beck from the small bridge; </a:t>
            </a:r>
            <a:r>
              <a:rPr lang="en-GB" sz="1400" dirty="0" smtClean="0"/>
              <a:t>generally thin UW2, focussing on reducing beech to increase light levels and promote regeneration of oak, birch and other light-demanding species; coppice sycamore and beech along the lakeshore in four areas in LW2b to maintain views out to the lake.</a:t>
            </a:r>
            <a:endParaRPr lang="en-GB" sz="1400" dirty="0"/>
          </a:p>
        </p:txBody>
      </p:sp>
      <p:pic>
        <p:nvPicPr>
          <p:cNvPr id="1028" name="Picture 4" descr="http://azprd-gisap01.nt.ad.local/Geocortex/Essentials/443/REST/TempFiles/A4%20Landscape.jpg?guid=3766c985-8488-4adc-99df-7d7071b79cec&amp;contentType=image%2Fjpe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843713" y="377734"/>
            <a:ext cx="2839901" cy="28540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INDERMER-FPS01\OneTrust\WORK\Forestry\Management plans\FC woodland management plan Windermere\Photos\LW1 Miller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386" y="334224"/>
            <a:ext cx="3921457" cy="294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218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81674" y="3425587"/>
            <a:ext cx="11194511" cy="2708434"/>
          </a:xfrm>
          <a:prstGeom prst="rect">
            <a:avLst/>
          </a:prstGeom>
          <a:noFill/>
        </p:spPr>
        <p:txBody>
          <a:bodyPr wrap="square" rtlCol="0">
            <a:spAutoFit/>
          </a:bodyPr>
          <a:lstStyle/>
          <a:p>
            <a:r>
              <a:rPr lang="en-GB" sz="1600" b="1" dirty="0"/>
              <a:t>Compartment: </a:t>
            </a:r>
            <a:r>
              <a:rPr lang="en-GB" sz="1600" b="1" dirty="0" smtClean="0">
                <a:solidFill>
                  <a:srgbClr val="FF0000"/>
                </a:solidFill>
              </a:rPr>
              <a:t>LW3 – Post Knott</a:t>
            </a:r>
            <a:endParaRPr lang="en-GB" sz="1600" b="1" dirty="0">
              <a:solidFill>
                <a:srgbClr val="FF0000"/>
              </a:solidFill>
            </a:endParaRPr>
          </a:p>
          <a:p>
            <a:r>
              <a:rPr lang="en-GB" sz="1400" b="1" dirty="0"/>
              <a:t>Species</a:t>
            </a:r>
            <a:r>
              <a:rPr lang="en-GB" sz="1400" dirty="0"/>
              <a:t>: Mixed broadleaves including sessile </a:t>
            </a:r>
            <a:r>
              <a:rPr lang="en-GB" sz="1400" dirty="0" smtClean="0"/>
              <a:t>oak and sycamore; occasional conifers including Scots pine and larch</a:t>
            </a:r>
            <a:endParaRPr lang="en-GB" sz="1400" dirty="0"/>
          </a:p>
          <a:p>
            <a:r>
              <a:rPr lang="en-GB" sz="1400" b="1" dirty="0"/>
              <a:t>Hectares</a:t>
            </a:r>
            <a:r>
              <a:rPr lang="en-GB" sz="1400" dirty="0"/>
              <a:t>: </a:t>
            </a:r>
            <a:r>
              <a:rPr lang="en-GB" sz="1400" dirty="0" smtClean="0"/>
              <a:t>1.3ha</a:t>
            </a:r>
          </a:p>
          <a:p>
            <a:r>
              <a:rPr lang="en-GB" sz="1400" b="1" dirty="0" smtClean="0"/>
              <a:t>Designations</a:t>
            </a:r>
            <a:r>
              <a:rPr lang="en-GB" sz="1400" dirty="0"/>
              <a:t>: LDNP </a:t>
            </a:r>
            <a:r>
              <a:rPr lang="en-GB" sz="1400" dirty="0" smtClean="0"/>
              <a:t>&amp; WHS</a:t>
            </a:r>
            <a:r>
              <a:rPr lang="en-GB" sz="1400" dirty="0"/>
              <a:t>		                            </a:t>
            </a:r>
            <a:endParaRPr lang="en-GB" sz="1400" b="1" dirty="0"/>
          </a:p>
          <a:p>
            <a:r>
              <a:rPr lang="en-GB" sz="1400" b="1" dirty="0"/>
              <a:t>Description</a:t>
            </a:r>
            <a:r>
              <a:rPr lang="en-GB" sz="1400" dirty="0"/>
              <a:t>: </a:t>
            </a:r>
            <a:r>
              <a:rPr lang="en-GB" sz="1400" dirty="0" smtClean="0"/>
              <a:t>The more wooded slopes below the popular Post Knott viewpoint above Bowness. The woodland is predominantly sessile oak, with younger beech, sycamore and ash present alongside occasional, significant larch and Scots pine. The wood is popular with local community members and visitors enjoying the view from the top.</a:t>
            </a:r>
            <a:endParaRPr lang="en-GB" sz="1400" dirty="0"/>
          </a:p>
          <a:p>
            <a:r>
              <a:rPr lang="en-GB" sz="1400" b="1" dirty="0"/>
              <a:t>Issues</a:t>
            </a:r>
            <a:r>
              <a:rPr lang="en-GB" sz="1400" dirty="0"/>
              <a:t>: </a:t>
            </a:r>
            <a:r>
              <a:rPr lang="en-GB" sz="1400" dirty="0" smtClean="0"/>
              <a:t>A generally closed-canopy is limited regeneration of more light demanding species; sightlines from the viewpoint can become blocked by trees below</a:t>
            </a:r>
          </a:p>
          <a:p>
            <a:r>
              <a:rPr lang="en-GB" sz="1400" b="1" dirty="0" smtClean="0"/>
              <a:t>Aims</a:t>
            </a:r>
            <a:r>
              <a:rPr lang="en-GB" sz="1400" dirty="0"/>
              <a:t>: </a:t>
            </a:r>
            <a:r>
              <a:rPr lang="en-GB" sz="1400" dirty="0" smtClean="0"/>
              <a:t>To maintain a mixed broadleaf woodland of the </a:t>
            </a:r>
            <a:r>
              <a:rPr lang="en-GB" sz="1400" dirty="0" err="1" smtClean="0"/>
              <a:t>oakwood</a:t>
            </a:r>
            <a:r>
              <a:rPr lang="en-GB" sz="1400" dirty="0" smtClean="0"/>
              <a:t>-type, and maintain key sightlines from the viewpoint</a:t>
            </a:r>
          </a:p>
          <a:p>
            <a:r>
              <a:rPr lang="en-GB" sz="1400" b="1" dirty="0" smtClean="0"/>
              <a:t>Significant </a:t>
            </a:r>
            <a:r>
              <a:rPr lang="en-GB" sz="1400" b="1" dirty="0"/>
              <a:t>works</a:t>
            </a:r>
            <a:r>
              <a:rPr lang="en-GB" sz="1400" dirty="0"/>
              <a:t>: </a:t>
            </a:r>
            <a:r>
              <a:rPr lang="en-GB" sz="1400" dirty="0" smtClean="0"/>
              <a:t>General thin of areas of the woodland to reduce beech and sycamore particularly, allowing more light to the woodland floor and opening some sightlines from the Post Knott viewpoint; some continued coppicing and pollarding of young trees around the viewpoint itself.</a:t>
            </a:r>
            <a:endParaRPr lang="en-GB" sz="1400" dirty="0"/>
          </a:p>
        </p:txBody>
      </p:sp>
      <p:pic>
        <p:nvPicPr>
          <p:cNvPr id="2052" name="Picture 4" descr="http://azprd-gisap01.nt.ad.local/Geocortex/Essentials/443/REST/TempFiles/A4%20Landscape.jpg?guid=4efe7185-4e2f-4269-817d-b00fc173d86b&amp;contentType=image%2Fjpe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62691" y="362491"/>
            <a:ext cx="2895118" cy="29726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83307" y="362491"/>
            <a:ext cx="5000842" cy="2972666"/>
          </a:xfrm>
          <a:prstGeom prst="rect">
            <a:avLst/>
          </a:prstGeom>
        </p:spPr>
      </p:pic>
    </p:spTree>
    <p:extLst>
      <p:ext uri="{BB962C8B-B14F-4D97-AF65-F5344CB8AC3E}">
        <p14:creationId xmlns:p14="http://schemas.microsoft.com/office/powerpoint/2010/main" val="2628773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40240" y="3718890"/>
            <a:ext cx="10641994" cy="2492990"/>
          </a:xfrm>
          <a:prstGeom prst="rect">
            <a:avLst/>
          </a:prstGeom>
          <a:noFill/>
        </p:spPr>
        <p:txBody>
          <a:bodyPr wrap="square" rtlCol="0">
            <a:spAutoFit/>
          </a:bodyPr>
          <a:lstStyle/>
          <a:p>
            <a:r>
              <a:rPr lang="en-GB" sz="1600" b="1" dirty="0"/>
              <a:t>Compartment: </a:t>
            </a:r>
            <a:r>
              <a:rPr lang="en-GB" sz="1600" b="1" dirty="0" smtClean="0">
                <a:solidFill>
                  <a:srgbClr val="FF0000"/>
                </a:solidFill>
              </a:rPr>
              <a:t>LW4 – </a:t>
            </a:r>
            <a:r>
              <a:rPr lang="en-GB" sz="1600" b="1" dirty="0" err="1" smtClean="0">
                <a:solidFill>
                  <a:srgbClr val="FF0000"/>
                </a:solidFill>
              </a:rPr>
              <a:t>Cockshott</a:t>
            </a:r>
            <a:r>
              <a:rPr lang="en-GB" sz="1600" b="1" dirty="0" smtClean="0">
                <a:solidFill>
                  <a:srgbClr val="FF0000"/>
                </a:solidFill>
              </a:rPr>
              <a:t> Woods &amp; Ferry Nab</a:t>
            </a:r>
            <a:endParaRPr lang="en-GB" sz="1600" b="1" dirty="0">
              <a:solidFill>
                <a:srgbClr val="FF0000"/>
              </a:solidFill>
            </a:endParaRPr>
          </a:p>
          <a:p>
            <a:r>
              <a:rPr lang="en-GB" sz="1400" b="1" dirty="0"/>
              <a:t>Species</a:t>
            </a:r>
            <a:r>
              <a:rPr lang="en-GB" sz="1400" dirty="0"/>
              <a:t>: </a:t>
            </a:r>
            <a:r>
              <a:rPr lang="en-GB" sz="1400" dirty="0" smtClean="0"/>
              <a:t>Sessile oak and occasional other mixed broadleaves, as well as Corsican pine; more ash and alder at Ferry Nab</a:t>
            </a:r>
            <a:endParaRPr lang="en-GB" sz="1400" dirty="0"/>
          </a:p>
          <a:p>
            <a:r>
              <a:rPr lang="en-GB" sz="1400" b="1" dirty="0"/>
              <a:t>Hectares</a:t>
            </a:r>
            <a:r>
              <a:rPr lang="en-GB" sz="1400" dirty="0"/>
              <a:t>: </a:t>
            </a:r>
            <a:r>
              <a:rPr lang="en-GB" sz="1400" dirty="0" smtClean="0"/>
              <a:t>0.95ha (LW4a) &amp; 0.3ha (LW4b)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err="1" smtClean="0"/>
              <a:t>Cockshott</a:t>
            </a:r>
            <a:r>
              <a:rPr lang="en-GB" sz="1400" dirty="0" smtClean="0"/>
              <a:t> Woods is a belt of predominantly oak, with occasional beech, sycamore and conifer, which line the eastern edge of the popular </a:t>
            </a:r>
            <a:r>
              <a:rPr lang="en-GB" sz="1400" dirty="0" err="1" smtClean="0"/>
              <a:t>Cockshott</a:t>
            </a:r>
            <a:r>
              <a:rPr lang="en-GB" sz="1400" dirty="0" smtClean="0"/>
              <a:t> Point just south of Bowness waterfront. Ferry Nab Woods (LW4b) line either side of the footpath leaving NT-owned land to the south of </a:t>
            </a:r>
            <a:r>
              <a:rPr lang="en-GB" sz="1400" dirty="0" err="1" smtClean="0"/>
              <a:t>Cockshott</a:t>
            </a:r>
            <a:r>
              <a:rPr lang="en-GB" sz="1400" dirty="0" smtClean="0"/>
              <a:t> Point, and are more wet woodland in character with alder and ash, and a significant stand of ‘Touch-me-not balsam’</a:t>
            </a:r>
            <a:endParaRPr lang="en-GB" sz="1400" dirty="0"/>
          </a:p>
          <a:p>
            <a:r>
              <a:rPr lang="en-GB" sz="1400" b="1" dirty="0"/>
              <a:t>Issues</a:t>
            </a:r>
            <a:r>
              <a:rPr lang="en-GB" sz="1400" dirty="0"/>
              <a:t>: </a:t>
            </a:r>
            <a:r>
              <a:rPr lang="en-GB" sz="1400" dirty="0" smtClean="0"/>
              <a:t>Occasional anti-social behaviour; invasive species (Himalayan balsam and Japanese knotweed) at Ferry Nab</a:t>
            </a:r>
          </a:p>
          <a:p>
            <a:r>
              <a:rPr lang="en-GB" sz="1400" b="1" dirty="0" smtClean="0"/>
              <a:t>Aims</a:t>
            </a:r>
            <a:r>
              <a:rPr lang="en-GB" sz="1400" dirty="0"/>
              <a:t>: </a:t>
            </a:r>
            <a:r>
              <a:rPr lang="en-GB" sz="1400" dirty="0" smtClean="0"/>
              <a:t>To maintain a woodland belt at </a:t>
            </a:r>
            <a:r>
              <a:rPr lang="en-GB" sz="1400" dirty="0" err="1" smtClean="0"/>
              <a:t>Cockshott</a:t>
            </a:r>
            <a:r>
              <a:rPr lang="en-GB" sz="1400" dirty="0" smtClean="0"/>
              <a:t> Point for habitat and amenity value; maintain a structurally-diverse stand of wet woodland and associated habitat benefits at Ferry Nab</a:t>
            </a:r>
            <a:endParaRPr lang="en-GB" sz="1400" dirty="0"/>
          </a:p>
          <a:p>
            <a:r>
              <a:rPr lang="en-GB" sz="1400" b="1" dirty="0" smtClean="0"/>
              <a:t>Significant </a:t>
            </a:r>
            <a:r>
              <a:rPr lang="en-GB" sz="1400" b="1" dirty="0"/>
              <a:t>works</a:t>
            </a:r>
            <a:r>
              <a:rPr lang="en-GB" sz="1400" dirty="0"/>
              <a:t>: </a:t>
            </a:r>
            <a:r>
              <a:rPr lang="en-GB" sz="1400" dirty="0" smtClean="0"/>
              <a:t>Lightly </a:t>
            </a:r>
            <a:r>
              <a:rPr lang="en-GB" sz="1400" dirty="0"/>
              <a:t>thin </a:t>
            </a:r>
            <a:r>
              <a:rPr lang="en-GB" sz="1400" dirty="0" err="1" smtClean="0"/>
              <a:t>Cockshott</a:t>
            </a:r>
            <a:r>
              <a:rPr lang="en-GB" sz="1400" dirty="0" smtClean="0"/>
              <a:t> wood </a:t>
            </a:r>
            <a:r>
              <a:rPr lang="en-GB" sz="1400" dirty="0"/>
              <a:t>to increase light reaching the woodland </a:t>
            </a:r>
            <a:r>
              <a:rPr lang="en-GB" sz="1400" dirty="0" smtClean="0"/>
              <a:t>floor and </a:t>
            </a:r>
            <a:r>
              <a:rPr lang="en-GB" sz="1400" dirty="0"/>
              <a:t>encourage trees of best form and </a:t>
            </a:r>
            <a:r>
              <a:rPr lang="en-GB" sz="1400" dirty="0" smtClean="0"/>
              <a:t>health; occasionally coppice patches of alder at Ferry Nab to maintain varied light levels and stand structure for wildlife.</a:t>
            </a:r>
            <a:endParaRPr lang="en-GB" sz="1400" dirty="0"/>
          </a:p>
        </p:txBody>
      </p:sp>
      <p:pic>
        <p:nvPicPr>
          <p:cNvPr id="5122" name="Picture 2" descr="http://azprd-gisap01.nt.ad.local/Geocortex/Essentials/443/REST/TempFiles/A4%20Landscape.jpg?guid=f42c90a8-40e5-4875-8902-63fa866ffa5d&amp;contentType=image%2Fjpe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710983" y="520809"/>
            <a:ext cx="2974443" cy="29477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8675" y="461584"/>
            <a:ext cx="4876800" cy="3066237"/>
          </a:xfrm>
          <a:prstGeom prst="rect">
            <a:avLst/>
          </a:prstGeom>
        </p:spPr>
      </p:pic>
    </p:spTree>
    <p:extLst>
      <p:ext uri="{BB962C8B-B14F-4D97-AF65-F5344CB8AC3E}">
        <p14:creationId xmlns:p14="http://schemas.microsoft.com/office/powerpoint/2010/main" val="16843738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671247" y="3247094"/>
            <a:ext cx="8231544" cy="3139321"/>
          </a:xfrm>
          <a:prstGeom prst="rect">
            <a:avLst/>
          </a:prstGeom>
          <a:noFill/>
        </p:spPr>
        <p:txBody>
          <a:bodyPr wrap="square" rtlCol="0">
            <a:spAutoFit/>
          </a:bodyPr>
          <a:lstStyle/>
          <a:p>
            <a:r>
              <a:rPr lang="en-GB" sz="1600" b="1" dirty="0"/>
              <a:t>Compartment: </a:t>
            </a:r>
            <a:r>
              <a:rPr lang="en-GB" sz="1600" b="1" dirty="0" smtClean="0">
                <a:solidFill>
                  <a:srgbClr val="FF0000"/>
                </a:solidFill>
              </a:rPr>
              <a:t>LW6 – High </a:t>
            </a:r>
            <a:r>
              <a:rPr lang="en-GB" sz="1600" b="1" dirty="0" err="1" smtClean="0">
                <a:solidFill>
                  <a:srgbClr val="FF0000"/>
                </a:solidFill>
              </a:rPr>
              <a:t>Lickbarrow</a:t>
            </a:r>
            <a:endParaRPr lang="en-GB" sz="1600" b="1" dirty="0">
              <a:solidFill>
                <a:srgbClr val="FF0000"/>
              </a:solidFill>
            </a:endParaRPr>
          </a:p>
          <a:p>
            <a:r>
              <a:rPr lang="en-GB" sz="1400" b="1" dirty="0"/>
              <a:t>Species</a:t>
            </a:r>
            <a:r>
              <a:rPr lang="en-GB" sz="1400" dirty="0"/>
              <a:t>: </a:t>
            </a:r>
            <a:r>
              <a:rPr lang="en-GB" sz="1400" dirty="0" smtClean="0"/>
              <a:t>Sessile oak and other mixed broadleaves, </a:t>
            </a:r>
            <a:r>
              <a:rPr lang="en-GB" sz="1400" dirty="0"/>
              <a:t>including </a:t>
            </a:r>
            <a:r>
              <a:rPr lang="en-GB" sz="1400" dirty="0" smtClean="0"/>
              <a:t>alder and hazel in wetter areas of some copses</a:t>
            </a:r>
            <a:endParaRPr lang="en-GB" sz="1400" dirty="0"/>
          </a:p>
          <a:p>
            <a:r>
              <a:rPr lang="en-GB" sz="1400" b="1" dirty="0"/>
              <a:t>Hectares</a:t>
            </a:r>
            <a:r>
              <a:rPr lang="en-GB" sz="1400" dirty="0"/>
              <a:t>: </a:t>
            </a:r>
            <a:r>
              <a:rPr lang="en-GB" sz="1400" dirty="0" smtClean="0"/>
              <a:t>1.05ha</a:t>
            </a:r>
            <a:r>
              <a:rPr lang="en-GB" sz="1400" dirty="0"/>
              <a:t>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Various copses of predominantly sessile oak around the wider High </a:t>
            </a:r>
            <a:r>
              <a:rPr lang="en-GB" sz="1400" dirty="0" err="1" smtClean="0"/>
              <a:t>Lickbarrow</a:t>
            </a:r>
            <a:r>
              <a:rPr lang="en-GB" sz="1400" dirty="0" smtClean="0"/>
              <a:t> farm south of Windermere. One copse lines Scout Beck and borders neighbouring garages to the north of the site; some are fenced off whilst others are unfenced and grazed by the Albion cattle on the farm.  Copse LW6d was thinned and some alder coppiced in 2017; sycamore and ash in LW6e (south of Old </a:t>
            </a:r>
            <a:r>
              <a:rPr lang="en-GB" sz="1400" dirty="0" err="1" smtClean="0"/>
              <a:t>Droomer</a:t>
            </a:r>
            <a:r>
              <a:rPr lang="en-GB" sz="1400" dirty="0" smtClean="0"/>
              <a:t> Barn) were felled in 2017 and re-planted with wild fruit trees to reduce damage to the barn and retaining wall. The copses contribute to the mixed character of this farm and provide significant habitat value, as well as amenity value.</a:t>
            </a:r>
            <a:endParaRPr lang="en-GB" sz="1400" dirty="0"/>
          </a:p>
          <a:p>
            <a:r>
              <a:rPr lang="en-GB" sz="1400" b="1" dirty="0"/>
              <a:t>Issues</a:t>
            </a:r>
            <a:r>
              <a:rPr lang="en-GB" sz="1400" dirty="0"/>
              <a:t>: </a:t>
            </a:r>
            <a:r>
              <a:rPr lang="en-GB" sz="1400" dirty="0" smtClean="0"/>
              <a:t>Limited at present</a:t>
            </a:r>
          </a:p>
          <a:p>
            <a:r>
              <a:rPr lang="en-GB" sz="1400" b="1" dirty="0" smtClean="0"/>
              <a:t>Aims</a:t>
            </a:r>
            <a:r>
              <a:rPr lang="en-GB" sz="1400" dirty="0"/>
              <a:t>: </a:t>
            </a:r>
            <a:r>
              <a:rPr lang="en-GB" sz="1400" dirty="0" smtClean="0"/>
              <a:t>To generally maintain clumps of trees intimately mixed with the grazing land at High </a:t>
            </a:r>
            <a:r>
              <a:rPr lang="en-GB" sz="1400" dirty="0" err="1" smtClean="0"/>
              <a:t>Lickbarrow</a:t>
            </a:r>
            <a:endParaRPr lang="en-GB" sz="1400" dirty="0"/>
          </a:p>
          <a:p>
            <a:r>
              <a:rPr lang="en-GB" sz="1400" b="1" dirty="0" smtClean="0"/>
              <a:t>Significant </a:t>
            </a:r>
            <a:r>
              <a:rPr lang="en-GB" sz="1400" b="1" dirty="0"/>
              <a:t>works</a:t>
            </a:r>
            <a:r>
              <a:rPr lang="en-GB" sz="1400" dirty="0"/>
              <a:t>: </a:t>
            </a:r>
            <a:r>
              <a:rPr lang="en-GB" sz="1400" dirty="0" smtClean="0"/>
              <a:t>Copses will be lightly thinned to encourage trees of the best form and health to become landscape/field trees; LW6e will be lightly thinned through the creation of standing dead trees to allow more dappled shade to reach Scout Beck.</a:t>
            </a:r>
            <a:endParaRPr lang="en-GB" sz="1400" dirty="0"/>
          </a:p>
        </p:txBody>
      </p:sp>
      <p:pic>
        <p:nvPicPr>
          <p:cNvPr id="8196" name="Picture 4" descr="http://azprd-gisap01.nt.ad.local/Geocortex/Essentials/443/REST/TempFiles/A4%20Landscape.jpg?guid=eed9e900-8c10-49b9-a383-48b9e13a333b&amp;contentType=image%2Fjpe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83862" y="3331293"/>
            <a:ext cx="3084152" cy="29401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azprd-gisap01.nt.ad.local/Geocortex/Essentials/443/REST/TempFiles/A4%20Landscape.jpg?guid=151f511c-61ba-43a0-8a0c-fd1db3dfed77&amp;contentType=image%2Fjpe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480961" y="518613"/>
            <a:ext cx="3053298" cy="246221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61529" y="518613"/>
            <a:ext cx="7763605" cy="2492990"/>
          </a:xfrm>
          <a:prstGeom prst="rect">
            <a:avLst/>
          </a:prstGeom>
          <a:noFill/>
        </p:spPr>
        <p:txBody>
          <a:bodyPr wrap="square" rtlCol="0">
            <a:spAutoFit/>
          </a:bodyPr>
          <a:lstStyle/>
          <a:p>
            <a:r>
              <a:rPr lang="en-GB" sz="1600" b="1" dirty="0"/>
              <a:t>Compartment: </a:t>
            </a:r>
            <a:r>
              <a:rPr lang="en-GB" sz="1600" b="1" dirty="0" smtClean="0">
                <a:solidFill>
                  <a:srgbClr val="FF0000"/>
                </a:solidFill>
              </a:rPr>
              <a:t>LW5 – </a:t>
            </a:r>
            <a:r>
              <a:rPr lang="en-GB" sz="1600" b="1" dirty="0" err="1" smtClean="0">
                <a:solidFill>
                  <a:srgbClr val="FF0000"/>
                </a:solidFill>
              </a:rPr>
              <a:t>Borderiggs</a:t>
            </a:r>
            <a:r>
              <a:rPr lang="en-GB" sz="1600" b="1" dirty="0" smtClean="0">
                <a:solidFill>
                  <a:srgbClr val="FF0000"/>
                </a:solidFill>
              </a:rPr>
              <a:t> Brow</a:t>
            </a:r>
            <a:endParaRPr lang="en-GB" sz="1600" b="1" dirty="0">
              <a:solidFill>
                <a:srgbClr val="FF0000"/>
              </a:solidFill>
            </a:endParaRPr>
          </a:p>
          <a:p>
            <a:r>
              <a:rPr lang="en-GB" sz="1400" b="1" dirty="0"/>
              <a:t>Species</a:t>
            </a:r>
            <a:r>
              <a:rPr lang="en-GB" sz="1400" dirty="0"/>
              <a:t>: Mixed </a:t>
            </a:r>
            <a:r>
              <a:rPr lang="en-GB" sz="1400" dirty="0" smtClean="0"/>
              <a:t>broadleaves, </a:t>
            </a:r>
            <a:r>
              <a:rPr lang="en-GB" sz="1400" dirty="0"/>
              <a:t>including </a:t>
            </a:r>
            <a:r>
              <a:rPr lang="en-GB" sz="1400" dirty="0" smtClean="0"/>
              <a:t>beech, sycamore, hornbeam, oak and sweet chestnut</a:t>
            </a:r>
            <a:endParaRPr lang="en-GB" sz="1400" dirty="0"/>
          </a:p>
          <a:p>
            <a:r>
              <a:rPr lang="en-GB" sz="1400" b="1" dirty="0"/>
              <a:t>Hectares</a:t>
            </a:r>
            <a:r>
              <a:rPr lang="en-GB" sz="1400" dirty="0"/>
              <a:t>: </a:t>
            </a:r>
            <a:r>
              <a:rPr lang="en-GB" sz="1400" dirty="0" smtClean="0"/>
              <a:t>0.3ha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Small copse of very varied species and age structure, situated between housing to the south of Bowness and bordered on the west by the A5074. A small path runs through the site, and a historic feature (trough) can be found on the western edge.</a:t>
            </a:r>
            <a:endParaRPr lang="en-GB" sz="1400" dirty="0"/>
          </a:p>
          <a:p>
            <a:r>
              <a:rPr lang="en-GB" sz="1400" b="1" dirty="0"/>
              <a:t>Issues</a:t>
            </a:r>
            <a:r>
              <a:rPr lang="en-GB" sz="1400" dirty="0"/>
              <a:t>: </a:t>
            </a:r>
            <a:r>
              <a:rPr lang="en-GB" sz="1400" dirty="0" smtClean="0"/>
              <a:t>Some cherry laurel is invading from neighbouring gardens; the paths can become overgrown and difficult to use.</a:t>
            </a:r>
          </a:p>
          <a:p>
            <a:r>
              <a:rPr lang="en-GB" sz="1400" b="1" dirty="0" smtClean="0"/>
              <a:t>Aims</a:t>
            </a:r>
            <a:r>
              <a:rPr lang="en-GB" sz="1400" dirty="0"/>
              <a:t>: </a:t>
            </a:r>
            <a:r>
              <a:rPr lang="en-GB" sz="1400" dirty="0" smtClean="0"/>
              <a:t>To generally maintain a mixed broadleaf woodland for habitat and amenity value.</a:t>
            </a:r>
            <a:endParaRPr lang="en-GB" sz="1400" dirty="0"/>
          </a:p>
          <a:p>
            <a:r>
              <a:rPr lang="en-GB" sz="1400" b="1" dirty="0" smtClean="0"/>
              <a:t>Significant </a:t>
            </a:r>
            <a:r>
              <a:rPr lang="en-GB" sz="1400" b="1" dirty="0"/>
              <a:t>works</a:t>
            </a:r>
            <a:r>
              <a:rPr lang="en-GB" sz="1400" dirty="0"/>
              <a:t>: </a:t>
            </a:r>
            <a:r>
              <a:rPr lang="en-GB" sz="1400" dirty="0" smtClean="0"/>
              <a:t>Small trees will be felled off the historic feature, and the southern boundary thinned (and roadside vegetation coppiced) to increase light and make the entrance here more welcoming.</a:t>
            </a:r>
            <a:endParaRPr lang="en-GB" sz="1400" dirty="0"/>
          </a:p>
        </p:txBody>
      </p:sp>
    </p:spTree>
    <p:extLst>
      <p:ext uri="{BB962C8B-B14F-4D97-AF65-F5344CB8AC3E}">
        <p14:creationId xmlns:p14="http://schemas.microsoft.com/office/powerpoint/2010/main" val="3883180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9609" y="769745"/>
            <a:ext cx="6704397" cy="5940088"/>
          </a:xfrm>
          <a:prstGeom prst="rect">
            <a:avLst/>
          </a:prstGeom>
          <a:noFill/>
        </p:spPr>
        <p:txBody>
          <a:bodyPr wrap="square" rtlCol="0">
            <a:spAutoFit/>
          </a:bodyPr>
          <a:lstStyle/>
          <a:p>
            <a:r>
              <a:rPr lang="en-GB" sz="1600" b="1" dirty="0"/>
              <a:t>Compartment: </a:t>
            </a:r>
            <a:r>
              <a:rPr lang="en-GB" sz="1600" b="1" dirty="0" smtClean="0">
                <a:solidFill>
                  <a:srgbClr val="FF0000"/>
                </a:solidFill>
              </a:rPr>
              <a:t>Ambleside (AM) 1 &amp; AM2 – </a:t>
            </a:r>
            <a:r>
              <a:rPr lang="en-GB" sz="1600" b="1" dirty="0" err="1" smtClean="0">
                <a:solidFill>
                  <a:srgbClr val="FF0000"/>
                </a:solidFill>
              </a:rPr>
              <a:t>Skelghyll</a:t>
            </a:r>
            <a:r>
              <a:rPr lang="en-GB" sz="1600" b="1" dirty="0" smtClean="0">
                <a:solidFill>
                  <a:srgbClr val="FF0000"/>
                </a:solidFill>
              </a:rPr>
              <a:t> &amp; </a:t>
            </a:r>
            <a:r>
              <a:rPr lang="en-GB" sz="1600" b="1" dirty="0" err="1" smtClean="0">
                <a:solidFill>
                  <a:srgbClr val="FF0000"/>
                </a:solidFill>
              </a:rPr>
              <a:t>Dovenest</a:t>
            </a:r>
            <a:r>
              <a:rPr lang="en-GB" sz="1600" b="1" dirty="0" smtClean="0">
                <a:solidFill>
                  <a:srgbClr val="FF0000"/>
                </a:solidFill>
              </a:rPr>
              <a:t> Woods</a:t>
            </a:r>
            <a:endParaRPr lang="en-GB" sz="1600" b="1" dirty="0">
              <a:solidFill>
                <a:srgbClr val="FF0000"/>
              </a:solidFill>
            </a:endParaRPr>
          </a:p>
          <a:p>
            <a:r>
              <a:rPr lang="en-GB" sz="1400" b="1" dirty="0"/>
              <a:t>Species</a:t>
            </a:r>
            <a:r>
              <a:rPr lang="en-GB" sz="1400" dirty="0"/>
              <a:t>: </a:t>
            </a:r>
            <a:r>
              <a:rPr lang="en-GB" sz="1400" dirty="0" smtClean="0"/>
              <a:t>Sessile oak, silver birch and other mixed broadleaves; various conifers, including Douglas fir, Scots pine and larch in </a:t>
            </a:r>
            <a:r>
              <a:rPr lang="en-GB" sz="1400" dirty="0" err="1" smtClean="0"/>
              <a:t>Dovenest</a:t>
            </a:r>
            <a:endParaRPr lang="en-GB" sz="1400" dirty="0"/>
          </a:p>
          <a:p>
            <a:r>
              <a:rPr lang="en-GB" sz="1400" b="1" dirty="0"/>
              <a:t>Hectares</a:t>
            </a:r>
            <a:r>
              <a:rPr lang="en-GB" sz="1400" dirty="0"/>
              <a:t>: </a:t>
            </a:r>
            <a:r>
              <a:rPr lang="en-GB" sz="1400" dirty="0" smtClean="0"/>
              <a:t>21.2ha and 15.4ha</a:t>
            </a:r>
            <a:r>
              <a:rPr lang="en-GB" sz="1400" dirty="0"/>
              <a:t>	</a:t>
            </a:r>
            <a:r>
              <a:rPr lang="en-GB" sz="1400" b="1" dirty="0" smtClean="0"/>
              <a:t>Designations</a:t>
            </a:r>
            <a:r>
              <a:rPr lang="en-GB" sz="1400" dirty="0"/>
              <a:t>: </a:t>
            </a:r>
            <a:r>
              <a:rPr lang="en-GB" sz="1400" dirty="0" smtClean="0"/>
              <a:t>LDNP, WHS &amp; ASNW</a:t>
            </a:r>
            <a:r>
              <a:rPr lang="en-GB" sz="1400" dirty="0"/>
              <a:t>		                            </a:t>
            </a:r>
            <a:endParaRPr lang="en-GB" sz="1400" b="1" dirty="0"/>
          </a:p>
          <a:p>
            <a:r>
              <a:rPr lang="en-GB" sz="1400" b="1" dirty="0"/>
              <a:t>Description</a:t>
            </a:r>
            <a:r>
              <a:rPr lang="en-GB" sz="1400" dirty="0"/>
              <a:t>: </a:t>
            </a:r>
            <a:r>
              <a:rPr lang="en-GB" sz="1400" dirty="0" smtClean="0"/>
              <a:t>The two largest compartments in the ancient woodland </a:t>
            </a:r>
            <a:r>
              <a:rPr lang="en-GB" sz="1400" dirty="0" err="1" smtClean="0"/>
              <a:t>Skelghyll</a:t>
            </a:r>
            <a:r>
              <a:rPr lang="en-GB" sz="1400" dirty="0" smtClean="0"/>
              <a:t> Woods, near Ambleside, split nominally along the line of the bridleway. AM1, to the north, is predominantly lapsed-coppice sessile </a:t>
            </a:r>
            <a:r>
              <a:rPr lang="en-GB" sz="1400" dirty="0" err="1" smtClean="0"/>
              <a:t>oakwood</a:t>
            </a:r>
            <a:r>
              <a:rPr lang="en-GB" sz="1400" dirty="0" smtClean="0"/>
              <a:t>, with occasional wet flushes of ash, bird cherry and other species. AM2 is more varied, with specimen conifers around the ‘Tall Tree Trail’, larch and pine plantations above this, and more typical lapsed-coppice sessile </a:t>
            </a:r>
            <a:r>
              <a:rPr lang="en-GB" sz="1400" dirty="0" err="1" smtClean="0"/>
              <a:t>oakwood</a:t>
            </a:r>
            <a:r>
              <a:rPr lang="en-GB" sz="1400" dirty="0" smtClean="0"/>
              <a:t> to the east. Jenkin’s Crag provides a notable viewpoint and the woodland provides significant </a:t>
            </a:r>
            <a:r>
              <a:rPr lang="en-GB" sz="1400" dirty="0" smtClean="0"/>
              <a:t>habitat; in addition, the specimen planting of conifers is part of the designed landscape incorporating the privately-owned </a:t>
            </a:r>
            <a:r>
              <a:rPr lang="en-GB" sz="1400" dirty="0" err="1" smtClean="0"/>
              <a:t>Wansfell</a:t>
            </a:r>
            <a:r>
              <a:rPr lang="en-GB" sz="1400" dirty="0" smtClean="0"/>
              <a:t> Holme below the woodland.</a:t>
            </a:r>
            <a:endParaRPr lang="en-GB" sz="1400" dirty="0"/>
          </a:p>
          <a:p>
            <a:r>
              <a:rPr lang="en-GB" sz="1400" b="1" dirty="0"/>
              <a:t>Issues</a:t>
            </a:r>
            <a:r>
              <a:rPr lang="en-GB" sz="1400" dirty="0"/>
              <a:t>: Even-aged structure with limited diversity of tree sizes; generally closed canopy and subsequent </a:t>
            </a:r>
            <a:r>
              <a:rPr lang="en-GB" sz="1400" dirty="0" smtClean="0"/>
              <a:t>shading hindering regeneration of oak and other light-demanding species; deer browsing and occasional ingress sheep grazing</a:t>
            </a:r>
          </a:p>
          <a:p>
            <a:r>
              <a:rPr lang="en-GB" sz="1400" b="1" dirty="0" smtClean="0"/>
              <a:t>Aims</a:t>
            </a:r>
            <a:r>
              <a:rPr lang="en-GB" sz="1400" dirty="0"/>
              <a:t>: Maintain ancient semi-natural woodland of predominantly upland </a:t>
            </a:r>
            <a:r>
              <a:rPr lang="en-GB" sz="1400" dirty="0" err="1"/>
              <a:t>oakwood</a:t>
            </a:r>
            <a:r>
              <a:rPr lang="en-GB" sz="1400" dirty="0"/>
              <a:t> character, but with more varied age classes and species diversity, and ensure long-term viability through enabling young trees to </a:t>
            </a:r>
            <a:r>
              <a:rPr lang="en-GB" sz="1400" dirty="0" smtClean="0"/>
              <a:t>regenerate; also maintain the designed landscape through continued occasional planting </a:t>
            </a:r>
            <a:r>
              <a:rPr lang="en-GB" sz="1400" dirty="0" smtClean="0"/>
              <a:t>of specimen conifers within ‘Tall Trees’ area.</a:t>
            </a:r>
            <a:endParaRPr lang="en-GB" sz="1400" dirty="0"/>
          </a:p>
          <a:p>
            <a:r>
              <a:rPr lang="en-GB" sz="1400" b="1" dirty="0" smtClean="0"/>
              <a:t>Significant </a:t>
            </a:r>
            <a:r>
              <a:rPr lang="en-GB" sz="1400" b="1" dirty="0"/>
              <a:t>works</a:t>
            </a:r>
            <a:r>
              <a:rPr lang="en-GB" sz="1400" dirty="0"/>
              <a:t>: </a:t>
            </a:r>
            <a:r>
              <a:rPr lang="en-GB" sz="1400" dirty="0" smtClean="0"/>
              <a:t>One group/regeneration fell to the west of AM1 and thinning to the east of AM1 </a:t>
            </a:r>
            <a:r>
              <a:rPr lang="en-GB" sz="1400" dirty="0"/>
              <a:t>to allow </a:t>
            </a:r>
            <a:r>
              <a:rPr lang="en-GB" sz="1400" dirty="0" smtClean="0"/>
              <a:t>groups of </a:t>
            </a:r>
            <a:r>
              <a:rPr lang="en-GB" sz="1400" dirty="0"/>
              <a:t>young trees to </a:t>
            </a:r>
            <a:r>
              <a:rPr lang="en-GB" sz="1400" dirty="0" smtClean="0"/>
              <a:t>develop; variable-density thinning and small group fells through the </a:t>
            </a:r>
            <a:r>
              <a:rPr lang="en-GB" sz="1400" dirty="0" err="1" smtClean="0"/>
              <a:t>oakwood</a:t>
            </a:r>
            <a:r>
              <a:rPr lang="en-GB" sz="1400" dirty="0" smtClean="0"/>
              <a:t> (eastern) part of AM2 to diversify the even-aged structure, as well as creation of a ride and some coppice coupes for increased open space; light thinning in the Tall Trees section to show off the best conifers; improved access through resurfacing main tracks as necessary.</a:t>
            </a:r>
            <a:endParaRPr lang="en-GB" sz="1400" dirty="0"/>
          </a:p>
        </p:txBody>
      </p:sp>
      <p:pic>
        <p:nvPicPr>
          <p:cNvPr id="7170" name="Picture 2" descr="http://azprd-gisap01.nt.ad.local/Geocortex/Essentials/443/REST/TempFiles/A4%20Landscape.jpg?guid=eb8c8a9e-f27f-463b-b070-a045e3966409&amp;contentType=image%2Fjpe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859055" y="464023"/>
            <a:ext cx="3011128" cy="27022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0460" y="3357477"/>
            <a:ext cx="4068319" cy="3051239"/>
          </a:xfrm>
          <a:prstGeom prst="rect">
            <a:avLst/>
          </a:prstGeom>
        </p:spPr>
      </p:pic>
    </p:spTree>
    <p:extLst>
      <p:ext uri="{BB962C8B-B14F-4D97-AF65-F5344CB8AC3E}">
        <p14:creationId xmlns:p14="http://schemas.microsoft.com/office/powerpoint/2010/main" val="543938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33631" y="217494"/>
            <a:ext cx="8065828" cy="3139321"/>
          </a:xfrm>
          <a:prstGeom prst="rect">
            <a:avLst/>
          </a:prstGeom>
          <a:noFill/>
        </p:spPr>
        <p:txBody>
          <a:bodyPr wrap="square" rtlCol="0">
            <a:spAutoFit/>
          </a:bodyPr>
          <a:lstStyle/>
          <a:p>
            <a:r>
              <a:rPr lang="en-GB" sz="1600" b="1" dirty="0"/>
              <a:t>Compartment: </a:t>
            </a:r>
            <a:r>
              <a:rPr lang="en-GB" sz="1600" b="1" dirty="0" smtClean="0">
                <a:solidFill>
                  <a:srgbClr val="FF0000"/>
                </a:solidFill>
              </a:rPr>
              <a:t>AM3 &amp; AM4 – Thief Fold Wood and Jenkin’s Field</a:t>
            </a:r>
            <a:endParaRPr lang="en-GB" sz="1600" b="1" dirty="0">
              <a:solidFill>
                <a:srgbClr val="FF0000"/>
              </a:solidFill>
            </a:endParaRPr>
          </a:p>
          <a:p>
            <a:r>
              <a:rPr lang="en-GB" sz="1400" b="1" dirty="0"/>
              <a:t>Species</a:t>
            </a:r>
            <a:r>
              <a:rPr lang="en-GB" sz="1400" dirty="0"/>
              <a:t>: Mixed </a:t>
            </a:r>
            <a:r>
              <a:rPr lang="en-GB" sz="1400" dirty="0" smtClean="0"/>
              <a:t>broadleaves, </a:t>
            </a:r>
            <a:r>
              <a:rPr lang="en-GB" sz="1400" dirty="0"/>
              <a:t>including </a:t>
            </a:r>
            <a:r>
              <a:rPr lang="en-GB" sz="1400" dirty="0" smtClean="0"/>
              <a:t>sessile oak, sycamore, ash and alder; occasional conifers, including Douglas fir</a:t>
            </a:r>
            <a:endParaRPr lang="en-GB" sz="1400" dirty="0"/>
          </a:p>
          <a:p>
            <a:r>
              <a:rPr lang="en-GB" sz="1400" b="1" dirty="0"/>
              <a:t>Hectares</a:t>
            </a:r>
            <a:r>
              <a:rPr lang="en-GB" sz="1400" dirty="0"/>
              <a:t>: </a:t>
            </a:r>
            <a:r>
              <a:rPr lang="en-GB" sz="1400" dirty="0" smtClean="0"/>
              <a:t>2.3ha and 0.3ha</a:t>
            </a:r>
            <a:r>
              <a:rPr lang="en-GB" sz="1400" dirty="0"/>
              <a:t>	</a:t>
            </a:r>
            <a:r>
              <a:rPr lang="en-GB" sz="1400" b="1" dirty="0" smtClean="0"/>
              <a:t>Designations</a:t>
            </a:r>
            <a:r>
              <a:rPr lang="en-GB" sz="1400" dirty="0"/>
              <a:t>: LDNP </a:t>
            </a:r>
            <a:r>
              <a:rPr lang="en-GB" sz="1400" dirty="0" smtClean="0"/>
              <a:t>&amp; WHS; ASNW (AM3)</a:t>
            </a:r>
            <a:r>
              <a:rPr lang="en-GB" sz="1400" dirty="0"/>
              <a:t>	                            </a:t>
            </a:r>
            <a:endParaRPr lang="en-GB" sz="1400" b="1" dirty="0"/>
          </a:p>
          <a:p>
            <a:r>
              <a:rPr lang="en-GB" sz="1400" b="1" dirty="0"/>
              <a:t>Description</a:t>
            </a:r>
            <a:r>
              <a:rPr lang="en-GB" sz="1400" dirty="0"/>
              <a:t>: </a:t>
            </a:r>
            <a:r>
              <a:rPr lang="en-GB" sz="1400" dirty="0" smtClean="0"/>
              <a:t>AM3 is the southern-most portion of </a:t>
            </a:r>
            <a:r>
              <a:rPr lang="en-GB" sz="1400" dirty="0" err="1" smtClean="0"/>
              <a:t>Skelghyll</a:t>
            </a:r>
            <a:r>
              <a:rPr lang="en-GB" sz="1400" dirty="0" smtClean="0"/>
              <a:t> Woods, notably of different character to AM1 &amp; AM2 through being generally wetter and scattered with more unusual broadleaf trees such as southern beech and tulip trees. Ponds and old quarries are notable. AM4, on the opposite side of the A591, is dominated to the north by significant Douglas fir, whereas the thinner strip to the south is oak, ash and hazel lining Windermere lakeshore.</a:t>
            </a:r>
            <a:endParaRPr lang="en-GB" sz="1400" dirty="0"/>
          </a:p>
          <a:p>
            <a:r>
              <a:rPr lang="en-GB" sz="1400" b="1" dirty="0"/>
              <a:t>Issues</a:t>
            </a:r>
            <a:r>
              <a:rPr lang="en-GB" sz="1400" dirty="0"/>
              <a:t>: </a:t>
            </a:r>
            <a:r>
              <a:rPr lang="en-GB" sz="1400" dirty="0" smtClean="0"/>
              <a:t>Invasive species, including Rhododendron and Japanese knotweed.</a:t>
            </a:r>
          </a:p>
          <a:p>
            <a:r>
              <a:rPr lang="en-GB" sz="1400" b="1" dirty="0" smtClean="0"/>
              <a:t>Aims</a:t>
            </a:r>
            <a:r>
              <a:rPr lang="en-GB" sz="1400" dirty="0"/>
              <a:t>: </a:t>
            </a:r>
            <a:r>
              <a:rPr lang="en-GB" sz="1400" dirty="0" smtClean="0"/>
              <a:t>Remove invasive species and maintain mixed species woodland appropriate to the site.</a:t>
            </a:r>
            <a:endParaRPr lang="en-GB" sz="1400" dirty="0"/>
          </a:p>
          <a:p>
            <a:r>
              <a:rPr lang="en-GB" sz="1400" b="1" dirty="0" smtClean="0"/>
              <a:t>Significant </a:t>
            </a:r>
            <a:r>
              <a:rPr lang="en-GB" sz="1400" b="1" dirty="0"/>
              <a:t>works</a:t>
            </a:r>
            <a:r>
              <a:rPr lang="en-GB" sz="1400" dirty="0"/>
              <a:t>: </a:t>
            </a:r>
            <a:r>
              <a:rPr lang="en-GB" sz="1400" dirty="0" smtClean="0"/>
              <a:t>Roadside coppicing in AM3 to create a more shrubby edge to the woodland; removal of Rhododendron from both sites and continued treatment of Japanese knotweed in AM3; improved access point into wider woodland using existing entrance and track in AM3.</a:t>
            </a:r>
            <a:endParaRPr lang="en-GB" sz="1400" dirty="0"/>
          </a:p>
        </p:txBody>
      </p:sp>
      <p:pic>
        <p:nvPicPr>
          <p:cNvPr id="8" name="Picture 2" descr="http://azprd-gisap01.nt.ad.local/Geocortex/Essentials/443/REST/TempFiles/A4%20Landscape.jpg?guid=eb8c8a9e-f27f-463b-b070-a045e3966409&amp;contentType=image%2Fjpe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857395" y="327113"/>
            <a:ext cx="2695958" cy="2918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azprd-gisap01.nt.ad.local/Geocortex/Essentials/443/REST/TempFiles/A4%20Landscape.jpg?guid=6137eac7-c7e5-4cbb-87eb-500d5dec555e&amp;contentType=image%2Fjpe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33631" y="3724480"/>
            <a:ext cx="3494086" cy="246221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353636" y="3724480"/>
            <a:ext cx="7457625" cy="2277547"/>
          </a:xfrm>
          <a:prstGeom prst="rect">
            <a:avLst/>
          </a:prstGeom>
          <a:noFill/>
        </p:spPr>
        <p:txBody>
          <a:bodyPr wrap="square" rtlCol="0">
            <a:spAutoFit/>
          </a:bodyPr>
          <a:lstStyle/>
          <a:p>
            <a:r>
              <a:rPr lang="en-GB" sz="1600" b="1" dirty="0"/>
              <a:t>Compartment: </a:t>
            </a:r>
            <a:r>
              <a:rPr lang="en-GB" sz="1600" b="1" dirty="0" smtClean="0">
                <a:solidFill>
                  <a:srgbClr val="FF0000"/>
                </a:solidFill>
              </a:rPr>
              <a:t>AM5 – High </a:t>
            </a:r>
            <a:r>
              <a:rPr lang="en-GB" sz="1600" b="1" dirty="0" err="1" smtClean="0">
                <a:solidFill>
                  <a:srgbClr val="FF0000"/>
                </a:solidFill>
              </a:rPr>
              <a:t>Skelghyll</a:t>
            </a:r>
            <a:r>
              <a:rPr lang="en-GB" sz="1600" b="1" dirty="0" smtClean="0">
                <a:solidFill>
                  <a:srgbClr val="FF0000"/>
                </a:solidFill>
              </a:rPr>
              <a:t> Wood</a:t>
            </a:r>
            <a:endParaRPr lang="en-GB" sz="1600" b="1" dirty="0">
              <a:solidFill>
                <a:srgbClr val="FF0000"/>
              </a:solidFill>
            </a:endParaRPr>
          </a:p>
          <a:p>
            <a:r>
              <a:rPr lang="en-GB" sz="1400" b="1" dirty="0" smtClean="0"/>
              <a:t>Species</a:t>
            </a:r>
            <a:r>
              <a:rPr lang="en-GB" sz="1400" dirty="0"/>
              <a:t>: </a:t>
            </a:r>
            <a:r>
              <a:rPr lang="en-GB" sz="1400" dirty="0" smtClean="0"/>
              <a:t>Ash, sessile oak and other mixed broadleaves</a:t>
            </a:r>
            <a:endParaRPr lang="en-GB" sz="1400" dirty="0"/>
          </a:p>
          <a:p>
            <a:r>
              <a:rPr lang="en-GB" sz="1400" b="1" dirty="0"/>
              <a:t>Hectares</a:t>
            </a:r>
            <a:r>
              <a:rPr lang="en-GB" sz="1400" dirty="0"/>
              <a:t>: </a:t>
            </a:r>
            <a:r>
              <a:rPr lang="en-GB" sz="1400" dirty="0" smtClean="0"/>
              <a:t>2.1ha	</a:t>
            </a:r>
            <a:r>
              <a:rPr lang="en-GB" sz="1400" b="1" dirty="0" smtClean="0"/>
              <a:t>Designations</a:t>
            </a:r>
            <a:r>
              <a:rPr lang="en-GB" sz="1400" dirty="0"/>
              <a:t>: </a:t>
            </a:r>
            <a:r>
              <a:rPr lang="en-GB" sz="1400" dirty="0" smtClean="0"/>
              <a:t>LDNP, WHS &amp; ASNW</a:t>
            </a:r>
            <a:r>
              <a:rPr lang="en-GB" sz="1400" dirty="0"/>
              <a:t>		                            </a:t>
            </a:r>
            <a:endParaRPr lang="en-GB" sz="1400" b="1" dirty="0"/>
          </a:p>
          <a:p>
            <a:r>
              <a:rPr lang="en-GB" sz="1400" b="1" dirty="0"/>
              <a:t>Description</a:t>
            </a:r>
            <a:r>
              <a:rPr lang="en-GB" sz="1400" dirty="0"/>
              <a:t>: </a:t>
            </a:r>
            <a:r>
              <a:rPr lang="en-GB" sz="1400" dirty="0" smtClean="0"/>
              <a:t>Patch of woodland east of </a:t>
            </a:r>
            <a:r>
              <a:rPr lang="en-GB" sz="1400" dirty="0" err="1" smtClean="0"/>
              <a:t>Skelghyll</a:t>
            </a:r>
            <a:r>
              <a:rPr lang="en-GB" sz="1400" dirty="0" smtClean="0"/>
              <a:t> Woods and south of the bridleway from Ambleside to </a:t>
            </a:r>
            <a:r>
              <a:rPr lang="en-GB" sz="1400" dirty="0" err="1" smtClean="0"/>
              <a:t>Troutbeck</a:t>
            </a:r>
            <a:r>
              <a:rPr lang="en-GB" sz="1400" dirty="0" smtClean="0"/>
              <a:t>; well-spaced ash and oak dominate with some 1990s under-planting of other mixed broadleaves beginning to establish and provide a mixture of age classes</a:t>
            </a:r>
            <a:endParaRPr lang="en-GB" sz="1400" dirty="0"/>
          </a:p>
          <a:p>
            <a:r>
              <a:rPr lang="en-GB" sz="1400" b="1" dirty="0"/>
              <a:t>Issues</a:t>
            </a:r>
            <a:r>
              <a:rPr lang="en-GB" sz="1400" dirty="0"/>
              <a:t>: Some old tree tubes remain on site (to be removed as part of work programme)</a:t>
            </a:r>
          </a:p>
          <a:p>
            <a:r>
              <a:rPr lang="en-GB" sz="1400" b="1" dirty="0" smtClean="0"/>
              <a:t>Aims</a:t>
            </a:r>
            <a:r>
              <a:rPr lang="en-GB" sz="1400" dirty="0"/>
              <a:t>: Maintain ancient semi-natural woodland of predominantly upland </a:t>
            </a:r>
            <a:r>
              <a:rPr lang="en-GB" sz="1400" dirty="0" err="1"/>
              <a:t>oakwood</a:t>
            </a:r>
            <a:r>
              <a:rPr lang="en-GB" sz="1400" dirty="0"/>
              <a:t> </a:t>
            </a:r>
            <a:r>
              <a:rPr lang="en-GB" sz="1400" dirty="0" smtClean="0"/>
              <a:t>character with varied </a:t>
            </a:r>
            <a:r>
              <a:rPr lang="en-GB" sz="1400" dirty="0"/>
              <a:t>age classes and species diversity, and ensure long-term viability through enabling young trees to </a:t>
            </a:r>
            <a:r>
              <a:rPr lang="en-GB" sz="1400" dirty="0" smtClean="0"/>
              <a:t>regenerate</a:t>
            </a:r>
            <a:endParaRPr lang="en-GB" sz="1400" dirty="0"/>
          </a:p>
        </p:txBody>
      </p:sp>
    </p:spTree>
    <p:extLst>
      <p:ext uri="{BB962C8B-B14F-4D97-AF65-F5344CB8AC3E}">
        <p14:creationId xmlns:p14="http://schemas.microsoft.com/office/powerpoint/2010/main" val="974806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3621" y="325968"/>
            <a:ext cx="8594719" cy="2923877"/>
          </a:xfrm>
          <a:prstGeom prst="rect">
            <a:avLst/>
          </a:prstGeom>
          <a:noFill/>
        </p:spPr>
        <p:txBody>
          <a:bodyPr wrap="square" rtlCol="0">
            <a:spAutoFit/>
          </a:bodyPr>
          <a:lstStyle/>
          <a:p>
            <a:r>
              <a:rPr lang="en-GB" sz="1600" b="1" dirty="0"/>
              <a:t>Compartment: </a:t>
            </a:r>
            <a:r>
              <a:rPr lang="en-GB" sz="1600" b="1" dirty="0" smtClean="0">
                <a:solidFill>
                  <a:srgbClr val="FF0000"/>
                </a:solidFill>
              </a:rPr>
              <a:t>AM6 – Sheepfolds</a:t>
            </a:r>
            <a:endParaRPr lang="en-GB" sz="1600" b="1" dirty="0">
              <a:solidFill>
                <a:srgbClr val="FF0000"/>
              </a:solidFill>
            </a:endParaRPr>
          </a:p>
          <a:p>
            <a:r>
              <a:rPr lang="en-GB" sz="1400" b="1" dirty="0"/>
              <a:t>Species</a:t>
            </a:r>
            <a:r>
              <a:rPr lang="en-GB" sz="1400" dirty="0"/>
              <a:t>: </a:t>
            </a:r>
            <a:r>
              <a:rPr lang="en-GB" sz="1400" dirty="0" smtClean="0"/>
              <a:t>Mixed broadleaves including ash, sessile oak, hazel, rowan, alder, and other mixed broadleaves</a:t>
            </a:r>
            <a:endParaRPr lang="en-GB" sz="1400" dirty="0"/>
          </a:p>
          <a:p>
            <a:r>
              <a:rPr lang="en-GB" sz="1400" b="1" dirty="0"/>
              <a:t>Hectares</a:t>
            </a:r>
            <a:r>
              <a:rPr lang="en-GB" sz="1400" dirty="0"/>
              <a:t>: </a:t>
            </a:r>
            <a:r>
              <a:rPr lang="en-GB" sz="1400" dirty="0" smtClean="0"/>
              <a:t>3.6ha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Area of woodland and scrub woodland on the slopes of </a:t>
            </a:r>
            <a:r>
              <a:rPr lang="en-GB" sz="1400" dirty="0" err="1" smtClean="0"/>
              <a:t>Wansfell</a:t>
            </a:r>
            <a:r>
              <a:rPr lang="en-GB" sz="1400" dirty="0"/>
              <a:t> </a:t>
            </a:r>
            <a:r>
              <a:rPr lang="en-GB" sz="1400" dirty="0" smtClean="0"/>
              <a:t>within Town End Farm land. The southern belt consists of P1990s broadleaf planting, now closing canopy; to the north is more scattered scrub woodland developing through a bracken bed. The occasional larger tree to the southwest suggests previous woodland or wood-pasture cover.</a:t>
            </a:r>
            <a:endParaRPr lang="en-GB" sz="1400" dirty="0"/>
          </a:p>
          <a:p>
            <a:r>
              <a:rPr lang="en-GB" sz="1400" b="1" dirty="0"/>
              <a:t>Issues</a:t>
            </a:r>
            <a:r>
              <a:rPr lang="en-GB" sz="1400" dirty="0" smtClean="0"/>
              <a:t>: Occasional boundary gaps allowing deer and sheep ingress; shading of older/veteran trees by younger planting</a:t>
            </a:r>
            <a:endParaRPr lang="en-GB" sz="1400" dirty="0"/>
          </a:p>
          <a:p>
            <a:r>
              <a:rPr lang="en-GB" sz="1400" b="1" dirty="0" smtClean="0"/>
              <a:t>Aims</a:t>
            </a:r>
            <a:r>
              <a:rPr lang="en-GB" sz="1400" dirty="0"/>
              <a:t>: </a:t>
            </a:r>
            <a:r>
              <a:rPr lang="en-GB" sz="1400" dirty="0" smtClean="0"/>
              <a:t>Enable mixed broadleaf woodland of well-formed trees to develop from the planted belt, and maintain deer fence as necessary to facilitate further scrub regeneration above the planted area</a:t>
            </a:r>
            <a:endParaRPr lang="en-GB" sz="1400" dirty="0"/>
          </a:p>
          <a:p>
            <a:r>
              <a:rPr lang="en-GB" sz="1400" b="1" dirty="0" smtClean="0"/>
              <a:t>Significant </a:t>
            </a:r>
            <a:r>
              <a:rPr lang="en-GB" sz="1400" b="1" dirty="0"/>
              <a:t>works</a:t>
            </a:r>
            <a:r>
              <a:rPr lang="en-GB" sz="1400" dirty="0"/>
              <a:t>: </a:t>
            </a:r>
            <a:r>
              <a:rPr lang="en-GB" sz="1400" dirty="0" smtClean="0"/>
              <a:t>General first thin of planted broadleaves </a:t>
            </a:r>
            <a:r>
              <a:rPr lang="en-GB" sz="1400" dirty="0"/>
              <a:t>to promote trees of best form and </a:t>
            </a:r>
            <a:r>
              <a:rPr lang="en-GB" sz="1400" dirty="0" smtClean="0"/>
              <a:t>health, including halo thinning around veterans.</a:t>
            </a:r>
            <a:endParaRPr lang="en-GB" sz="1400" dirty="0"/>
          </a:p>
        </p:txBody>
      </p:sp>
      <p:pic>
        <p:nvPicPr>
          <p:cNvPr id="11266" name="Picture 2" descr="http://azprd-gisap01.nt.ad.local/Geocortex/Essentials/443/REST/TempFiles/A4%20Landscape.jpg?guid=bbb11a5b-eaa4-4680-b567-bb0ead20d3df&amp;contentType=image%2Fjpe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898340" y="457719"/>
            <a:ext cx="3002508" cy="26749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49522" y="3485617"/>
            <a:ext cx="7610132" cy="1846659"/>
          </a:xfrm>
          <a:prstGeom prst="rect">
            <a:avLst/>
          </a:prstGeom>
          <a:noFill/>
        </p:spPr>
        <p:txBody>
          <a:bodyPr wrap="square" rtlCol="0">
            <a:spAutoFit/>
          </a:bodyPr>
          <a:lstStyle/>
          <a:p>
            <a:r>
              <a:rPr lang="en-GB" sz="1600" b="1" dirty="0"/>
              <a:t>Compartment: </a:t>
            </a:r>
            <a:r>
              <a:rPr lang="en-GB" sz="1600" b="1" dirty="0" smtClean="0">
                <a:solidFill>
                  <a:srgbClr val="FF0000"/>
                </a:solidFill>
              </a:rPr>
              <a:t>AM7 – ‘Sausages’</a:t>
            </a:r>
            <a:endParaRPr lang="en-GB" sz="1600" b="1" dirty="0">
              <a:solidFill>
                <a:srgbClr val="FF0000"/>
              </a:solidFill>
            </a:endParaRPr>
          </a:p>
          <a:p>
            <a:r>
              <a:rPr lang="en-GB" sz="1400" b="1" dirty="0"/>
              <a:t>Species</a:t>
            </a:r>
            <a:r>
              <a:rPr lang="en-GB" sz="1400" dirty="0"/>
              <a:t>: </a:t>
            </a:r>
            <a:r>
              <a:rPr lang="en-GB" sz="1400" dirty="0" smtClean="0"/>
              <a:t>Ash, alder, rowan, hazel, elm and other mixed broadleaves</a:t>
            </a:r>
            <a:endParaRPr lang="en-GB" sz="1400" dirty="0"/>
          </a:p>
          <a:p>
            <a:r>
              <a:rPr lang="en-GB" sz="1400" b="1" dirty="0"/>
              <a:t>Hectares</a:t>
            </a:r>
            <a:r>
              <a:rPr lang="en-GB" sz="1400" dirty="0"/>
              <a:t>: </a:t>
            </a:r>
            <a:r>
              <a:rPr lang="en-GB" sz="1400" dirty="0" smtClean="0"/>
              <a:t>1.2ha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Three areas of fenced-off </a:t>
            </a:r>
            <a:r>
              <a:rPr lang="en-GB" sz="1400" dirty="0" err="1" smtClean="0"/>
              <a:t>ghyll</a:t>
            </a:r>
            <a:r>
              <a:rPr lang="en-GB" sz="1400" dirty="0" smtClean="0"/>
              <a:t>-side, with existing riparian trees supplemented by further broadleaf planting. The </a:t>
            </a:r>
            <a:r>
              <a:rPr lang="en-GB" sz="1400" dirty="0" err="1" smtClean="0"/>
              <a:t>ghyll</a:t>
            </a:r>
            <a:r>
              <a:rPr lang="en-GB" sz="1400" dirty="0" smtClean="0"/>
              <a:t>-sides themselves are generally floristically rich and the range of tree sizes and species is relatively good.</a:t>
            </a:r>
            <a:endParaRPr lang="en-GB" sz="1400" dirty="0"/>
          </a:p>
          <a:p>
            <a:r>
              <a:rPr lang="en-GB" sz="1400" b="1" dirty="0"/>
              <a:t>Issues</a:t>
            </a:r>
            <a:r>
              <a:rPr lang="en-GB" sz="1400" dirty="0"/>
              <a:t>: Some old tree tubes remain on site (to be removed as part of work programme)</a:t>
            </a:r>
          </a:p>
          <a:p>
            <a:r>
              <a:rPr lang="en-GB" sz="1400" b="1" dirty="0" smtClean="0"/>
              <a:t>Aims</a:t>
            </a:r>
            <a:r>
              <a:rPr lang="en-GB" sz="1400" dirty="0"/>
              <a:t>: </a:t>
            </a:r>
            <a:r>
              <a:rPr lang="en-GB" sz="1400" dirty="0" smtClean="0"/>
              <a:t>Maintain riparian vegetation to enhance the habitat and protect water quality</a:t>
            </a:r>
            <a:endParaRPr lang="en-GB" sz="1400" dirty="0"/>
          </a:p>
        </p:txBody>
      </p:sp>
      <p:pic>
        <p:nvPicPr>
          <p:cNvPr id="11268" name="Picture 4" descr="http://azprd-gisap01.nt.ad.local/Geocortex/Essentials/443/REST/TempFiles/A4%20Landscape.jpg?guid=6078862d-5f5e-4a7b-a78e-f1cbfae68dc0&amp;contentType=image%2Fjpe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7797" y="3485617"/>
            <a:ext cx="3028328" cy="261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1735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6451" y="411998"/>
            <a:ext cx="6902397" cy="2277547"/>
          </a:xfrm>
          <a:prstGeom prst="rect">
            <a:avLst/>
          </a:prstGeom>
          <a:noFill/>
        </p:spPr>
        <p:txBody>
          <a:bodyPr wrap="square" rtlCol="0">
            <a:spAutoFit/>
          </a:bodyPr>
          <a:lstStyle/>
          <a:p>
            <a:r>
              <a:rPr lang="en-GB" sz="1600" b="1" dirty="0"/>
              <a:t>Compartment: </a:t>
            </a:r>
            <a:r>
              <a:rPr lang="en-GB" sz="1600" b="1" dirty="0" smtClean="0">
                <a:solidFill>
                  <a:srgbClr val="FF0000"/>
                </a:solidFill>
              </a:rPr>
              <a:t>AM8 – </a:t>
            </a:r>
            <a:r>
              <a:rPr lang="en-GB" sz="1600" b="1" dirty="0" err="1" smtClean="0">
                <a:solidFill>
                  <a:srgbClr val="FF0000"/>
                </a:solidFill>
              </a:rPr>
              <a:t>Skelghyll</a:t>
            </a:r>
            <a:r>
              <a:rPr lang="en-GB" sz="1600" b="1" dirty="0" smtClean="0">
                <a:solidFill>
                  <a:srgbClr val="FF0000"/>
                </a:solidFill>
              </a:rPr>
              <a:t> Beck</a:t>
            </a:r>
            <a:endParaRPr lang="en-GB" sz="1600" b="1" dirty="0">
              <a:solidFill>
                <a:srgbClr val="FF0000"/>
              </a:solidFill>
            </a:endParaRPr>
          </a:p>
          <a:p>
            <a:r>
              <a:rPr lang="en-GB" sz="1400" b="1" dirty="0"/>
              <a:t>Species</a:t>
            </a:r>
            <a:r>
              <a:rPr lang="en-GB" sz="1400" dirty="0"/>
              <a:t>: </a:t>
            </a:r>
            <a:r>
              <a:rPr lang="en-GB" sz="1400" dirty="0" smtClean="0"/>
              <a:t>Sessile oak, ash, </a:t>
            </a:r>
            <a:r>
              <a:rPr lang="en-GB" sz="1400" dirty="0" err="1" smtClean="0"/>
              <a:t>wych</a:t>
            </a:r>
            <a:r>
              <a:rPr lang="en-GB" sz="1400" dirty="0" smtClean="0"/>
              <a:t> elm, hazel, rowan and other mixed broadleaves</a:t>
            </a:r>
            <a:endParaRPr lang="en-GB" sz="1400" dirty="0"/>
          </a:p>
          <a:p>
            <a:r>
              <a:rPr lang="en-GB" sz="1400" b="1" dirty="0"/>
              <a:t>Hectares</a:t>
            </a:r>
            <a:r>
              <a:rPr lang="en-GB" sz="1400" dirty="0"/>
              <a:t>: </a:t>
            </a:r>
            <a:r>
              <a:rPr lang="en-GB" sz="1400" dirty="0" smtClean="0"/>
              <a:t>4.1ha	</a:t>
            </a:r>
            <a:r>
              <a:rPr lang="en-GB" sz="1400" b="1" dirty="0" smtClean="0"/>
              <a:t>Designations</a:t>
            </a:r>
            <a:r>
              <a:rPr lang="en-GB" sz="1400" dirty="0"/>
              <a:t>: </a:t>
            </a:r>
            <a:r>
              <a:rPr lang="en-GB" sz="1400" dirty="0" smtClean="0"/>
              <a:t>LDNP, WHS &amp; SSSI</a:t>
            </a:r>
            <a:r>
              <a:rPr lang="en-GB" sz="1400" dirty="0"/>
              <a:t>		                            </a:t>
            </a:r>
            <a:endParaRPr lang="en-GB" sz="1400" b="1" dirty="0"/>
          </a:p>
          <a:p>
            <a:r>
              <a:rPr lang="en-GB" sz="1400" b="1" dirty="0"/>
              <a:t>Description</a:t>
            </a:r>
            <a:r>
              <a:rPr lang="en-GB" sz="1400" dirty="0"/>
              <a:t>: </a:t>
            </a:r>
            <a:r>
              <a:rPr lang="en-GB" sz="1400" dirty="0" smtClean="0"/>
              <a:t>Fenced-off riparian woodland, with older sessile oak on flatter areas and ash, </a:t>
            </a:r>
            <a:r>
              <a:rPr lang="en-GB" sz="1400" dirty="0" err="1" smtClean="0"/>
              <a:t>wych</a:t>
            </a:r>
            <a:r>
              <a:rPr lang="en-GB" sz="1400" dirty="0" smtClean="0"/>
              <a:t> elm and other riparian species on the steeper immediate </a:t>
            </a:r>
            <a:r>
              <a:rPr lang="en-GB" sz="1400" dirty="0" err="1" smtClean="0"/>
              <a:t>ghyll</a:t>
            </a:r>
            <a:r>
              <a:rPr lang="en-GB" sz="1400" dirty="0" smtClean="0"/>
              <a:t>-sides. One stand of lapsed oak coppice is present towards the south of the compartment. The </a:t>
            </a:r>
            <a:r>
              <a:rPr lang="en-GB" sz="1400" dirty="0" err="1" smtClean="0"/>
              <a:t>ghyll</a:t>
            </a:r>
            <a:r>
              <a:rPr lang="en-GB" sz="1400" dirty="0" smtClean="0"/>
              <a:t> itself is floristically rich and the trees are generally a good mixture of sizes and species. Some supplementary planting has occurred in bracken to either edge of the compartment.</a:t>
            </a:r>
            <a:endParaRPr lang="en-GB" sz="1400" dirty="0"/>
          </a:p>
          <a:p>
            <a:r>
              <a:rPr lang="en-GB" sz="1400" b="1" dirty="0"/>
              <a:t>Issues</a:t>
            </a:r>
            <a:r>
              <a:rPr lang="en-GB" sz="1400" dirty="0"/>
              <a:t>: Some old tree tubes remain on site (to be removed as part of work programme)</a:t>
            </a:r>
          </a:p>
          <a:p>
            <a:r>
              <a:rPr lang="en-GB" sz="1400" b="1" dirty="0"/>
              <a:t>Aims</a:t>
            </a:r>
            <a:r>
              <a:rPr lang="en-GB" sz="1400" dirty="0"/>
              <a:t>: Maintain riparian vegetation </a:t>
            </a:r>
            <a:r>
              <a:rPr lang="en-GB" sz="1400" dirty="0" smtClean="0"/>
              <a:t>for habitat and water quality protection</a:t>
            </a:r>
            <a:endParaRPr lang="en-GB" sz="1400" dirty="0"/>
          </a:p>
        </p:txBody>
      </p:sp>
      <p:pic>
        <p:nvPicPr>
          <p:cNvPr id="10242" name="Picture 2" descr="http://azprd-gisap01.nt.ad.local/Geocortex/Essentials/443/REST/TempFiles/A4%20Landscape.jpg?guid=72d8bfa3-fd34-4a2f-b04c-c7411406010c&amp;contentType=image%2Fjpe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506268" y="493884"/>
            <a:ext cx="3998794" cy="55657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28722" y="2911813"/>
            <a:ext cx="6902397" cy="2246769"/>
          </a:xfrm>
          <a:prstGeom prst="rect">
            <a:avLst/>
          </a:prstGeom>
          <a:noFill/>
        </p:spPr>
        <p:txBody>
          <a:bodyPr wrap="square" rtlCol="0">
            <a:spAutoFit/>
          </a:bodyPr>
          <a:lstStyle/>
          <a:p>
            <a:r>
              <a:rPr lang="en-GB" sz="1400" b="1" dirty="0"/>
              <a:t>Compartment: </a:t>
            </a:r>
            <a:r>
              <a:rPr lang="en-GB" sz="1400" b="1" dirty="0" smtClean="0">
                <a:solidFill>
                  <a:srgbClr val="FF0000"/>
                </a:solidFill>
              </a:rPr>
              <a:t>AM9 – </a:t>
            </a:r>
            <a:r>
              <a:rPr lang="en-GB" sz="1400" b="1" dirty="0" err="1" smtClean="0">
                <a:solidFill>
                  <a:srgbClr val="FF0000"/>
                </a:solidFill>
              </a:rPr>
              <a:t>Holbeck</a:t>
            </a:r>
            <a:r>
              <a:rPr lang="en-GB" sz="1400" b="1" dirty="0" smtClean="0">
                <a:solidFill>
                  <a:srgbClr val="FF0000"/>
                </a:solidFill>
              </a:rPr>
              <a:t> </a:t>
            </a:r>
            <a:r>
              <a:rPr lang="en-GB" sz="1400" b="1" dirty="0" err="1" smtClean="0">
                <a:solidFill>
                  <a:srgbClr val="FF0000"/>
                </a:solidFill>
              </a:rPr>
              <a:t>Ghyll</a:t>
            </a:r>
            <a:endParaRPr lang="en-GB" sz="1400" b="1" dirty="0">
              <a:solidFill>
                <a:srgbClr val="FF0000"/>
              </a:solidFill>
            </a:endParaRPr>
          </a:p>
          <a:p>
            <a:r>
              <a:rPr lang="en-GB" sz="1400" b="1" dirty="0"/>
              <a:t>Species</a:t>
            </a:r>
            <a:r>
              <a:rPr lang="en-GB" sz="1400" dirty="0"/>
              <a:t>: </a:t>
            </a:r>
            <a:r>
              <a:rPr lang="en-GB" sz="1400" dirty="0" smtClean="0"/>
              <a:t>Sessile oak, ash, alder, </a:t>
            </a:r>
            <a:r>
              <a:rPr lang="en-GB" sz="1400" dirty="0" err="1" smtClean="0"/>
              <a:t>wych</a:t>
            </a:r>
            <a:r>
              <a:rPr lang="en-GB" sz="1400" dirty="0" smtClean="0"/>
              <a:t> elm, rowan, hazel, rowan and other mixed broadleaves</a:t>
            </a:r>
            <a:endParaRPr lang="en-GB" sz="1400" dirty="0"/>
          </a:p>
          <a:p>
            <a:r>
              <a:rPr lang="en-GB" sz="1400" b="1" dirty="0"/>
              <a:t>Hectares</a:t>
            </a:r>
            <a:r>
              <a:rPr lang="en-GB" sz="1400" dirty="0"/>
              <a:t>: </a:t>
            </a:r>
            <a:r>
              <a:rPr lang="en-GB" sz="1400" dirty="0" smtClean="0"/>
              <a:t>0.85ha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Unfenced riparian woodland to the west of </a:t>
            </a:r>
            <a:r>
              <a:rPr lang="en-GB" sz="1400" dirty="0" err="1" smtClean="0"/>
              <a:t>Holbeck</a:t>
            </a:r>
            <a:r>
              <a:rPr lang="en-GB" sz="1400" dirty="0" smtClean="0"/>
              <a:t> </a:t>
            </a:r>
            <a:r>
              <a:rPr lang="en-GB" sz="1400" dirty="0" err="1" smtClean="0"/>
              <a:t>Ghyll</a:t>
            </a:r>
            <a:r>
              <a:rPr lang="en-GB" sz="1400" dirty="0" smtClean="0"/>
              <a:t>, as part of High </a:t>
            </a:r>
            <a:r>
              <a:rPr lang="en-GB" sz="1400" dirty="0" err="1" smtClean="0"/>
              <a:t>Skelghyll</a:t>
            </a:r>
            <a:r>
              <a:rPr lang="en-GB" sz="1400" dirty="0" smtClean="0"/>
              <a:t> Farm. The canopy is generally closed, and there is limited tree regeneration due to grazing. Wetter flushes contain more ash and alder; drier, raised areas have a greater proportion of oak, and hazel forms a scattered understory.</a:t>
            </a:r>
            <a:endParaRPr lang="en-GB" sz="1400" dirty="0"/>
          </a:p>
          <a:p>
            <a:r>
              <a:rPr lang="en-GB" sz="1400" b="1" dirty="0"/>
              <a:t>Issues</a:t>
            </a:r>
            <a:r>
              <a:rPr lang="en-GB" sz="1400" dirty="0"/>
              <a:t>: </a:t>
            </a:r>
            <a:r>
              <a:rPr lang="en-GB" sz="1400" dirty="0" smtClean="0"/>
              <a:t>Lack of regeneration</a:t>
            </a:r>
            <a:endParaRPr lang="en-GB" sz="1400" dirty="0"/>
          </a:p>
          <a:p>
            <a:r>
              <a:rPr lang="en-GB" sz="1400" b="1" dirty="0"/>
              <a:t>Aims</a:t>
            </a:r>
            <a:r>
              <a:rPr lang="en-GB" sz="1400" dirty="0"/>
              <a:t>: Maintain riparian vegetation </a:t>
            </a:r>
            <a:r>
              <a:rPr lang="en-GB" sz="1400" dirty="0" smtClean="0"/>
              <a:t>for habitat and water quality protection; work with tenant farmer to explore options to secure the establishment of young trees</a:t>
            </a:r>
            <a:endParaRPr lang="en-GB" sz="1400" dirty="0"/>
          </a:p>
        </p:txBody>
      </p:sp>
    </p:spTree>
    <p:extLst>
      <p:ext uri="{BB962C8B-B14F-4D97-AF65-F5344CB8AC3E}">
        <p14:creationId xmlns:p14="http://schemas.microsoft.com/office/powerpoint/2010/main" val="31207432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6451" y="482801"/>
            <a:ext cx="6902397" cy="2062103"/>
          </a:xfrm>
          <a:prstGeom prst="rect">
            <a:avLst/>
          </a:prstGeom>
          <a:noFill/>
        </p:spPr>
        <p:txBody>
          <a:bodyPr wrap="square" rtlCol="0">
            <a:spAutoFit/>
          </a:bodyPr>
          <a:lstStyle/>
          <a:p>
            <a:r>
              <a:rPr lang="en-GB" sz="1600" b="1" dirty="0"/>
              <a:t>Compartment: </a:t>
            </a:r>
            <a:r>
              <a:rPr lang="en-GB" sz="1600" b="1" dirty="0" smtClean="0">
                <a:solidFill>
                  <a:srgbClr val="FF0000"/>
                </a:solidFill>
              </a:rPr>
              <a:t>AM10 – </a:t>
            </a:r>
            <a:r>
              <a:rPr lang="en-GB" sz="1600" b="1" dirty="0" err="1" smtClean="0">
                <a:solidFill>
                  <a:srgbClr val="FF0000"/>
                </a:solidFill>
              </a:rPr>
              <a:t>Greenthwaites</a:t>
            </a:r>
            <a:endParaRPr lang="en-GB" sz="1600" b="1" dirty="0">
              <a:solidFill>
                <a:srgbClr val="FF0000"/>
              </a:solidFill>
            </a:endParaRPr>
          </a:p>
          <a:p>
            <a:r>
              <a:rPr lang="en-GB" sz="1400" b="1" dirty="0"/>
              <a:t>Species</a:t>
            </a:r>
            <a:r>
              <a:rPr lang="en-GB" sz="1400" dirty="0"/>
              <a:t>: </a:t>
            </a:r>
            <a:r>
              <a:rPr lang="en-GB" sz="1400" dirty="0" smtClean="0"/>
              <a:t>Ash, alder, rowan, sessile oak, sycamore, mixed broadleaves and Scots pine</a:t>
            </a:r>
            <a:endParaRPr lang="en-GB" sz="1400" dirty="0"/>
          </a:p>
          <a:p>
            <a:r>
              <a:rPr lang="en-GB" sz="1400" b="1" dirty="0"/>
              <a:t>Hectares</a:t>
            </a:r>
            <a:r>
              <a:rPr lang="en-GB" sz="1400" dirty="0"/>
              <a:t>: </a:t>
            </a:r>
            <a:r>
              <a:rPr lang="en-GB" sz="1400" dirty="0" smtClean="0"/>
              <a:t>0.2ha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smtClean="0"/>
              <a:t>Description: </a:t>
            </a:r>
            <a:r>
              <a:rPr lang="en-GB" sz="1400" dirty="0" smtClean="0"/>
              <a:t>Small, linear </a:t>
            </a:r>
            <a:r>
              <a:rPr lang="en-GB" sz="1400" dirty="0"/>
              <a:t>farm </a:t>
            </a:r>
            <a:r>
              <a:rPr lang="en-GB" sz="1400" dirty="0" smtClean="0"/>
              <a:t>shelterbelt in Town End Farm land, planted </a:t>
            </a:r>
            <a:r>
              <a:rPr lang="en-GB" sz="1400" dirty="0"/>
              <a:t>in the 1980s </a:t>
            </a:r>
            <a:r>
              <a:rPr lang="en-GB" sz="1400" dirty="0" smtClean="0"/>
              <a:t>along a field boundary and to the west of a public bridleway</a:t>
            </a:r>
            <a:endParaRPr lang="en-GB" sz="1400" dirty="0"/>
          </a:p>
          <a:p>
            <a:r>
              <a:rPr lang="en-GB" sz="1400" b="1" dirty="0"/>
              <a:t>Issues</a:t>
            </a:r>
            <a:r>
              <a:rPr lang="en-GB" sz="1400" dirty="0"/>
              <a:t>: </a:t>
            </a:r>
            <a:r>
              <a:rPr lang="en-GB" sz="1400" dirty="0" smtClean="0"/>
              <a:t>Some ash dieback observed</a:t>
            </a:r>
            <a:endParaRPr lang="en-GB" sz="1400" dirty="0"/>
          </a:p>
          <a:p>
            <a:r>
              <a:rPr lang="en-GB" sz="1400" b="1" dirty="0"/>
              <a:t>Aims</a:t>
            </a:r>
            <a:r>
              <a:rPr lang="en-GB" sz="1400" dirty="0"/>
              <a:t>: Enable well-formed boundary trees to develop and provide habitat, amenity value, and shelter for livestock</a:t>
            </a:r>
          </a:p>
          <a:p>
            <a:r>
              <a:rPr lang="en-GB" sz="1400" b="1" dirty="0"/>
              <a:t>Significant works</a:t>
            </a:r>
            <a:r>
              <a:rPr lang="en-GB" sz="1400" dirty="0"/>
              <a:t>: Thin younger, planted trees to promote trees of best form and </a:t>
            </a:r>
            <a:r>
              <a:rPr lang="en-GB" sz="1400" dirty="0" smtClean="0"/>
              <a:t>health</a:t>
            </a:r>
            <a:endParaRPr lang="en-GB" sz="1400" dirty="0"/>
          </a:p>
        </p:txBody>
      </p:sp>
      <p:sp>
        <p:nvSpPr>
          <p:cNvPr id="10" name="TextBox 9"/>
          <p:cNvSpPr txBox="1"/>
          <p:nvPr/>
        </p:nvSpPr>
        <p:spPr>
          <a:xfrm>
            <a:off x="426450" y="2666153"/>
            <a:ext cx="6902397" cy="3570208"/>
          </a:xfrm>
          <a:prstGeom prst="rect">
            <a:avLst/>
          </a:prstGeom>
          <a:noFill/>
        </p:spPr>
        <p:txBody>
          <a:bodyPr wrap="square" rtlCol="0">
            <a:spAutoFit/>
          </a:bodyPr>
          <a:lstStyle/>
          <a:p>
            <a:r>
              <a:rPr lang="en-GB" sz="1600" b="1" dirty="0"/>
              <a:t>Compartment: </a:t>
            </a:r>
            <a:r>
              <a:rPr lang="en-GB" sz="1600" b="1" dirty="0" smtClean="0">
                <a:solidFill>
                  <a:srgbClr val="FF0000"/>
                </a:solidFill>
              </a:rPr>
              <a:t>AM11 – Martin’s Wood</a:t>
            </a:r>
            <a:endParaRPr lang="en-GB" sz="1600" b="1" dirty="0">
              <a:solidFill>
                <a:srgbClr val="FF0000"/>
              </a:solidFill>
            </a:endParaRPr>
          </a:p>
          <a:p>
            <a:r>
              <a:rPr lang="en-GB" sz="1400" b="1" dirty="0"/>
              <a:t>Species</a:t>
            </a:r>
            <a:r>
              <a:rPr lang="en-GB" sz="1400" dirty="0"/>
              <a:t>: </a:t>
            </a:r>
            <a:r>
              <a:rPr lang="en-GB" sz="1400" dirty="0" smtClean="0"/>
              <a:t>AM11a: European larch; AM11b: beech and sessile oak; AM11c: larch, Scots pine, sessile oak, rowan, birch and other mixed broadleaves</a:t>
            </a:r>
            <a:endParaRPr lang="en-GB" sz="1400" dirty="0"/>
          </a:p>
          <a:p>
            <a:r>
              <a:rPr lang="en-GB" sz="1400" b="1" dirty="0"/>
              <a:t>Hectares</a:t>
            </a:r>
            <a:r>
              <a:rPr lang="en-GB" sz="1400" dirty="0"/>
              <a:t>: </a:t>
            </a:r>
            <a:r>
              <a:rPr lang="en-GB" sz="1400" dirty="0" smtClean="0"/>
              <a:t>1.6ha in total	</a:t>
            </a:r>
            <a:r>
              <a:rPr lang="en-GB" sz="1400" b="1" dirty="0" smtClean="0"/>
              <a:t>Designations</a:t>
            </a:r>
            <a:r>
              <a:rPr lang="en-GB" sz="1400" dirty="0"/>
              <a:t>: </a:t>
            </a:r>
            <a:r>
              <a:rPr lang="en-GB" sz="1400" dirty="0" smtClean="0"/>
              <a:t>LDNP &amp; WHS</a:t>
            </a:r>
            <a:r>
              <a:rPr lang="en-GB" sz="1400" dirty="0"/>
              <a:t>		                            </a:t>
            </a:r>
            <a:endParaRPr lang="en-GB" sz="1400" b="1" dirty="0"/>
          </a:p>
          <a:p>
            <a:r>
              <a:rPr lang="en-GB" sz="1400" b="1" dirty="0"/>
              <a:t>Description</a:t>
            </a:r>
            <a:r>
              <a:rPr lang="en-GB" sz="1400" dirty="0"/>
              <a:t>: </a:t>
            </a:r>
            <a:r>
              <a:rPr lang="en-GB" sz="1400" dirty="0" smtClean="0"/>
              <a:t>A mixture of sub-compartments within one land parcel in Town End Farm land, including a stand of European larch, a mixed group of mature beech and oak, and three small plantings of mixed broadleaves/conifers (some of which are around pre-existing oak trees.</a:t>
            </a:r>
            <a:endParaRPr lang="en-GB" sz="1400" dirty="0"/>
          </a:p>
          <a:p>
            <a:r>
              <a:rPr lang="en-GB" sz="1400" b="1" dirty="0"/>
              <a:t>Issues</a:t>
            </a:r>
            <a:r>
              <a:rPr lang="en-GB" sz="1400" dirty="0"/>
              <a:t>: </a:t>
            </a:r>
            <a:r>
              <a:rPr lang="en-GB" sz="1400" dirty="0" smtClean="0"/>
              <a:t>Lack of tree regeneration; some shading of older oaks by planted trees in AM11c sub-compartments</a:t>
            </a:r>
            <a:endParaRPr lang="en-GB" sz="1400" dirty="0"/>
          </a:p>
          <a:p>
            <a:r>
              <a:rPr lang="en-GB" sz="1400" b="1" dirty="0"/>
              <a:t>Aims</a:t>
            </a:r>
            <a:r>
              <a:rPr lang="en-GB" sz="1400" dirty="0"/>
              <a:t>: Maintain </a:t>
            </a:r>
            <a:r>
              <a:rPr lang="en-GB" sz="1400" dirty="0" smtClean="0"/>
              <a:t>mixed patches of woodland with varied species structure for habitat and resource protection</a:t>
            </a:r>
          </a:p>
          <a:p>
            <a:r>
              <a:rPr lang="en-GB" sz="1400" b="1" dirty="0" smtClean="0"/>
              <a:t>Significant works</a:t>
            </a:r>
            <a:r>
              <a:rPr lang="en-GB" sz="1400" dirty="0" smtClean="0"/>
              <a:t>: Clear-fell larch in AM11a and re-stock with more appropriate mixture of native species (retaining the occasional conifer to over-maturity); thin AM11b to promote the trees of best form and health and allow light to encourage tree regeneration; thin AM11c plantings to promote trees of best form and health and halo thin around existing oaks.</a:t>
            </a:r>
            <a:endParaRPr lang="en-GB" sz="1400" b="1" dirty="0"/>
          </a:p>
        </p:txBody>
      </p:sp>
      <p:pic>
        <p:nvPicPr>
          <p:cNvPr id="12290" name="Picture 2" descr="http://azprd-gisap01.nt.ad.local/Geocortex/Essentials/443/REST/TempFiles/A4%20Landscape.jpg?guid=229f753c-0e6d-4136-8567-13e2543d5eb0&amp;contentType=image%2Fjpe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561420" y="978959"/>
            <a:ext cx="3970939" cy="456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275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58503491"/>
              </p:ext>
            </p:extLst>
          </p:nvPr>
        </p:nvGraphicFramePr>
        <p:xfrm>
          <a:off x="0" y="0"/>
          <a:ext cx="12192000" cy="6858001"/>
        </p:xfrm>
        <a:graphic>
          <a:graphicData uri="http://schemas.openxmlformats.org/drawingml/2006/table">
            <a:tbl>
              <a:tblPr firstRow="1" firstCol="1" bandRow="1">
                <a:tableStyleId>{5C22544A-7EE6-4342-B048-85BDC9FD1C3A}</a:tableStyleId>
              </a:tblPr>
              <a:tblGrid>
                <a:gridCol w="2060620"/>
                <a:gridCol w="3683357"/>
                <a:gridCol w="6448023"/>
              </a:tblGrid>
              <a:tr h="366306">
                <a:tc>
                  <a:txBody>
                    <a:bodyPr/>
                    <a:lstStyle/>
                    <a:p>
                      <a:pPr marL="0" marR="0">
                        <a:lnSpc>
                          <a:spcPct val="107000"/>
                        </a:lnSpc>
                        <a:spcBef>
                          <a:spcPts val="0"/>
                        </a:spcBef>
                        <a:spcAft>
                          <a:spcPts val="0"/>
                        </a:spcAft>
                      </a:pPr>
                      <a:r>
                        <a:rPr lang="en-GB" sz="1200" dirty="0">
                          <a:effectLst/>
                        </a:rPr>
                        <a:t>What we want to do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marL="0" marR="0">
                        <a:lnSpc>
                          <a:spcPct val="107000"/>
                        </a:lnSpc>
                        <a:spcBef>
                          <a:spcPts val="0"/>
                        </a:spcBef>
                        <a:spcAft>
                          <a:spcPts val="0"/>
                        </a:spcAft>
                      </a:pPr>
                      <a:r>
                        <a:rPr lang="en-GB" sz="1200" dirty="0">
                          <a:effectLst/>
                        </a:rPr>
                        <a:t>Why we want to do it?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marL="0" marR="0">
                        <a:lnSpc>
                          <a:spcPct val="107000"/>
                        </a:lnSpc>
                        <a:spcBef>
                          <a:spcPts val="0"/>
                        </a:spcBef>
                        <a:spcAft>
                          <a:spcPts val="0"/>
                        </a:spcAft>
                      </a:pPr>
                      <a:r>
                        <a:rPr lang="en-GB" sz="1200" dirty="0">
                          <a:effectLst/>
                        </a:rPr>
                        <a:t>How can we achieve it?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r>
              <a:tr h="2524618">
                <a:tc>
                  <a:txBody>
                    <a:bodyPr/>
                    <a:lstStyle/>
                    <a:p>
                      <a:pPr marL="0" marR="0">
                        <a:lnSpc>
                          <a:spcPct val="107000"/>
                        </a:lnSpc>
                        <a:spcBef>
                          <a:spcPts val="0"/>
                        </a:spcBef>
                        <a:spcAft>
                          <a:spcPts val="0"/>
                        </a:spcAft>
                      </a:pPr>
                      <a:r>
                        <a:rPr lang="en-GB" sz="1200" b="1" kern="1200" dirty="0" smtClean="0">
                          <a:solidFill>
                            <a:schemeClr val="lt1"/>
                          </a:solidFill>
                          <a:effectLst/>
                          <a:latin typeface="+mn-lt"/>
                          <a:ea typeface="+mn-ea"/>
                          <a:cs typeface="+mn-cs"/>
                        </a:rPr>
                        <a:t>Protect</a:t>
                      </a:r>
                      <a:r>
                        <a:rPr lang="en-GB" sz="1200" b="1" kern="1200" baseline="0" dirty="0" smtClean="0">
                          <a:solidFill>
                            <a:schemeClr val="lt1"/>
                          </a:solidFill>
                          <a:effectLst/>
                          <a:latin typeface="+mn-lt"/>
                          <a:ea typeface="+mn-ea"/>
                          <a:cs typeface="+mn-cs"/>
                        </a:rPr>
                        <a:t> and enhance existing woodland biodiversity and habitat values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smtClean="0">
                          <a:effectLst/>
                        </a:rPr>
                        <a:t>Biodiversity declines generally  in the UK are well recognised</a:t>
                      </a:r>
                      <a:r>
                        <a:rPr lang="en-GB" sz="1200" baseline="0" dirty="0" smtClean="0">
                          <a:effectLst/>
                        </a:rPr>
                        <a:t> and documented (e.g. the 2016 </a:t>
                      </a:r>
                      <a:r>
                        <a:rPr lang="en-GB" sz="1200" i="1" baseline="0" dirty="0" smtClean="0">
                          <a:effectLst/>
                        </a:rPr>
                        <a:t>State of Nature</a:t>
                      </a:r>
                      <a:r>
                        <a:rPr lang="en-GB" sz="1200" i="0" baseline="0" dirty="0" smtClean="0">
                          <a:effectLst/>
                        </a:rPr>
                        <a:t> report), and woodland biodiversity is included within this trend. At the same time, the National Trust is pursuing a strategic aim of ‘Land, Outdoors and Nature’, with ambitious nature conservation targets on our land-holding. Woodlands within  this management plan include important upland sessile </a:t>
                      </a:r>
                      <a:r>
                        <a:rPr lang="en-GB" sz="1200" i="0" baseline="0" dirty="0" err="1" smtClean="0">
                          <a:effectLst/>
                        </a:rPr>
                        <a:t>oakwood</a:t>
                      </a:r>
                      <a:r>
                        <a:rPr lang="en-GB" sz="1200" i="0" baseline="0" dirty="0" smtClean="0">
                          <a:effectLst/>
                        </a:rPr>
                        <a:t> habitats, considered ‘temperate </a:t>
                      </a:r>
                      <a:r>
                        <a:rPr lang="en-GB" sz="1200" i="0" baseline="0" dirty="0" err="1" smtClean="0">
                          <a:effectLst/>
                        </a:rPr>
                        <a:t>rainforests’</a:t>
                      </a:r>
                      <a:r>
                        <a:rPr lang="en-GB" sz="1200" i="0" baseline="0" dirty="0" smtClean="0">
                          <a:effectLst/>
                        </a:rPr>
                        <a:t> and potentially hosting a diversity of flora and fauna.</a:t>
                      </a:r>
                      <a:endParaRPr lang="en-GB" sz="1200" dirty="0" smtClean="0">
                        <a:effectLst/>
                      </a:endParaRPr>
                    </a:p>
                    <a:p>
                      <a:pPr marL="0" marR="0">
                        <a:lnSpc>
                          <a:spcPct val="107000"/>
                        </a:lnSpc>
                        <a:spcBef>
                          <a:spcPts val="0"/>
                        </a:spcBef>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marL="0" marR="0">
                        <a:lnSpc>
                          <a:spcPct val="107000"/>
                        </a:lnSpc>
                        <a:spcBef>
                          <a:spcPts val="0"/>
                        </a:spcBef>
                        <a:spcAft>
                          <a:spcPts val="0"/>
                        </a:spcAft>
                      </a:pPr>
                      <a:r>
                        <a:rPr lang="en-GB" sz="1200" dirty="0" smtClean="0">
                          <a:effectLst/>
                        </a:rPr>
                        <a:t>Woodland management operations generally</a:t>
                      </a:r>
                      <a:r>
                        <a:rPr lang="en-GB" sz="1200" baseline="0" dirty="0" smtClean="0">
                          <a:effectLst/>
                        </a:rPr>
                        <a:t> prioritise habitat improvement; this is predominantly to diversify the age structure of woodlands, many of which are even-aged as a result of historic coppice management which, when it ceased, left many trees of a similar age to grow on and form what is now a closed-canopy woodland. This management favoured oak over other species, resulting in woodlands having a much higher proportion of oak trees than would naturally be expected.  This simplification of the woodland structure and species diversity will have contributed to a loss of habitat for a variety of wildlife.</a:t>
                      </a:r>
                    </a:p>
                    <a:p>
                      <a:pPr marL="0" marR="0">
                        <a:lnSpc>
                          <a:spcPct val="107000"/>
                        </a:lnSpc>
                        <a:spcBef>
                          <a:spcPts val="0"/>
                        </a:spcBef>
                        <a:spcAft>
                          <a:spcPts val="0"/>
                        </a:spcAft>
                      </a:pPr>
                      <a:r>
                        <a:rPr lang="en-GB" sz="1200" baseline="0" dirty="0" smtClean="0">
                          <a:effectLst/>
                        </a:rPr>
                        <a:t>As such, woodland operations aim to create gaps for young trees of various species to regenerate in, as well as creating more deadwood (a vital component of woodland ecosystems) and maintain some open areas (such as rides and glades) that contrast to areas under tree cover.</a:t>
                      </a:r>
                    </a:p>
                  </a:txBody>
                  <a:tcPr marL="43777" marR="43777" marT="0" marB="0"/>
                </a:tc>
              </a:tr>
              <a:tr h="1854880">
                <a:tc>
                  <a:txBody>
                    <a:bodyPr/>
                    <a:lstStyle/>
                    <a:p>
                      <a:pPr marL="0" marR="0">
                        <a:lnSpc>
                          <a:spcPct val="107000"/>
                        </a:lnSpc>
                        <a:spcBef>
                          <a:spcPts val="0"/>
                        </a:spcBef>
                        <a:spcAft>
                          <a:spcPts val="0"/>
                        </a:spcAft>
                      </a:pPr>
                      <a:r>
                        <a:rPr lang="en-GB" sz="1200" dirty="0" smtClean="0">
                          <a:effectLst/>
                        </a:rPr>
                        <a:t>Improve the resilience of woodlands to climate change and pests and diseases.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marL="0" marR="0">
                        <a:lnSpc>
                          <a:spcPct val="107000"/>
                        </a:lnSpc>
                        <a:spcBef>
                          <a:spcPts val="0"/>
                        </a:spcBef>
                        <a:spcAft>
                          <a:spcPts val="0"/>
                        </a:spcAft>
                      </a:pPr>
                      <a:r>
                        <a:rPr lang="en-GB" sz="1200" dirty="0">
                          <a:effectLst/>
                        </a:rPr>
                        <a:t>The Earth’s temperature is warming a result of human </a:t>
                      </a:r>
                      <a:r>
                        <a:rPr lang="en-GB" sz="1200" dirty="0" smtClean="0">
                          <a:effectLst/>
                        </a:rPr>
                        <a:t>activities, and climate</a:t>
                      </a:r>
                      <a:r>
                        <a:rPr lang="en-GB" sz="1200" baseline="0" dirty="0" smtClean="0">
                          <a:effectLst/>
                        </a:rPr>
                        <a:t> change is widely recognised as a significant threat to woodlands as much as other ecosystems. This coincides and will interact with increasing spread of tree pests and diseases.</a:t>
                      </a:r>
                    </a:p>
                  </a:txBody>
                  <a:tcPr marL="43777" marR="43777" marT="0" marB="0"/>
                </a:tc>
                <a:tc>
                  <a:txBody>
                    <a:bodyPr/>
                    <a:lstStyle/>
                    <a:p>
                      <a:pPr marL="0" marR="0">
                        <a:lnSpc>
                          <a:spcPct val="107000"/>
                        </a:lnSpc>
                        <a:spcBef>
                          <a:spcPts val="0"/>
                        </a:spcBef>
                        <a:spcAft>
                          <a:spcPts val="0"/>
                        </a:spcAft>
                      </a:pPr>
                      <a:r>
                        <a:rPr lang="en-GB" sz="1200" dirty="0" smtClean="0">
                          <a:effectLst/>
                        </a:rPr>
                        <a:t>The woodland management described above will make woodlands</a:t>
                      </a:r>
                      <a:r>
                        <a:rPr lang="en-GB" sz="1200" baseline="0" dirty="0" smtClean="0">
                          <a:effectLst/>
                        </a:rPr>
                        <a:t> more resilient, with different age structures and species present, which will spread risk to a greater degree and lessen the impact of any particular change in condition through having trees of different ages and species with different requirements, tolerances to climatic  changes, and resistance to different pests and diseases.</a:t>
                      </a:r>
                    </a:p>
                    <a:p>
                      <a:pPr marL="0" marR="0">
                        <a:lnSpc>
                          <a:spcPct val="107000"/>
                        </a:lnSpc>
                        <a:spcBef>
                          <a:spcPts val="0"/>
                        </a:spcBef>
                        <a:spcAft>
                          <a:spcPts val="0"/>
                        </a:spcAft>
                      </a:pPr>
                      <a:r>
                        <a:rPr lang="en-GB" sz="1200" baseline="0" dirty="0" smtClean="0">
                          <a:effectLst/>
                        </a:rPr>
                        <a:t>Similarly, we will assess the impact of deer in our woodlands and implement various forms of deer management techniques as necessary to reduce detrimental impacts and enable young trees and woodland flowers to grow.</a:t>
                      </a:r>
                      <a:endParaRPr lang="en-GB" sz="1200" dirty="0">
                        <a:effectLst/>
                      </a:endParaRPr>
                    </a:p>
                  </a:txBody>
                  <a:tcPr marL="43777" marR="43777" marT="0" marB="0"/>
                </a:tc>
              </a:tr>
              <a:tr h="2112197">
                <a:tc>
                  <a:txBody>
                    <a:bodyPr/>
                    <a:lstStyle/>
                    <a:p>
                      <a:pPr marL="0" marR="0">
                        <a:lnSpc>
                          <a:spcPct val="107000"/>
                        </a:lnSpc>
                        <a:spcBef>
                          <a:spcPts val="0"/>
                        </a:spcBef>
                        <a:spcAft>
                          <a:spcPts val="0"/>
                        </a:spcAft>
                      </a:pPr>
                      <a:r>
                        <a:rPr lang="en-GB" sz="1200" dirty="0" smtClean="0">
                          <a:effectLst/>
                        </a:rPr>
                        <a:t>Increase public and stakeholder engagement</a:t>
                      </a:r>
                      <a:r>
                        <a:rPr lang="en-GB" sz="1200" baseline="0" dirty="0" smtClean="0">
                          <a:effectLst/>
                        </a:rPr>
                        <a:t> with woodlands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marL="0" marR="0">
                        <a:lnSpc>
                          <a:spcPct val="107000"/>
                        </a:lnSpc>
                        <a:spcBef>
                          <a:spcPts val="0"/>
                        </a:spcBef>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National Trust fundamentally</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aims to look after special places for ever, for everyone. Our woodlands should be able to be enjoyed by everyone – local communities and visitors alike. Our woodland management will be more widely supported if we work in partnership with stakeholders and communities, explaining our reasoning and listening to opinions, thoughts and concerns.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marL="0" marR="0">
                        <a:lnSpc>
                          <a:spcPct val="107000"/>
                        </a:lnSpc>
                        <a:spcBef>
                          <a:spcPts val="0"/>
                        </a:spcBef>
                        <a:spcAft>
                          <a:spcPts val="0"/>
                        </a:spcAft>
                      </a:pPr>
                      <a:r>
                        <a:rPr lang="en-GB" sz="1200" dirty="0" smtClean="0">
                          <a:effectLst/>
                        </a:rPr>
                        <a:t>The woods will continue to</a:t>
                      </a:r>
                      <a:r>
                        <a:rPr lang="en-GB" sz="1200" baseline="0" dirty="0" smtClean="0">
                          <a:effectLst/>
                        </a:rPr>
                        <a:t> have a range of public, permissive and informal tracks where possible, enabling people to access and enjoy the woodlands informally. Significant viewpoints, such as Post Knott and Jenkin’s Crag, will be maintained through careful woodland management works.</a:t>
                      </a:r>
                    </a:p>
                    <a:p>
                      <a:pPr marL="0" marR="0">
                        <a:lnSpc>
                          <a:spcPct val="107000"/>
                        </a:lnSpc>
                        <a:spcBef>
                          <a:spcPts val="0"/>
                        </a:spcBef>
                        <a:spcAft>
                          <a:spcPts val="0"/>
                        </a:spcAft>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Our woodland plans will be shared with local community groups, as well as informal woodland users to ensure that our reasoning is understood and concerns alleviated.</a:t>
                      </a:r>
                    </a:p>
                    <a:p>
                      <a:pPr marL="0" marR="0">
                        <a:lnSpc>
                          <a:spcPct val="107000"/>
                        </a:lnSpc>
                        <a:spcBef>
                          <a:spcPts val="0"/>
                        </a:spcBef>
                        <a:spcAft>
                          <a:spcPts val="0"/>
                        </a:spcAft>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We will continue to work with local volunteers when managing these woods, as well as building links with groups such as local universities. Where possible, woods will also be educational spaces, such as the woods around the Footprint building in Windermere.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r>
            </a:tbl>
          </a:graphicData>
        </a:graphic>
      </p:graphicFrame>
    </p:spTree>
    <p:extLst>
      <p:ext uri="{BB962C8B-B14F-4D97-AF65-F5344CB8AC3E}">
        <p14:creationId xmlns:p14="http://schemas.microsoft.com/office/powerpoint/2010/main" val="638701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89372211"/>
              </p:ext>
            </p:extLst>
          </p:nvPr>
        </p:nvGraphicFramePr>
        <p:xfrm>
          <a:off x="0" y="13648"/>
          <a:ext cx="12191999" cy="7316990"/>
        </p:xfrm>
        <a:graphic>
          <a:graphicData uri="http://schemas.openxmlformats.org/drawingml/2006/table">
            <a:tbl>
              <a:tblPr firstRow="1" firstCol="1" bandRow="1">
                <a:tableStyleId>{5C22544A-7EE6-4342-B048-85BDC9FD1C3A}</a:tableStyleId>
              </a:tblPr>
              <a:tblGrid>
                <a:gridCol w="1465325"/>
                <a:gridCol w="5413147"/>
                <a:gridCol w="5313527"/>
              </a:tblGrid>
              <a:tr h="992805">
                <a:tc>
                  <a:txBody>
                    <a:bodyPr/>
                    <a:lstStyle/>
                    <a:p>
                      <a:pPr marL="0" marR="0">
                        <a:lnSpc>
                          <a:spcPct val="107000"/>
                        </a:lnSpc>
                        <a:spcBef>
                          <a:spcPts val="0"/>
                        </a:spcBef>
                        <a:spcAft>
                          <a:spcPts val="0"/>
                        </a:spcAft>
                      </a:pPr>
                      <a:r>
                        <a:rPr lang="en-GB" sz="1200" dirty="0">
                          <a:effectLst/>
                        </a:rPr>
                        <a:t>What we want to do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Why we want to do it?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How can we achieve it?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51739">
                <a:tc>
                  <a:txBody>
                    <a:bodyPr/>
                    <a:lstStyle/>
                    <a:p>
                      <a:pPr marL="0" marR="0">
                        <a:lnSpc>
                          <a:spcPct val="107000"/>
                        </a:lnSpc>
                        <a:spcBef>
                          <a:spcPts val="0"/>
                        </a:spcBef>
                        <a:spcAft>
                          <a:spcPts val="0"/>
                        </a:spcAft>
                      </a:pPr>
                      <a:r>
                        <a:rPr lang="en-GB" sz="1200" dirty="0" smtClean="0">
                          <a:effectLst/>
                        </a:rPr>
                        <a:t>Protect cultural and historic features</a:t>
                      </a:r>
                      <a:r>
                        <a:rPr lang="en-GB" sz="1200" baseline="0" dirty="0" smtClean="0">
                          <a:effectLst/>
                        </a:rPr>
                        <a:t> in our woodlands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i="0" u="none" strike="noStrike" baseline="0" dirty="0" smtClean="0">
                          <a:solidFill>
                            <a:schemeClr val="tx1"/>
                          </a:solidFill>
                          <a:latin typeface="+mn-lt"/>
                        </a:rPr>
                        <a:t>We </a:t>
                      </a:r>
                      <a:r>
                        <a:rPr lang="en-US" sz="1200" b="0" i="0" u="none" strike="noStrike" baseline="0" dirty="0" err="1" smtClean="0">
                          <a:solidFill>
                            <a:schemeClr val="tx1"/>
                          </a:solidFill>
                          <a:latin typeface="+mn-lt"/>
                        </a:rPr>
                        <a:t>recognise</a:t>
                      </a:r>
                      <a:r>
                        <a:rPr lang="en-US" sz="1200" b="0" i="0" u="none" strike="noStrike" baseline="0" dirty="0" smtClean="0">
                          <a:solidFill>
                            <a:schemeClr val="tx1"/>
                          </a:solidFill>
                          <a:latin typeface="+mn-lt"/>
                        </a:rPr>
                        <a:t> the international importance of the Lake District as </a:t>
                      </a:r>
                      <a:r>
                        <a:rPr lang="en-US" sz="1200" b="0" i="0" u="none" strike="noStrike" baseline="0" dirty="0" err="1" smtClean="0">
                          <a:solidFill>
                            <a:schemeClr val="tx1"/>
                          </a:solidFill>
                          <a:latin typeface="+mn-lt"/>
                        </a:rPr>
                        <a:t>recognised</a:t>
                      </a:r>
                      <a:r>
                        <a:rPr lang="en-US" sz="1200" b="0" i="0" u="none" strike="noStrike" baseline="0" dirty="0" smtClean="0">
                          <a:solidFill>
                            <a:schemeClr val="tx1"/>
                          </a:solidFill>
                          <a:latin typeface="+mn-lt"/>
                        </a:rPr>
                        <a:t> in World Heritage Status and our responsibility towards protecting the Cultural and Historic Landscape. </a:t>
                      </a:r>
                      <a:r>
                        <a:rPr lang="en-GB" sz="1200" dirty="0" smtClean="0">
                          <a:effectLst/>
                        </a:rPr>
                        <a:t>As part of this woodlands </a:t>
                      </a:r>
                      <a:r>
                        <a:rPr lang="en-GB" sz="1200" dirty="0" smtClean="0">
                          <a:effectLst/>
                        </a:rPr>
                        <a:t>contain many</a:t>
                      </a:r>
                      <a:r>
                        <a:rPr lang="en-GB" sz="1200" baseline="0" dirty="0" smtClean="0">
                          <a:effectLst/>
                        </a:rPr>
                        <a:t> signs of previous management  of intrinsic cultural value. This can be structures such as charcoal </a:t>
                      </a:r>
                      <a:r>
                        <a:rPr lang="en-GB" sz="1200" baseline="0" dirty="0" err="1" smtClean="0">
                          <a:effectLst/>
                        </a:rPr>
                        <a:t>pitsteads</a:t>
                      </a:r>
                      <a:r>
                        <a:rPr lang="en-GB" sz="1200" baseline="0" dirty="0" smtClean="0">
                          <a:effectLst/>
                        </a:rPr>
                        <a:t> that reflect previous coppice management, or significant specimen trees that demonstrate previous planting during the fashions for creating designed landscapes</a:t>
                      </a:r>
                      <a:r>
                        <a:rPr lang="en-GB" sz="1200" baseline="0" dirty="0" smtClean="0">
                          <a:effectLst/>
                        </a:rPr>
                        <a:t>., such as that found at </a:t>
                      </a:r>
                      <a:r>
                        <a:rPr lang="en-GB" sz="1200" baseline="0" dirty="0" err="1" smtClean="0">
                          <a:effectLst/>
                        </a:rPr>
                        <a:t>Skelghyll</a:t>
                      </a:r>
                      <a:r>
                        <a:rPr lang="en-GB" sz="1200" baseline="0" dirty="0" smtClean="0">
                          <a:effectLst/>
                        </a:rPr>
                        <a:t> Woods (AM1-3)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i="0" u="none" strike="noStrike" baseline="0" dirty="0" smtClean="0">
                          <a:solidFill>
                            <a:schemeClr val="tx1"/>
                          </a:solidFill>
                          <a:latin typeface="+mn-lt"/>
                        </a:rPr>
                        <a:t>Understanding the Outstanding Universal Values (OUVs) for the property and how woodland management can impact upon them.</a:t>
                      </a:r>
                      <a:endParaRPr lang="en-GB" sz="1200" dirty="0" smtClean="0">
                        <a:solidFill>
                          <a:schemeClr val="tx1"/>
                        </a:solidFill>
                        <a:effectLst/>
                      </a:endParaRPr>
                    </a:p>
                    <a:p>
                      <a:pPr marL="0" marR="0">
                        <a:lnSpc>
                          <a:spcPct val="107000"/>
                        </a:lnSpc>
                        <a:spcBef>
                          <a:spcPts val="0"/>
                        </a:spcBef>
                        <a:spcAft>
                          <a:spcPts val="0"/>
                        </a:spcAft>
                      </a:pPr>
                      <a:r>
                        <a:rPr lang="en-GB" sz="1200" dirty="0" smtClean="0">
                          <a:effectLst/>
                        </a:rPr>
                        <a:t>Archaeological</a:t>
                      </a:r>
                      <a:r>
                        <a:rPr lang="en-GB" sz="1200" baseline="0" dirty="0" smtClean="0">
                          <a:effectLst/>
                        </a:rPr>
                        <a:t> </a:t>
                      </a:r>
                      <a:r>
                        <a:rPr lang="en-GB" sz="1200" baseline="0" dirty="0" smtClean="0">
                          <a:effectLst/>
                        </a:rPr>
                        <a:t>features are mapped within NT systems and these are identified prior to any operations to allow adequate protection.</a:t>
                      </a:r>
                    </a:p>
                    <a:p>
                      <a:pPr marL="0" marR="0">
                        <a:lnSpc>
                          <a:spcPct val="107000"/>
                        </a:lnSpc>
                        <a:spcBef>
                          <a:spcPts val="0"/>
                        </a:spcBef>
                        <a:spcAft>
                          <a:spcPts val="0"/>
                        </a:spcAft>
                      </a:pPr>
                      <a:r>
                        <a:rPr lang="en-GB" sz="1200" baseline="0" dirty="0" smtClean="0">
                          <a:effectLst/>
                        </a:rPr>
                        <a:t>Woodland management will maintain significant specimen trees and, in some woods, is re-instating some coppice management to maintain this cultural link to previous management</a:t>
                      </a:r>
                      <a:r>
                        <a:rPr lang="en-GB" sz="1200" baseline="0" dirty="0" smtClean="0">
                          <a:effectLst/>
                        </a:rPr>
                        <a:t>.</a:t>
                      </a:r>
                    </a:p>
                  </a:txBody>
                  <a:tcPr marL="68580" marR="68580" marT="0" marB="0"/>
                </a:tc>
              </a:tr>
              <a:tr h="1719593">
                <a:tc>
                  <a:txBody>
                    <a:bodyPr/>
                    <a:lstStyle/>
                    <a:p>
                      <a:pPr marL="0" marR="0">
                        <a:lnSpc>
                          <a:spcPct val="107000"/>
                        </a:lnSpc>
                        <a:spcBef>
                          <a:spcPts val="0"/>
                        </a:spcBef>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Provide a range of forest</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products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Woodland</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management operations are primarily focussed on improving woodland structure and health for habitat improvement; however, there is scope for the sensitive production and extraction of timber, firewood and “non-timber forest products”. These products can be sustainably produced and locally used to reduce the carbon footprint and use of materials sourced more widely.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Extract some woody material from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thinnings</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and group-felling where extraction will not be detrimental to the woodland soil health, using more sensitive means if necessary.</a:t>
                      </a:r>
                    </a:p>
                    <a:p>
                      <a:pPr marL="0" marR="0">
                        <a:lnSpc>
                          <a:spcPct val="107000"/>
                        </a:lnSpc>
                        <a:spcBef>
                          <a:spcPts val="0"/>
                        </a:spcBef>
                        <a:spcAft>
                          <a:spcPts val="0"/>
                        </a:spcAft>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Use more National Trust timber on our land, utilising our sawmill capabilities at Coniston, to reduce the carbon footprint and environmental impact of buying externally-sourced products. Likewise, some firewood and timber will be sold to local sawmills and firewood processors.</a:t>
                      </a:r>
                    </a:p>
                    <a:p>
                      <a:pPr marL="0" marR="0">
                        <a:lnSpc>
                          <a:spcPct val="107000"/>
                        </a:lnSpc>
                        <a:spcBef>
                          <a:spcPts val="0"/>
                        </a:spcBef>
                        <a:spcAft>
                          <a:spcPts val="0"/>
                        </a:spcAft>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Explore the options surrounding “non-timber forest products”, including venison arising from any deer management.</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41964">
                <a:tc>
                  <a:txBody>
                    <a:bodyPr/>
                    <a:lstStyle/>
                    <a:p>
                      <a:pPr marL="0" marR="0">
                        <a:lnSpc>
                          <a:spcPct val="107000"/>
                        </a:lnSpc>
                        <a:spcBef>
                          <a:spcPts val="0"/>
                        </a:spcBef>
                        <a:spcAft>
                          <a:spcPts val="0"/>
                        </a:spcAft>
                      </a:pPr>
                      <a:r>
                        <a:rPr lang="en-GB" sz="1200" dirty="0" smtClean="0">
                          <a:effectLst/>
                        </a:rPr>
                        <a:t>Improve woodland monitoring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smtClean="0">
                          <a:effectLst/>
                          <a:latin typeface="+mn-lt"/>
                          <a:ea typeface="+mn-ea"/>
                          <a:cs typeface="+mn-cs"/>
                        </a:rPr>
                        <a:t>It</a:t>
                      </a:r>
                      <a:r>
                        <a:rPr lang="en-GB" sz="1200" baseline="0" dirty="0" smtClean="0">
                          <a:effectLst/>
                          <a:latin typeface="+mn-lt"/>
                          <a:ea typeface="+mn-ea"/>
                          <a:cs typeface="+mn-cs"/>
                        </a:rPr>
                        <a:t> is vital to collect information on whether woodland management works  are resulting in the desired changes, as well as undertaking greater levels of surveying and monitoring to better understand the state of our woodlands and any identified needs or areas for improvement.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smtClean="0">
                          <a:effectLst/>
                          <a:latin typeface="+mn-lt"/>
                          <a:ea typeface="+mn-ea"/>
                          <a:cs typeface="+mn-cs"/>
                        </a:rPr>
                        <a:t>Monitoring</a:t>
                      </a:r>
                      <a:r>
                        <a:rPr lang="en-GB" sz="1200" baseline="0" dirty="0" smtClean="0">
                          <a:effectLst/>
                          <a:latin typeface="+mn-lt"/>
                          <a:ea typeface="+mn-ea"/>
                          <a:cs typeface="+mn-cs"/>
                        </a:rPr>
                        <a:t> of the woodland structures and tree species mixtures will be formalised in a program of forest mensuration for key larger ancient woodlands. Surveys on significant features, such as deadwood or particular groups of plants/animals, will continue where we know that woods are important for these species, to help inform any management decisions that are required.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89731">
                <a:tc>
                  <a:txBody>
                    <a:bodyPr/>
                    <a:lstStyle/>
                    <a:p>
                      <a:pPr marL="0" marR="0">
                        <a:lnSpc>
                          <a:spcPct val="107000"/>
                        </a:lnSpc>
                        <a:spcBef>
                          <a:spcPts val="0"/>
                        </a:spcBef>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Manage all</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woodlands in accordance with UKFS, UKWAS and statutory requirements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UK Forest</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ry Standard (UKFS) define and guide sustainable forest management, and the UK Woodland Assurance Scheme (UKWAS) sets benchmarks for forest management to be certified as sustainable. The National Trust should be managing its woodlands in accordance with these, as best industry practice. Legal obligations through statutory requirements are also non-negotiable.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UKFS and UKWAS</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combined guide woodland management decision-making and the practical implementation of forestry operations.</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Audits of the National Trust against UKWAS requirements ensure that areas for improvement and identified and enacted.</a:t>
                      </a:r>
                    </a:p>
                    <a:p>
                      <a:pPr marL="0" marR="0">
                        <a:lnSpc>
                          <a:spcPct val="107000"/>
                        </a:lnSpc>
                        <a:spcBef>
                          <a:spcPts val="0"/>
                        </a:spcBef>
                        <a:spcAft>
                          <a:spcPts val="0"/>
                        </a:spcAft>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All forestry operations are undertaken with Operational Site Assessments which identify statutory requirements and ensure that they are adhered to.</a:t>
                      </a:r>
                    </a:p>
                  </a:txBody>
                  <a:tcPr marL="68580" marR="68580" marT="0" marB="0"/>
                </a:tc>
              </a:tr>
            </a:tbl>
          </a:graphicData>
        </a:graphic>
      </p:graphicFrame>
    </p:spTree>
    <p:extLst>
      <p:ext uri="{BB962C8B-B14F-4D97-AF65-F5344CB8AC3E}">
        <p14:creationId xmlns:p14="http://schemas.microsoft.com/office/powerpoint/2010/main" val="260866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My Documents\Temp photos\DSCF0026.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1682484" cy="6869998"/>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Document 5"/>
          <p:cNvSpPr/>
          <p:nvPr/>
        </p:nvSpPr>
        <p:spPr>
          <a:xfrm rot="5400000">
            <a:off x="8063718" y="2704514"/>
            <a:ext cx="6872067" cy="1434905"/>
          </a:xfrm>
          <a:prstGeom prst="flowChartDocumen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prstClr val="white"/>
                </a:solidFill>
              </a:rPr>
              <a:t>Section </a:t>
            </a:r>
            <a:r>
              <a:rPr lang="en-GB" sz="4000" dirty="0">
                <a:solidFill>
                  <a:prstClr val="white"/>
                </a:solidFill>
              </a:rPr>
              <a:t>3</a:t>
            </a:r>
            <a:r>
              <a:rPr lang="en-GB" sz="4000" dirty="0" smtClean="0">
                <a:solidFill>
                  <a:prstClr val="white"/>
                </a:solidFill>
              </a:rPr>
              <a:t>: Woodland locations</a:t>
            </a:r>
            <a:endParaRPr lang="en-GB" sz="4000" dirty="0">
              <a:solidFill>
                <a:prstClr val="white"/>
              </a:solidFill>
            </a:endParaRPr>
          </a:p>
        </p:txBody>
      </p:sp>
    </p:spTree>
    <p:extLst>
      <p:ext uri="{BB962C8B-B14F-4D97-AF65-F5344CB8AC3E}">
        <p14:creationId xmlns:p14="http://schemas.microsoft.com/office/powerpoint/2010/main" val="3573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741" y="494520"/>
            <a:ext cx="7495433" cy="6127845"/>
          </a:xfrm>
          <a:prstGeom prst="rect">
            <a:avLst/>
          </a:prstGeom>
        </p:spPr>
      </p:pic>
      <p:sp>
        <p:nvSpPr>
          <p:cNvPr id="5" name="TextBox 4"/>
          <p:cNvSpPr txBox="1"/>
          <p:nvPr/>
        </p:nvSpPr>
        <p:spPr>
          <a:xfrm>
            <a:off x="518612" y="492833"/>
            <a:ext cx="2866033" cy="954107"/>
          </a:xfrm>
          <a:prstGeom prst="rect">
            <a:avLst/>
          </a:prstGeom>
          <a:solidFill>
            <a:schemeClr val="bg1"/>
          </a:solidFill>
          <a:ln>
            <a:solidFill>
              <a:schemeClr val="tx1"/>
            </a:solidFill>
          </a:ln>
        </p:spPr>
        <p:txBody>
          <a:bodyPr wrap="square" rtlCol="0">
            <a:spAutoFit/>
          </a:bodyPr>
          <a:lstStyle/>
          <a:p>
            <a:r>
              <a:rPr lang="en-GB" sz="2800" dirty="0" smtClean="0"/>
              <a:t>Upper </a:t>
            </a:r>
            <a:r>
              <a:rPr lang="en-GB" sz="2800" dirty="0" err="1" smtClean="0"/>
              <a:t>Troutbeck</a:t>
            </a:r>
            <a:endParaRPr lang="en-GB" sz="2800" dirty="0"/>
          </a:p>
          <a:p>
            <a:r>
              <a:rPr lang="en-GB" sz="2800" dirty="0" smtClean="0"/>
              <a:t>woodlands</a:t>
            </a:r>
            <a:endParaRPr lang="en-GB" sz="2800" dirty="0"/>
          </a:p>
        </p:txBody>
      </p:sp>
    </p:spTree>
    <p:extLst>
      <p:ext uri="{BB962C8B-B14F-4D97-AF65-F5344CB8AC3E}">
        <p14:creationId xmlns:p14="http://schemas.microsoft.com/office/powerpoint/2010/main" val="55034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664" y="794095"/>
            <a:ext cx="7091172" cy="5843016"/>
          </a:xfrm>
          <a:prstGeom prst="rect">
            <a:avLst/>
          </a:prstGeom>
        </p:spPr>
      </p:pic>
      <p:sp>
        <p:nvSpPr>
          <p:cNvPr id="5" name="TextBox 4"/>
          <p:cNvSpPr txBox="1"/>
          <p:nvPr/>
        </p:nvSpPr>
        <p:spPr>
          <a:xfrm>
            <a:off x="518612" y="492833"/>
            <a:ext cx="2866033" cy="954107"/>
          </a:xfrm>
          <a:prstGeom prst="rect">
            <a:avLst/>
          </a:prstGeom>
          <a:solidFill>
            <a:schemeClr val="bg1"/>
          </a:solidFill>
          <a:ln>
            <a:solidFill>
              <a:schemeClr val="tx1"/>
            </a:solidFill>
          </a:ln>
        </p:spPr>
        <p:txBody>
          <a:bodyPr wrap="square" rtlCol="0">
            <a:spAutoFit/>
          </a:bodyPr>
          <a:lstStyle/>
          <a:p>
            <a:r>
              <a:rPr lang="en-GB" sz="2800" dirty="0" smtClean="0"/>
              <a:t>Lower </a:t>
            </a:r>
            <a:r>
              <a:rPr lang="en-GB" sz="2800" dirty="0" err="1" smtClean="0"/>
              <a:t>Troutbeck</a:t>
            </a:r>
            <a:endParaRPr lang="en-GB" sz="2800" dirty="0"/>
          </a:p>
          <a:p>
            <a:r>
              <a:rPr lang="en-GB" sz="2800" dirty="0" smtClean="0"/>
              <a:t>woodlands</a:t>
            </a:r>
            <a:endParaRPr lang="en-GB" sz="2800" dirty="0"/>
          </a:p>
        </p:txBody>
      </p:sp>
    </p:spTree>
    <p:extLst>
      <p:ext uri="{BB962C8B-B14F-4D97-AF65-F5344CB8AC3E}">
        <p14:creationId xmlns:p14="http://schemas.microsoft.com/office/powerpoint/2010/main" val="2559530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10084</TotalTime>
  <Words>3788</Words>
  <Application>Microsoft Office PowerPoint</Application>
  <PresentationFormat>Custom</PresentationFormat>
  <Paragraphs>427</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maps available to view/download: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Taylor</dc:creator>
  <cp:lastModifiedBy>Plummer, Liam</cp:lastModifiedBy>
  <cp:revision>480</cp:revision>
  <cp:lastPrinted>2018-09-26T08:49:03Z</cp:lastPrinted>
  <dcterms:created xsi:type="dcterms:W3CDTF">2016-10-10T09:17:45Z</dcterms:created>
  <dcterms:modified xsi:type="dcterms:W3CDTF">2019-01-11T11:56:22Z</dcterms:modified>
</cp:coreProperties>
</file>