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319" r:id="rId2"/>
    <p:sldId id="316" r:id="rId3"/>
    <p:sldId id="410" r:id="rId4"/>
    <p:sldId id="317" r:id="rId5"/>
    <p:sldId id="297" r:id="rId6"/>
    <p:sldId id="314" r:id="rId7"/>
    <p:sldId id="315" r:id="rId8"/>
    <p:sldId id="306" r:id="rId9"/>
    <p:sldId id="312" r:id="rId10"/>
    <p:sldId id="391" r:id="rId11"/>
    <p:sldId id="349" r:id="rId12"/>
    <p:sldId id="411" r:id="rId13"/>
    <p:sldId id="350" r:id="rId14"/>
    <p:sldId id="351" r:id="rId15"/>
    <p:sldId id="296" r:id="rId16"/>
    <p:sldId id="283" r:id="rId17"/>
    <p:sldId id="289" r:id="rId18"/>
    <p:sldId id="290" r:id="rId19"/>
    <p:sldId id="282" r:id="rId20"/>
    <p:sldId id="354" r:id="rId21"/>
    <p:sldId id="393" r:id="rId22"/>
    <p:sldId id="394" r:id="rId23"/>
    <p:sldId id="275" r:id="rId24"/>
    <p:sldId id="357" r:id="rId25"/>
    <p:sldId id="395" r:id="rId26"/>
    <p:sldId id="360" r:id="rId27"/>
    <p:sldId id="397" r:id="rId28"/>
    <p:sldId id="398" r:id="rId29"/>
    <p:sldId id="362" r:id="rId30"/>
    <p:sldId id="363" r:id="rId31"/>
    <p:sldId id="364" r:id="rId32"/>
    <p:sldId id="399" r:id="rId33"/>
    <p:sldId id="366" r:id="rId34"/>
    <p:sldId id="401" r:id="rId35"/>
    <p:sldId id="402" r:id="rId36"/>
    <p:sldId id="403" r:id="rId37"/>
    <p:sldId id="404" r:id="rId38"/>
    <p:sldId id="371" r:id="rId39"/>
    <p:sldId id="405" r:id="rId40"/>
    <p:sldId id="406" r:id="rId41"/>
    <p:sldId id="372" r:id="rId42"/>
    <p:sldId id="407" r:id="rId43"/>
    <p:sldId id="408" r:id="rId44"/>
    <p:sldId id="409" r:id="rId4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21" autoAdjust="0"/>
    <p:restoredTop sz="94291" autoAdjust="0"/>
  </p:normalViewPr>
  <p:slideViewPr>
    <p:cSldViewPr snapToGrid="0">
      <p:cViewPr varScale="1">
        <p:scale>
          <a:sx n="68" d="100"/>
          <a:sy n="68" d="100"/>
        </p:scale>
        <p:origin x="60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356" cy="48054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143209" y="0"/>
            <a:ext cx="3170356" cy="480547"/>
          </a:xfrm>
          <a:prstGeom prst="rect">
            <a:avLst/>
          </a:prstGeom>
        </p:spPr>
        <p:txBody>
          <a:bodyPr vert="horz" lIns="91440" tIns="45720" rIns="91440" bIns="45720" rtlCol="0"/>
          <a:lstStyle>
            <a:lvl1pPr algn="r">
              <a:defRPr sz="1200"/>
            </a:lvl1pPr>
          </a:lstStyle>
          <a:p>
            <a:fld id="{42BB5C4B-C2BB-451C-87D0-7784D11A7757}" type="datetimeFigureOut">
              <a:rPr lang="en-GB" smtClean="0"/>
              <a:t>27/11/2019</a:t>
            </a:fld>
            <a:endParaRPr lang="en-GB"/>
          </a:p>
        </p:txBody>
      </p:sp>
      <p:sp>
        <p:nvSpPr>
          <p:cNvPr id="4" name="Footer Placeholder 3"/>
          <p:cNvSpPr>
            <a:spLocks noGrp="1"/>
          </p:cNvSpPr>
          <p:nvPr>
            <p:ph type="ftr" sz="quarter" idx="2"/>
          </p:nvPr>
        </p:nvSpPr>
        <p:spPr>
          <a:xfrm>
            <a:off x="1" y="9119031"/>
            <a:ext cx="3170356" cy="48054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143209" y="9119031"/>
            <a:ext cx="3170356" cy="480547"/>
          </a:xfrm>
          <a:prstGeom prst="rect">
            <a:avLst/>
          </a:prstGeom>
        </p:spPr>
        <p:txBody>
          <a:bodyPr vert="horz" lIns="91440" tIns="45720" rIns="91440" bIns="45720" rtlCol="0" anchor="b"/>
          <a:lstStyle>
            <a:lvl1pPr algn="r">
              <a:defRPr sz="1200"/>
            </a:lvl1pPr>
          </a:lstStyle>
          <a:p>
            <a:fld id="{F792528E-D3B3-498C-8757-35A392D3A945}" type="slidenum">
              <a:rPr lang="en-GB" smtClean="0"/>
              <a:t>‹#›</a:t>
            </a:fld>
            <a:endParaRPr lang="en-GB"/>
          </a:p>
        </p:txBody>
      </p:sp>
    </p:spTree>
    <p:extLst>
      <p:ext uri="{BB962C8B-B14F-4D97-AF65-F5344CB8AC3E}">
        <p14:creationId xmlns:p14="http://schemas.microsoft.com/office/powerpoint/2010/main" val="1085782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143588" y="0"/>
            <a:ext cx="3169920" cy="481728"/>
          </a:xfrm>
          <a:prstGeom prst="rect">
            <a:avLst/>
          </a:prstGeom>
        </p:spPr>
        <p:txBody>
          <a:bodyPr vert="horz" lIns="94229" tIns="47114" rIns="94229" bIns="47114" rtlCol="0"/>
          <a:lstStyle>
            <a:lvl1pPr algn="r">
              <a:defRPr sz="1200"/>
            </a:lvl1pPr>
          </a:lstStyle>
          <a:p>
            <a:fld id="{93EC9594-029D-42DE-AA8E-C94B8BCF9FA9}" type="datetimeFigureOut">
              <a:rPr lang="en-GB" smtClean="0"/>
              <a:t>27/11/2019</a:t>
            </a:fld>
            <a:endParaRPr lang="en-GB"/>
          </a:p>
        </p:txBody>
      </p:sp>
      <p:sp>
        <p:nvSpPr>
          <p:cNvPr id="4" name="Slide Image Placeholder 3"/>
          <p:cNvSpPr>
            <a:spLocks noGrp="1" noRot="1" noChangeAspect="1"/>
          </p:cNvSpPr>
          <p:nvPr>
            <p:ph type="sldImg" idx="2"/>
          </p:nvPr>
        </p:nvSpPr>
        <p:spPr>
          <a:xfrm>
            <a:off x="776288" y="1198563"/>
            <a:ext cx="5762625" cy="3241675"/>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5"/>
            <a:ext cx="3169920" cy="481727"/>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4229" tIns="47114" rIns="94229" bIns="47114" rtlCol="0" anchor="b"/>
          <a:lstStyle>
            <a:lvl1pPr algn="r">
              <a:defRPr sz="1200"/>
            </a:lvl1pPr>
          </a:lstStyle>
          <a:p>
            <a:fld id="{D62660B5-59D4-432C-BB9E-45F451EF3E2D}" type="slidenum">
              <a:rPr lang="en-GB" smtClean="0"/>
              <a:t>‹#›</a:t>
            </a:fld>
            <a:endParaRPr lang="en-GB"/>
          </a:p>
        </p:txBody>
      </p:sp>
    </p:spTree>
    <p:extLst>
      <p:ext uri="{BB962C8B-B14F-4D97-AF65-F5344CB8AC3E}">
        <p14:creationId xmlns:p14="http://schemas.microsoft.com/office/powerpoint/2010/main" val="401345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62660B5-59D4-432C-BB9E-45F451EF3E2D}" type="slidenum">
              <a:rPr lang="en-GB" smtClean="0"/>
              <a:t>2</a:t>
            </a:fld>
            <a:endParaRPr lang="en-GB"/>
          </a:p>
        </p:txBody>
      </p:sp>
    </p:spTree>
    <p:extLst>
      <p:ext uri="{BB962C8B-B14F-4D97-AF65-F5344CB8AC3E}">
        <p14:creationId xmlns:p14="http://schemas.microsoft.com/office/powerpoint/2010/main" val="294388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2660B5-59D4-432C-BB9E-45F451EF3E2D}" type="slidenum">
              <a:rPr lang="en-GB" smtClean="0"/>
              <a:t>15</a:t>
            </a:fld>
            <a:endParaRPr lang="en-GB"/>
          </a:p>
        </p:txBody>
      </p:sp>
    </p:spTree>
    <p:extLst>
      <p:ext uri="{BB962C8B-B14F-4D97-AF65-F5344CB8AC3E}">
        <p14:creationId xmlns:p14="http://schemas.microsoft.com/office/powerpoint/2010/main" val="287961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94B56B2-1B82-48D2-B040-E61F3CF3C3E4}" type="datetimeFigureOut">
              <a:rPr lang="en-GB" smtClean="0"/>
              <a:t>27/11/2019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894829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4B56B2-1B82-48D2-B040-E61F3CF3C3E4}" type="datetimeFigureOut">
              <a:rPr lang="en-GB" smtClean="0"/>
              <a:t>27/11/2019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271213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4B56B2-1B82-48D2-B040-E61F3CF3C3E4}" type="datetimeFigureOut">
              <a:rPr lang="en-GB" smtClean="0"/>
              <a:t>27/11/2019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477653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4B56B2-1B82-48D2-B040-E61F3CF3C3E4}" type="datetimeFigureOut">
              <a:rPr lang="en-GB" smtClean="0"/>
              <a:t>27/11/2019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152167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4B56B2-1B82-48D2-B040-E61F3CF3C3E4}" type="datetimeFigureOut">
              <a:rPr lang="en-GB" smtClean="0"/>
              <a:t>27/11/2019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94091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94B56B2-1B82-48D2-B040-E61F3CF3C3E4}" type="datetimeFigureOut">
              <a:rPr lang="en-GB" smtClean="0"/>
              <a:t>27/11/2019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1860500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94B56B2-1B82-48D2-B040-E61F3CF3C3E4}" type="datetimeFigureOut">
              <a:rPr lang="en-GB" smtClean="0"/>
              <a:t>27/11/2019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1381444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94B56B2-1B82-48D2-B040-E61F3CF3C3E4}" type="datetimeFigureOut">
              <a:rPr lang="en-GB" smtClean="0"/>
              <a:t>27/11/2019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406596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B56B2-1B82-48D2-B040-E61F3CF3C3E4}" type="datetimeFigureOut">
              <a:rPr lang="en-GB" smtClean="0"/>
              <a:t>27/11/2019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231671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B56B2-1B82-48D2-B040-E61F3CF3C3E4}" type="datetimeFigureOut">
              <a:rPr lang="en-GB" smtClean="0"/>
              <a:t>27/11/2019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230089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B56B2-1B82-48D2-B040-E61F3CF3C3E4}" type="datetimeFigureOut">
              <a:rPr lang="en-GB" smtClean="0"/>
              <a:t>27/11/2019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3262170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B56B2-1B82-48D2-B040-E61F3CF3C3E4}" type="datetimeFigureOut">
              <a:rPr lang="en-GB" smtClean="0"/>
              <a:t>27/11/2019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7FF4A-4F11-4720-90F5-AA95B44FCCA2}" type="slidenum">
              <a:rPr lang="en-GB" smtClean="0"/>
              <a:t>‹#›</a:t>
            </a:fld>
            <a:endParaRPr lang="en-GB"/>
          </a:p>
        </p:txBody>
      </p:sp>
    </p:spTree>
    <p:extLst>
      <p:ext uri="{BB962C8B-B14F-4D97-AF65-F5344CB8AC3E}">
        <p14:creationId xmlns:p14="http://schemas.microsoft.com/office/powerpoint/2010/main" val="3219603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83794" cy="6856279"/>
          </a:xfrm>
          <a:prstGeom prst="rect">
            <a:avLst/>
          </a:prstGeom>
        </p:spPr>
      </p:pic>
      <p:sp>
        <p:nvSpPr>
          <p:cNvPr id="6" name="Flowchart: Document 5"/>
          <p:cNvSpPr/>
          <p:nvPr/>
        </p:nvSpPr>
        <p:spPr>
          <a:xfrm rot="10800000" flipH="1">
            <a:off x="-20463" y="5423092"/>
            <a:ext cx="12212462" cy="1434905"/>
          </a:xfrm>
          <a:prstGeom prst="flowChart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prstClr val="white"/>
              </a:solidFill>
            </a:endParaRPr>
          </a:p>
        </p:txBody>
      </p:sp>
      <p:pic>
        <p:nvPicPr>
          <p:cNvPr id="3" name="Picture 2"/>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69886" t="-2431" r="2728" b="1"/>
          <a:stretch/>
        </p:blipFill>
        <p:spPr>
          <a:xfrm>
            <a:off x="11342163" y="5663242"/>
            <a:ext cx="771897" cy="1120134"/>
          </a:xfrm>
          <a:prstGeom prst="rect">
            <a:avLst/>
          </a:prstGeom>
        </p:spPr>
      </p:pic>
      <p:sp>
        <p:nvSpPr>
          <p:cNvPr id="8" name="TextBox 7"/>
          <p:cNvSpPr txBox="1"/>
          <p:nvPr/>
        </p:nvSpPr>
        <p:spPr>
          <a:xfrm>
            <a:off x="198476" y="5423090"/>
            <a:ext cx="10259167" cy="800219"/>
          </a:xfrm>
          <a:prstGeom prst="rect">
            <a:avLst/>
          </a:prstGeom>
          <a:noFill/>
        </p:spPr>
        <p:txBody>
          <a:bodyPr wrap="square" rtlCol="0">
            <a:spAutoFit/>
          </a:bodyPr>
          <a:lstStyle/>
          <a:p>
            <a:r>
              <a:rPr lang="en-GB" sz="4600" dirty="0"/>
              <a:t>Central &amp; East Lakes: </a:t>
            </a:r>
            <a:r>
              <a:rPr lang="en-GB" sz="4600" dirty="0" err="1"/>
              <a:t>Ullswater</a:t>
            </a:r>
            <a:r>
              <a:rPr lang="en-GB" sz="4600" dirty="0"/>
              <a:t> valley</a:t>
            </a:r>
          </a:p>
        </p:txBody>
      </p:sp>
      <p:sp>
        <p:nvSpPr>
          <p:cNvPr id="9" name="TextBox 8"/>
          <p:cNvSpPr txBox="1"/>
          <p:nvPr/>
        </p:nvSpPr>
        <p:spPr>
          <a:xfrm>
            <a:off x="-136109" y="6140545"/>
            <a:ext cx="8210964" cy="523220"/>
          </a:xfrm>
          <a:prstGeom prst="rect">
            <a:avLst/>
          </a:prstGeom>
          <a:noFill/>
        </p:spPr>
        <p:txBody>
          <a:bodyPr wrap="square" rtlCol="0">
            <a:spAutoFit/>
          </a:bodyPr>
          <a:lstStyle/>
          <a:p>
            <a:pPr algn="ctr"/>
            <a:r>
              <a:rPr lang="en-GB" sz="2800" dirty="0"/>
              <a:t>Woodland Management Plan 2020-2030</a:t>
            </a:r>
          </a:p>
        </p:txBody>
      </p:sp>
      <p:sp>
        <p:nvSpPr>
          <p:cNvPr id="4" name="TextBox 3"/>
          <p:cNvSpPr txBox="1"/>
          <p:nvPr/>
        </p:nvSpPr>
        <p:spPr>
          <a:xfrm>
            <a:off x="9519594" y="6228328"/>
            <a:ext cx="1876097" cy="461665"/>
          </a:xfrm>
          <a:prstGeom prst="rect">
            <a:avLst/>
          </a:prstGeom>
          <a:noFill/>
        </p:spPr>
        <p:txBody>
          <a:bodyPr wrap="square" rtlCol="0">
            <a:spAutoFit/>
          </a:bodyPr>
          <a:lstStyle/>
          <a:p>
            <a:r>
              <a:rPr lang="en-GB" sz="1200" i="1" dirty="0"/>
              <a:t>Template design by Matt Taylor, Forest Plans</a:t>
            </a:r>
          </a:p>
        </p:txBody>
      </p:sp>
    </p:spTree>
    <p:extLst>
      <p:ext uri="{BB962C8B-B14F-4D97-AF65-F5344CB8AC3E}">
        <p14:creationId xmlns:p14="http://schemas.microsoft.com/office/powerpoint/2010/main" val="3297202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A09937-7DD8-439D-A6BA-340E72350B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62150" y="333374"/>
            <a:ext cx="8267700" cy="6191251"/>
          </a:xfrm>
          <a:prstGeom prst="rect">
            <a:avLst/>
          </a:prstGeom>
        </p:spPr>
      </p:pic>
      <p:sp>
        <p:nvSpPr>
          <p:cNvPr id="7" name="TextBox 6">
            <a:extLst>
              <a:ext uri="{FF2B5EF4-FFF2-40B4-BE49-F238E27FC236}">
                <a16:creationId xmlns:a16="http://schemas.microsoft.com/office/drawing/2014/main" id="{4D85096E-FF2F-4886-95B9-3B5F3E7109A7}"/>
              </a:ext>
            </a:extLst>
          </p:cNvPr>
          <p:cNvSpPr txBox="1"/>
          <p:nvPr/>
        </p:nvSpPr>
        <p:spPr>
          <a:xfrm>
            <a:off x="673386" y="565241"/>
            <a:ext cx="2042518" cy="954107"/>
          </a:xfrm>
          <a:prstGeom prst="rect">
            <a:avLst/>
          </a:prstGeom>
          <a:solidFill>
            <a:schemeClr val="bg1"/>
          </a:solidFill>
          <a:ln w="28575">
            <a:solidFill>
              <a:srgbClr val="000000"/>
            </a:solidFill>
          </a:ln>
        </p:spPr>
        <p:txBody>
          <a:bodyPr wrap="square" rtlCol="0">
            <a:spAutoFit/>
          </a:bodyPr>
          <a:lstStyle/>
          <a:p>
            <a:r>
              <a:rPr lang="en-GB" sz="2800" b="1" dirty="0" err="1"/>
              <a:t>Gowbarrow</a:t>
            </a:r>
            <a:r>
              <a:rPr lang="en-GB" sz="2800" b="1" dirty="0"/>
              <a:t> woodlands</a:t>
            </a:r>
          </a:p>
        </p:txBody>
      </p:sp>
    </p:spTree>
    <p:extLst>
      <p:ext uri="{BB962C8B-B14F-4D97-AF65-F5344CB8AC3E}">
        <p14:creationId xmlns:p14="http://schemas.microsoft.com/office/powerpoint/2010/main" val="2559530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36310D-4726-41E8-BF9B-CDA64E2749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56833" y="340242"/>
            <a:ext cx="8278334" cy="6177516"/>
          </a:xfrm>
          <a:prstGeom prst="rect">
            <a:avLst/>
          </a:prstGeom>
        </p:spPr>
      </p:pic>
      <p:sp>
        <p:nvSpPr>
          <p:cNvPr id="5" name="TextBox 4">
            <a:extLst>
              <a:ext uri="{FF2B5EF4-FFF2-40B4-BE49-F238E27FC236}">
                <a16:creationId xmlns:a16="http://schemas.microsoft.com/office/drawing/2014/main" id="{6ED06761-B303-475D-BED6-EEF08416A4F0}"/>
              </a:ext>
            </a:extLst>
          </p:cNvPr>
          <p:cNvSpPr txBox="1"/>
          <p:nvPr/>
        </p:nvSpPr>
        <p:spPr>
          <a:xfrm>
            <a:off x="673386" y="565241"/>
            <a:ext cx="1824154" cy="949660"/>
          </a:xfrm>
          <a:prstGeom prst="rect">
            <a:avLst/>
          </a:prstGeom>
          <a:solidFill>
            <a:schemeClr val="bg1"/>
          </a:solidFill>
          <a:ln w="28575">
            <a:solidFill>
              <a:srgbClr val="000000"/>
            </a:solidFill>
          </a:ln>
        </p:spPr>
        <p:txBody>
          <a:bodyPr wrap="square" rtlCol="0">
            <a:spAutoFit/>
          </a:bodyPr>
          <a:lstStyle/>
          <a:p>
            <a:r>
              <a:rPr lang="en-GB" sz="2800" b="1" dirty="0" err="1"/>
              <a:t>Glencoyne</a:t>
            </a:r>
            <a:r>
              <a:rPr lang="en-GB" sz="2800" b="1" dirty="0"/>
              <a:t> woodlands</a:t>
            </a:r>
          </a:p>
        </p:txBody>
      </p:sp>
    </p:spTree>
    <p:extLst>
      <p:ext uri="{BB962C8B-B14F-4D97-AF65-F5344CB8AC3E}">
        <p14:creationId xmlns:p14="http://schemas.microsoft.com/office/powerpoint/2010/main" val="3784317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A396A-61A1-492A-B0BF-561E2EFFA1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62150" y="381426"/>
            <a:ext cx="8267700" cy="6162675"/>
          </a:xfrm>
          <a:prstGeom prst="rect">
            <a:avLst/>
          </a:prstGeom>
        </p:spPr>
      </p:pic>
      <p:sp>
        <p:nvSpPr>
          <p:cNvPr id="5" name="TextBox 4">
            <a:extLst>
              <a:ext uri="{FF2B5EF4-FFF2-40B4-BE49-F238E27FC236}">
                <a16:creationId xmlns:a16="http://schemas.microsoft.com/office/drawing/2014/main" id="{6D9E2434-50EF-4000-8623-5FC09B0D2370}"/>
              </a:ext>
            </a:extLst>
          </p:cNvPr>
          <p:cNvSpPr txBox="1"/>
          <p:nvPr/>
        </p:nvSpPr>
        <p:spPr>
          <a:xfrm>
            <a:off x="673386" y="565241"/>
            <a:ext cx="1824154" cy="949660"/>
          </a:xfrm>
          <a:prstGeom prst="rect">
            <a:avLst/>
          </a:prstGeom>
          <a:solidFill>
            <a:schemeClr val="bg1"/>
          </a:solidFill>
          <a:ln w="28575">
            <a:solidFill>
              <a:srgbClr val="000000"/>
            </a:solidFill>
          </a:ln>
        </p:spPr>
        <p:txBody>
          <a:bodyPr wrap="square" rtlCol="0">
            <a:spAutoFit/>
          </a:bodyPr>
          <a:lstStyle/>
          <a:p>
            <a:r>
              <a:rPr lang="en-GB" sz="2800" b="1" dirty="0"/>
              <a:t>Patterdale woodlands</a:t>
            </a:r>
          </a:p>
        </p:txBody>
      </p:sp>
    </p:spTree>
    <p:extLst>
      <p:ext uri="{BB962C8B-B14F-4D97-AF65-F5344CB8AC3E}">
        <p14:creationId xmlns:p14="http://schemas.microsoft.com/office/powerpoint/2010/main" val="3788064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4186FE-0258-4E7B-8197-152D0C6FCC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17524" y="327123"/>
            <a:ext cx="8125097" cy="6203754"/>
          </a:xfrm>
          <a:prstGeom prst="rect">
            <a:avLst/>
          </a:prstGeom>
        </p:spPr>
      </p:pic>
      <p:sp>
        <p:nvSpPr>
          <p:cNvPr id="5" name="TextBox 4">
            <a:extLst>
              <a:ext uri="{FF2B5EF4-FFF2-40B4-BE49-F238E27FC236}">
                <a16:creationId xmlns:a16="http://schemas.microsoft.com/office/drawing/2014/main" id="{3E5DCED7-2E81-423C-AFAD-A76D2D97E2A3}"/>
              </a:ext>
            </a:extLst>
          </p:cNvPr>
          <p:cNvSpPr txBox="1"/>
          <p:nvPr/>
        </p:nvSpPr>
        <p:spPr>
          <a:xfrm>
            <a:off x="586779" y="688071"/>
            <a:ext cx="2577528" cy="954107"/>
          </a:xfrm>
          <a:prstGeom prst="rect">
            <a:avLst/>
          </a:prstGeom>
          <a:solidFill>
            <a:schemeClr val="bg1"/>
          </a:solidFill>
          <a:ln w="28575">
            <a:solidFill>
              <a:srgbClr val="000000"/>
            </a:solidFill>
          </a:ln>
        </p:spPr>
        <p:txBody>
          <a:bodyPr wrap="square" rtlCol="0">
            <a:spAutoFit/>
          </a:bodyPr>
          <a:lstStyle/>
          <a:p>
            <a:r>
              <a:rPr lang="en-GB" sz="2800" b="1" dirty="0"/>
              <a:t>Upper </a:t>
            </a:r>
            <a:r>
              <a:rPr lang="en-GB" sz="2800" b="1" dirty="0" err="1"/>
              <a:t>Hartsop</a:t>
            </a:r>
            <a:r>
              <a:rPr lang="en-GB" sz="2800" b="1" dirty="0"/>
              <a:t> woodlands</a:t>
            </a:r>
          </a:p>
        </p:txBody>
      </p:sp>
    </p:spTree>
    <p:extLst>
      <p:ext uri="{BB962C8B-B14F-4D97-AF65-F5344CB8AC3E}">
        <p14:creationId xmlns:p14="http://schemas.microsoft.com/office/powerpoint/2010/main" val="1685574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98AFDE-32B1-4CFE-877C-EBF8634EFF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72491" y="341811"/>
            <a:ext cx="8247017" cy="6174377"/>
          </a:xfrm>
          <a:prstGeom prst="rect">
            <a:avLst/>
          </a:prstGeom>
        </p:spPr>
      </p:pic>
      <p:sp>
        <p:nvSpPr>
          <p:cNvPr id="5" name="TextBox 4">
            <a:extLst>
              <a:ext uri="{FF2B5EF4-FFF2-40B4-BE49-F238E27FC236}">
                <a16:creationId xmlns:a16="http://schemas.microsoft.com/office/drawing/2014/main" id="{B56D8023-D107-4431-AB51-2B542BA3F65B}"/>
              </a:ext>
            </a:extLst>
          </p:cNvPr>
          <p:cNvSpPr txBox="1"/>
          <p:nvPr/>
        </p:nvSpPr>
        <p:spPr>
          <a:xfrm>
            <a:off x="671000" y="678695"/>
            <a:ext cx="2347418" cy="954107"/>
          </a:xfrm>
          <a:prstGeom prst="rect">
            <a:avLst/>
          </a:prstGeom>
          <a:solidFill>
            <a:schemeClr val="bg1"/>
          </a:solidFill>
          <a:ln w="28575">
            <a:solidFill>
              <a:srgbClr val="000000"/>
            </a:solidFill>
          </a:ln>
        </p:spPr>
        <p:txBody>
          <a:bodyPr wrap="square" rtlCol="0">
            <a:spAutoFit/>
          </a:bodyPr>
          <a:lstStyle/>
          <a:p>
            <a:r>
              <a:rPr lang="en-GB" sz="2800" b="1" dirty="0"/>
              <a:t>Lower </a:t>
            </a:r>
            <a:r>
              <a:rPr lang="en-GB" sz="2800" b="1" dirty="0" err="1"/>
              <a:t>Hartsop</a:t>
            </a:r>
            <a:r>
              <a:rPr lang="en-GB" sz="2800" b="1" dirty="0"/>
              <a:t> woodlands</a:t>
            </a:r>
          </a:p>
        </p:txBody>
      </p:sp>
    </p:spTree>
    <p:extLst>
      <p:ext uri="{BB962C8B-B14F-4D97-AF65-F5344CB8AC3E}">
        <p14:creationId xmlns:p14="http://schemas.microsoft.com/office/powerpoint/2010/main" val="341732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My Documents\ULLSWATER WOODLAND MANAGEMENT PLAN\Compartment photos\Patterdale cpts\PA1 Purse Point\DSCF097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4067"/>
            <a:ext cx="11150221" cy="6872067"/>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Document 5"/>
          <p:cNvSpPr/>
          <p:nvPr/>
        </p:nvSpPr>
        <p:spPr>
          <a:xfrm rot="5400000">
            <a:off x="8063719" y="2704514"/>
            <a:ext cx="6872067" cy="1434905"/>
          </a:xfrm>
          <a:prstGeom prst="flowChart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Section 4: Compartment Summaries</a:t>
            </a:r>
          </a:p>
        </p:txBody>
      </p:sp>
    </p:spTree>
    <p:extLst>
      <p:ext uri="{BB962C8B-B14F-4D97-AF65-F5344CB8AC3E}">
        <p14:creationId xmlns:p14="http://schemas.microsoft.com/office/powerpoint/2010/main" val="2394039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2647" y="3514012"/>
            <a:ext cx="10903359" cy="3139321"/>
          </a:xfrm>
          <a:prstGeom prst="rect">
            <a:avLst/>
          </a:prstGeom>
          <a:noFill/>
        </p:spPr>
        <p:txBody>
          <a:bodyPr wrap="square" rtlCol="0">
            <a:spAutoFit/>
          </a:bodyPr>
          <a:lstStyle/>
          <a:p>
            <a:r>
              <a:rPr lang="en-GB" sz="1600" b="1" dirty="0"/>
              <a:t>Compartment: </a:t>
            </a:r>
            <a:r>
              <a:rPr lang="en-GB" sz="1600" b="1" dirty="0" err="1">
                <a:solidFill>
                  <a:srgbClr val="FF0000"/>
                </a:solidFill>
              </a:rPr>
              <a:t>Wetheral</a:t>
            </a:r>
            <a:r>
              <a:rPr lang="en-GB" sz="1600" b="1" dirty="0">
                <a:solidFill>
                  <a:srgbClr val="FF0000"/>
                </a:solidFill>
              </a:rPr>
              <a:t> Wood (WE1)</a:t>
            </a:r>
          </a:p>
          <a:p>
            <a:r>
              <a:rPr lang="en-GB" sz="1400" b="1" dirty="0"/>
              <a:t>Species</a:t>
            </a:r>
            <a:r>
              <a:rPr lang="en-GB" sz="1400" dirty="0"/>
              <a:t>: Oak, sycamore, beech, small-leaved lime, </a:t>
            </a:r>
            <a:r>
              <a:rPr lang="en-GB" sz="1400" dirty="0" err="1"/>
              <a:t>wych</a:t>
            </a:r>
            <a:r>
              <a:rPr lang="en-GB" sz="1400" dirty="0"/>
              <a:t> elm, holly and other mixed species</a:t>
            </a:r>
          </a:p>
          <a:p>
            <a:r>
              <a:rPr lang="en-GB" sz="1400" b="1" dirty="0"/>
              <a:t>Size</a:t>
            </a:r>
            <a:r>
              <a:rPr lang="en-GB" sz="1400" dirty="0"/>
              <a:t>: 8.45ha		</a:t>
            </a:r>
            <a:r>
              <a:rPr lang="en-GB" sz="1400" b="1" dirty="0"/>
              <a:t>Designations</a:t>
            </a:r>
            <a:r>
              <a:rPr lang="en-GB" sz="1400" dirty="0"/>
              <a:t>: Next to River Eden SSSI &amp; SAC; St Constantine’s Cave SAM</a:t>
            </a:r>
            <a:endParaRPr lang="en-GB" sz="1400" b="1" dirty="0"/>
          </a:p>
          <a:p>
            <a:r>
              <a:rPr lang="en-GB" sz="1400" b="1" dirty="0"/>
              <a:t>Description</a:t>
            </a:r>
            <a:r>
              <a:rPr lang="en-GB" sz="1400" dirty="0"/>
              <a:t>: Linear ancient woodland lining the south and west bank of the River Eden near </a:t>
            </a:r>
            <a:r>
              <a:rPr lang="en-GB" sz="1400" dirty="0" err="1"/>
              <a:t>Wetheral</a:t>
            </a:r>
            <a:r>
              <a:rPr lang="en-GB" sz="1400" dirty="0"/>
              <a:t>, Carlisle. It is well-structured, with a range of sizes and ages of trees, and includes varied species – the presence of good numbers of small-leaved lime and </a:t>
            </a:r>
            <a:r>
              <a:rPr lang="en-GB" sz="1400" dirty="0" err="1"/>
              <a:t>wych</a:t>
            </a:r>
            <a:r>
              <a:rPr lang="en-GB" sz="1400" dirty="0"/>
              <a:t> elm are notable. Some of the oaks and other species are developing veteran features. The woodland is well-used by the local community and has a significant archaeological feature in St Constantine’s Cave. It provides significant habitat value.</a:t>
            </a:r>
          </a:p>
          <a:p>
            <a:r>
              <a:rPr lang="en-GB" sz="1400" b="1" dirty="0"/>
              <a:t>Issues</a:t>
            </a:r>
            <a:r>
              <a:rPr lang="en-GB" sz="1400" dirty="0"/>
              <a:t>: The degree of canopy closure makes it too dark for light-demanding species such as oak to regenerate, and some young trees above the caves are poorly-rooted.</a:t>
            </a:r>
          </a:p>
          <a:p>
            <a:r>
              <a:rPr lang="en-GB" sz="1400" b="1" dirty="0"/>
              <a:t>Aims</a:t>
            </a:r>
            <a:r>
              <a:rPr lang="en-GB" sz="1400" dirty="0"/>
              <a:t>: To maintain a diverse and healthy ancient woodland for wildlife and the enjoyment of woodland users, whilst protecting the significant archaeological feature.</a:t>
            </a:r>
          </a:p>
          <a:p>
            <a:r>
              <a:rPr lang="en-GB" sz="1400" b="1" dirty="0"/>
              <a:t>Proposed works</a:t>
            </a:r>
            <a:r>
              <a:rPr lang="en-GB" sz="1400" dirty="0"/>
              <a:t>: lightly thin trees along footpaths to allow more light to path edges for wildflowers; fell one small group of 5-7 oak trees to the south of the wood to allow enough light in for tree regeneration (recruiting young oak, rowan and other light-demanding trees); fell one small ‘scallop’ adjacent to the path where the river bends to create an area of open space for wildflowers and associated wildlife.</a:t>
            </a:r>
          </a:p>
        </p:txBody>
      </p:sp>
      <p:pic>
        <p:nvPicPr>
          <p:cNvPr id="3" name="Picture 2">
            <a:extLst>
              <a:ext uri="{FF2B5EF4-FFF2-40B4-BE49-F238E27FC236}">
                <a16:creationId xmlns:a16="http://schemas.microsoft.com/office/drawing/2014/main" id="{18D41C64-5AF1-4E9A-A5F0-6A1E1AC984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5492" y="270927"/>
            <a:ext cx="5581016" cy="3139321"/>
          </a:xfrm>
          <a:prstGeom prst="rect">
            <a:avLst/>
          </a:prstGeom>
        </p:spPr>
      </p:pic>
    </p:spTree>
    <p:extLst>
      <p:ext uri="{BB962C8B-B14F-4D97-AF65-F5344CB8AC3E}">
        <p14:creationId xmlns:p14="http://schemas.microsoft.com/office/powerpoint/2010/main" val="3819931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0959" y="3800061"/>
            <a:ext cx="11190082" cy="2708434"/>
          </a:xfrm>
          <a:prstGeom prst="rect">
            <a:avLst/>
          </a:prstGeom>
          <a:noFill/>
        </p:spPr>
        <p:txBody>
          <a:bodyPr wrap="square" rtlCol="0">
            <a:spAutoFit/>
          </a:bodyPr>
          <a:lstStyle/>
          <a:p>
            <a:r>
              <a:rPr lang="en-GB" sz="1600" b="1" dirty="0"/>
              <a:t>Compartment: </a:t>
            </a:r>
            <a:r>
              <a:rPr lang="en-GB" sz="1600" b="1" dirty="0">
                <a:solidFill>
                  <a:srgbClr val="FF0000"/>
                </a:solidFill>
              </a:rPr>
              <a:t>Routing Wood/Great Mell Fell (GM1)</a:t>
            </a:r>
          </a:p>
          <a:p>
            <a:r>
              <a:rPr lang="en-GB" sz="1400" b="1" dirty="0"/>
              <a:t>Species:</a:t>
            </a:r>
            <a:r>
              <a:rPr lang="en-GB" sz="1400" dirty="0"/>
              <a:t> Oak, ash, sycamore and elm with birch and other mixed broadleaves, along with beech, larch and Scots pine towards the summit</a:t>
            </a:r>
          </a:p>
          <a:p>
            <a:r>
              <a:rPr lang="en-GB" sz="1400" b="1" dirty="0"/>
              <a:t>Size:</a:t>
            </a:r>
            <a:r>
              <a:rPr lang="en-GB" sz="1400" dirty="0"/>
              <a:t> 66.7ha		</a:t>
            </a:r>
            <a:r>
              <a:rPr lang="en-GB" sz="1400" b="1" dirty="0"/>
              <a:t>Designations</a:t>
            </a:r>
            <a:r>
              <a:rPr lang="en-GB" sz="1400" dirty="0"/>
              <a:t>: LDNP, WHS &amp; ASNW		                            </a:t>
            </a:r>
            <a:endParaRPr lang="en-GB" sz="1400" b="1" dirty="0"/>
          </a:p>
          <a:p>
            <a:r>
              <a:rPr lang="en-GB" sz="1400" b="1" dirty="0"/>
              <a:t>Description:</a:t>
            </a:r>
            <a:r>
              <a:rPr lang="en-GB" sz="1400" dirty="0"/>
              <a:t> Ancient woodland to the lower south-eastern slopes of Great Mell Fell, near </a:t>
            </a:r>
            <a:r>
              <a:rPr lang="en-GB" sz="1400" dirty="0" err="1"/>
              <a:t>Matterdale</a:t>
            </a:r>
            <a:r>
              <a:rPr lang="en-GB" sz="1400" dirty="0"/>
              <a:t>. The wood is a mix of oak and birch on acidic soils with ash, sycamore and elm on more base-rich areas, with a patch of alder to the east; the summit has windswept beech, larch and Scots pine along with oak and other broadleaves. Trees are mostly mature, though tree regeneration (particularly rowan) is beginning to show following relatively recent easing of grazing. Bracken dominated open spaces, though varied woodland flowers are also present, and veteran trees and fallen deadwood provide good habitat.</a:t>
            </a:r>
          </a:p>
          <a:p>
            <a:r>
              <a:rPr lang="en-GB" sz="1400" b="1" dirty="0"/>
              <a:t>Issues:</a:t>
            </a:r>
            <a:r>
              <a:rPr lang="en-GB" sz="1400" dirty="0"/>
              <a:t> The expected loss of ash with ash dieback will lead to some habitat loss, and will make sycamore (an ecologically-similar species) important to retain. Beech and larch, although non-native, pose little problem at their current, relatively low proportions.</a:t>
            </a:r>
          </a:p>
          <a:p>
            <a:r>
              <a:rPr lang="en-GB" sz="1400" b="1" dirty="0"/>
              <a:t>Aims:</a:t>
            </a:r>
            <a:r>
              <a:rPr lang="en-GB" sz="1400" dirty="0"/>
              <a:t> Maintain a healthy and wildlife-rich woodland, with continuation of the light seasonal grazing with horses enabling tree regeneration under a ‘wood pasture’ system.</a:t>
            </a:r>
          </a:p>
        </p:txBody>
      </p:sp>
      <p:pic>
        <p:nvPicPr>
          <p:cNvPr id="3" name="Picture 2">
            <a:extLst>
              <a:ext uri="{FF2B5EF4-FFF2-40B4-BE49-F238E27FC236}">
                <a16:creationId xmlns:a16="http://schemas.microsoft.com/office/drawing/2014/main" id="{B4416F7C-2154-4323-8674-794BD17E68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36730" y="349505"/>
            <a:ext cx="5318539" cy="3268338"/>
          </a:xfrm>
          <a:prstGeom prst="rect">
            <a:avLst/>
          </a:prstGeom>
        </p:spPr>
      </p:pic>
    </p:spTree>
    <p:extLst>
      <p:ext uri="{BB962C8B-B14F-4D97-AF65-F5344CB8AC3E}">
        <p14:creationId xmlns:p14="http://schemas.microsoft.com/office/powerpoint/2010/main" val="1524156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39288" y="4125337"/>
            <a:ext cx="10913423" cy="2277547"/>
          </a:xfrm>
          <a:prstGeom prst="rect">
            <a:avLst/>
          </a:prstGeom>
          <a:noFill/>
        </p:spPr>
        <p:txBody>
          <a:bodyPr wrap="square" rtlCol="0">
            <a:spAutoFit/>
          </a:bodyPr>
          <a:lstStyle/>
          <a:p>
            <a:r>
              <a:rPr lang="en-GB" sz="1600" b="1" dirty="0"/>
              <a:t>Compartment: </a:t>
            </a:r>
            <a:r>
              <a:rPr lang="en-GB" sz="1600" b="1" dirty="0" err="1">
                <a:solidFill>
                  <a:srgbClr val="FF0000"/>
                </a:solidFill>
              </a:rPr>
              <a:t>Gowbarrow</a:t>
            </a:r>
            <a:r>
              <a:rPr lang="en-GB" sz="1600" b="1" dirty="0">
                <a:solidFill>
                  <a:srgbClr val="FF0000"/>
                </a:solidFill>
              </a:rPr>
              <a:t> Lakeshore (GW1)</a:t>
            </a:r>
          </a:p>
          <a:p>
            <a:r>
              <a:rPr lang="en-GB" sz="1400" b="1" dirty="0"/>
              <a:t>Species:</a:t>
            </a:r>
            <a:r>
              <a:rPr lang="en-GB" sz="1400" dirty="0"/>
              <a:t> Hazel, common alder, willow, ash, sycamore, oak, birch and other mixed broadleaves</a:t>
            </a:r>
          </a:p>
          <a:p>
            <a:r>
              <a:rPr lang="en-GB" sz="1400" b="1" dirty="0"/>
              <a:t>Size: </a:t>
            </a:r>
            <a:r>
              <a:rPr lang="en-GB" sz="1400" dirty="0"/>
              <a:t>2.5ha		</a:t>
            </a:r>
            <a:r>
              <a:rPr lang="en-GB" sz="1400" b="1" dirty="0"/>
              <a:t>Designations</a:t>
            </a:r>
            <a:r>
              <a:rPr lang="en-GB" sz="1400" dirty="0"/>
              <a:t>: LDNP and WHS; </a:t>
            </a:r>
            <a:r>
              <a:rPr lang="en-GB" sz="1400" dirty="0" err="1"/>
              <a:t>Gowbarrow</a:t>
            </a:r>
            <a:r>
              <a:rPr lang="en-GB" sz="1400" dirty="0"/>
              <a:t> SSSI and bordering Ullswater SSSI/SAC	                            </a:t>
            </a:r>
            <a:endParaRPr lang="en-GB" sz="1400" b="1" dirty="0"/>
          </a:p>
          <a:p>
            <a:r>
              <a:rPr lang="en-GB" sz="1400" b="1" dirty="0"/>
              <a:t>Description</a:t>
            </a:r>
            <a:r>
              <a:rPr lang="en-GB" sz="1400" dirty="0"/>
              <a:t>: Thin, linear strip of woodland and trees between the A592 and Ullswater lake. Alder, willow and ash &amp; sycamore are common on the lakeshore itself; further up-slope is more hazel, oak and birch. Most trees are young or early-mature, and are closing canopy. Trees around lay-bys have been periodically coppiced or </a:t>
            </a:r>
            <a:r>
              <a:rPr lang="en-GB" sz="1400" dirty="0" err="1"/>
              <a:t>pollarded</a:t>
            </a:r>
            <a:r>
              <a:rPr lang="en-GB" sz="1400" dirty="0"/>
              <a:t> to open up views, and visitors regularly use the wood to access the lakeshore.</a:t>
            </a:r>
          </a:p>
          <a:p>
            <a:r>
              <a:rPr lang="en-GB" sz="1400" b="1" dirty="0"/>
              <a:t>Issues</a:t>
            </a:r>
            <a:r>
              <a:rPr lang="en-GB" sz="1400" dirty="0"/>
              <a:t>: Fly-camping leaves litter and causes damage to trees through fires or attempts to cut firewood</a:t>
            </a:r>
          </a:p>
          <a:p>
            <a:r>
              <a:rPr lang="en-GB" sz="1400" b="1" dirty="0"/>
              <a:t>Aims</a:t>
            </a:r>
            <a:r>
              <a:rPr lang="en-GB" sz="1400" dirty="0"/>
              <a:t>: To maintain lakeside woodland with well-formed trees for habitat and water quality protection, whilst keeping views open from lay-bys</a:t>
            </a:r>
          </a:p>
          <a:p>
            <a:r>
              <a:rPr lang="en-GB" sz="1400" b="1" dirty="0"/>
              <a:t>Proposed works</a:t>
            </a:r>
            <a:r>
              <a:rPr lang="en-GB" sz="1400" dirty="0"/>
              <a:t>: Lightly thin, particularly around lay-bys, to favour trees of best form to develop large crowns and greater stability; also coppicing trees/shrubs on the immediate roadside where appropriate to maintain visibility for drivers.</a:t>
            </a:r>
          </a:p>
        </p:txBody>
      </p:sp>
      <p:pic>
        <p:nvPicPr>
          <p:cNvPr id="3" name="Picture 2">
            <a:extLst>
              <a:ext uri="{FF2B5EF4-FFF2-40B4-BE49-F238E27FC236}">
                <a16:creationId xmlns:a16="http://schemas.microsoft.com/office/drawing/2014/main" id="{CF173775-38F3-467C-B6C0-6A17469D87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455116"/>
            <a:ext cx="6096000" cy="3429000"/>
          </a:xfrm>
          <a:prstGeom prst="rect">
            <a:avLst/>
          </a:prstGeom>
        </p:spPr>
      </p:pic>
    </p:spTree>
    <p:extLst>
      <p:ext uri="{BB962C8B-B14F-4D97-AF65-F5344CB8AC3E}">
        <p14:creationId xmlns:p14="http://schemas.microsoft.com/office/powerpoint/2010/main" val="1326182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8149" y="3824130"/>
            <a:ext cx="11035701" cy="2708434"/>
          </a:xfrm>
          <a:prstGeom prst="rect">
            <a:avLst/>
          </a:prstGeom>
          <a:noFill/>
        </p:spPr>
        <p:txBody>
          <a:bodyPr wrap="square" rtlCol="0">
            <a:spAutoFit/>
          </a:bodyPr>
          <a:lstStyle/>
          <a:p>
            <a:r>
              <a:rPr lang="en-GB" sz="1600" b="1" dirty="0"/>
              <a:t>Compartment: </a:t>
            </a:r>
            <a:r>
              <a:rPr lang="en-GB" sz="1600" b="1" dirty="0">
                <a:solidFill>
                  <a:srgbClr val="FF0000"/>
                </a:solidFill>
              </a:rPr>
              <a:t>Silverwood (GW2)</a:t>
            </a:r>
          </a:p>
          <a:p>
            <a:r>
              <a:rPr lang="en-GB" sz="1400" b="1" dirty="0"/>
              <a:t>Species</a:t>
            </a:r>
            <a:r>
              <a:rPr lang="en-GB" sz="1400" dirty="0"/>
              <a:t>: Common alder in most of the wood, with mature oak to east (sub-</a:t>
            </a:r>
            <a:r>
              <a:rPr lang="en-GB" sz="1400" dirty="0" err="1"/>
              <a:t>cpt</a:t>
            </a:r>
            <a:r>
              <a:rPr lang="en-GB" sz="1400" dirty="0"/>
              <a:t> 2a); mixed broadleaves including beech, hornbeam, oak, ash and birch with Scots pine to the west (sub-</a:t>
            </a:r>
            <a:r>
              <a:rPr lang="en-GB" sz="1400" dirty="0" err="1"/>
              <a:t>cpt</a:t>
            </a:r>
            <a:r>
              <a:rPr lang="en-GB" sz="1400" dirty="0"/>
              <a:t> 2b)</a:t>
            </a:r>
          </a:p>
          <a:p>
            <a:r>
              <a:rPr lang="en-GB" sz="1400" b="1" dirty="0"/>
              <a:t>Size: </a:t>
            </a:r>
            <a:r>
              <a:rPr lang="en-GB" sz="1400" dirty="0"/>
              <a:t>9.5ha across two sub-compartments	</a:t>
            </a:r>
            <a:r>
              <a:rPr lang="en-GB" sz="1400" b="1" dirty="0"/>
              <a:t>Designations</a:t>
            </a:r>
            <a:r>
              <a:rPr lang="en-GB" sz="1400" dirty="0"/>
              <a:t>: LDNP, WHS, </a:t>
            </a:r>
            <a:r>
              <a:rPr lang="en-GB" sz="1400" dirty="0" err="1"/>
              <a:t>Gowbarrow</a:t>
            </a:r>
            <a:r>
              <a:rPr lang="en-GB" sz="1400" dirty="0"/>
              <a:t> SSSI, and partly ASNW		                            </a:t>
            </a:r>
            <a:endParaRPr lang="en-GB" sz="1400" b="1" dirty="0"/>
          </a:p>
          <a:p>
            <a:r>
              <a:rPr lang="en-GB" sz="1400" b="1" dirty="0"/>
              <a:t>Description</a:t>
            </a:r>
            <a:r>
              <a:rPr lang="en-GB" sz="1400" dirty="0"/>
              <a:t>: GW2a (east) is predominantly ancient semi-natural wet-woodland dominated by alder with some ash; to the east of this are widely-spaced magnificent open-grown oaks. GW2b (west) is a mixture of broadleaves, some planted, with Scots pine. Recognised in SSSI citation as significant relict ancient woodland with well-developed ground flora. The wood is managed as part of the </a:t>
            </a:r>
            <a:r>
              <a:rPr lang="en-GB" sz="1400" dirty="0" err="1"/>
              <a:t>Gowbarrow</a:t>
            </a:r>
            <a:r>
              <a:rPr lang="en-GB" sz="1400" dirty="0"/>
              <a:t> Park wood-pasture area, extensively grazed by cattle.</a:t>
            </a:r>
          </a:p>
          <a:p>
            <a:r>
              <a:rPr lang="en-GB" sz="1400" b="1" dirty="0"/>
              <a:t>Aims</a:t>
            </a:r>
            <a:r>
              <a:rPr lang="en-GB" sz="1400" dirty="0"/>
              <a:t>: Maintain diverse and healthy woodland, ensuring long-term viability through enabling young trees to regenerate and blurring the boundaries between ‘woodland’ and the surrounding wood pasture</a:t>
            </a:r>
          </a:p>
          <a:p>
            <a:r>
              <a:rPr lang="en-GB" sz="1400" b="1" dirty="0"/>
              <a:t>Proposed works</a:t>
            </a:r>
            <a:r>
              <a:rPr lang="en-GB" sz="1400" dirty="0"/>
              <a:t>: Lightly thin the closing canopy stand of beech, oak and sycamore to the north of GW2b to promote the oaks and sycamore (the latter in light of ash dieback) to develop full crowns and become future mature and veteran trees.</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38985" y="325436"/>
            <a:ext cx="5691835" cy="3201658"/>
          </a:xfrm>
          <a:prstGeom prst="rect">
            <a:avLst/>
          </a:prstGeom>
        </p:spPr>
      </p:pic>
    </p:spTree>
    <p:extLst>
      <p:ext uri="{BB962C8B-B14F-4D97-AF65-F5344CB8AC3E}">
        <p14:creationId xmlns:p14="http://schemas.microsoft.com/office/powerpoint/2010/main" val="3045176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814" y="140677"/>
            <a:ext cx="11873132" cy="7094250"/>
          </a:xfrm>
          <a:prstGeom prst="rect">
            <a:avLst/>
          </a:prstGeom>
          <a:noFill/>
        </p:spPr>
        <p:txBody>
          <a:bodyPr wrap="square" rtlCol="0">
            <a:spAutoFit/>
          </a:bodyPr>
          <a:lstStyle/>
          <a:p>
            <a:r>
              <a:rPr lang="en-GB" sz="1400" b="1" dirty="0"/>
              <a:t>The aim of this plan is to summarise the-ten year programme of woodland management planned for National Trust woodlands across the Ullswater valley within the Central and East Lakes property. The plan details woodlands within the NT land-holding and any planned forestry operations, including thinning &amp; felling, infrastructure works, and improved monitoring. This particular document summarises the full Woodland Management Plan submitted to the Forestry Commission, aiming to highlight key details for each particular woodland compartment.</a:t>
            </a:r>
          </a:p>
          <a:p>
            <a:endParaRPr lang="en-GB" sz="1250" dirty="0"/>
          </a:p>
          <a:p>
            <a:r>
              <a:rPr lang="en-GB" sz="2000" b="1" dirty="0"/>
              <a:t>Background to the woodlands in the </a:t>
            </a:r>
            <a:r>
              <a:rPr lang="en-GB" sz="2000" b="1" dirty="0" err="1"/>
              <a:t>Ullswater</a:t>
            </a:r>
            <a:r>
              <a:rPr lang="en-GB" sz="2000" b="1" dirty="0"/>
              <a:t> valleys property</a:t>
            </a:r>
            <a:endParaRPr lang="en-GB" sz="1600" dirty="0"/>
          </a:p>
          <a:p>
            <a:endParaRPr lang="en-GB" sz="1250" dirty="0"/>
          </a:p>
          <a:p>
            <a:r>
              <a:rPr lang="en-GB" sz="1400" dirty="0"/>
              <a:t>The National Trust's holding with the </a:t>
            </a:r>
            <a:r>
              <a:rPr lang="en-GB" sz="1400" dirty="0" err="1"/>
              <a:t>Ullswater</a:t>
            </a:r>
            <a:r>
              <a:rPr lang="en-GB" sz="1400" dirty="0"/>
              <a:t> covers four farm tenancies (and other additional land rented to farm businesses), with significant areas of wood pasture and old deer parks, some large and extensive natural woodlands alongside occasional conifer plantation, and numerous small woodland blocks. The majority of the property sits on igneous rock, or further north sandstone and mudstone, mostly associated with the Borrowdale Volcanic Group; elevation ranges from 150m </a:t>
            </a:r>
            <a:r>
              <a:rPr lang="en-GB" sz="1400" dirty="0" err="1"/>
              <a:t>a.s.l</a:t>
            </a:r>
            <a:r>
              <a:rPr lang="en-GB" sz="1400" dirty="0"/>
              <a:t>. at lakeshore compartments up to 450m </a:t>
            </a:r>
            <a:r>
              <a:rPr lang="en-GB" sz="1400" dirty="0" err="1"/>
              <a:t>a.s.l</a:t>
            </a:r>
            <a:r>
              <a:rPr lang="en-GB" sz="1400" dirty="0"/>
              <a:t>. or more at the upper reaches of some </a:t>
            </a:r>
            <a:r>
              <a:rPr lang="en-GB" sz="1400" dirty="0" err="1"/>
              <a:t>Glencoyne</a:t>
            </a:r>
            <a:r>
              <a:rPr lang="en-GB" sz="1400" dirty="0"/>
              <a:t> woodland compartments, giving a ride range of soil and climatic conditions influencing woodland types and species compositions.</a:t>
            </a:r>
          </a:p>
          <a:p>
            <a:endParaRPr lang="en-GB" sz="1400" dirty="0"/>
          </a:p>
          <a:p>
            <a:r>
              <a:rPr lang="en-GB" sz="1400" dirty="0"/>
              <a:t>The woodland holdings total approximately 490 ha, including the large ancient semi-natural woodlands of Low Wood, </a:t>
            </a:r>
            <a:r>
              <a:rPr lang="en-GB" sz="1400" dirty="0" err="1"/>
              <a:t>Glencoyne</a:t>
            </a:r>
            <a:r>
              <a:rPr lang="en-GB" sz="1400" dirty="0"/>
              <a:t> Wood and </a:t>
            </a:r>
            <a:r>
              <a:rPr lang="en-GB" sz="1400" dirty="0" err="1"/>
              <a:t>Gowbarrow</a:t>
            </a:r>
            <a:r>
              <a:rPr lang="en-GB" sz="1400" dirty="0"/>
              <a:t> woodlands, the mixture of ancient semi-natural woodland blocks within wood pasture around </a:t>
            </a:r>
            <a:r>
              <a:rPr lang="en-GB" sz="1400" dirty="0" err="1"/>
              <a:t>Hartsop</a:t>
            </a:r>
            <a:r>
              <a:rPr lang="en-GB" sz="1400" dirty="0"/>
              <a:t> Hall, </a:t>
            </a:r>
            <a:r>
              <a:rPr lang="en-GB" sz="1400" dirty="0" err="1"/>
              <a:t>Glencoyne</a:t>
            </a:r>
            <a:r>
              <a:rPr lang="en-GB" sz="1400" dirty="0"/>
              <a:t> and </a:t>
            </a:r>
            <a:r>
              <a:rPr lang="en-GB" sz="1400" dirty="0" err="1"/>
              <a:t>Gowbarrow</a:t>
            </a:r>
            <a:r>
              <a:rPr lang="en-GB" sz="1400" dirty="0"/>
              <a:t>, the large larch plantation at Seldom Seen, and small woodland blocks scattered around </a:t>
            </a:r>
            <a:r>
              <a:rPr lang="en-GB" sz="1400" dirty="0" err="1"/>
              <a:t>Blowick</a:t>
            </a:r>
            <a:r>
              <a:rPr lang="en-GB" sz="1400" dirty="0"/>
              <a:t> and Side Farm. Occasional P1980s-1990s plantings are now developing woodland conditions and create more densely </a:t>
            </a:r>
            <a:r>
              <a:rPr lang="en-GB" sz="1400" dirty="0" err="1"/>
              <a:t>tree’d</a:t>
            </a:r>
            <a:r>
              <a:rPr lang="en-GB" sz="1400" dirty="0"/>
              <a:t> blocks within more wood-pasture or open landscapes.  The woodland compartments of </a:t>
            </a:r>
            <a:r>
              <a:rPr lang="en-GB" sz="1400" dirty="0" err="1"/>
              <a:t>Aira</a:t>
            </a:r>
            <a:r>
              <a:rPr lang="en-GB" sz="1400" dirty="0"/>
              <a:t> Force contribute significantly to this designed landscape and popular visitor attraction, with a mixture of natural woodland types and designed </a:t>
            </a:r>
            <a:r>
              <a:rPr lang="en-GB" sz="1400" dirty="0" err="1"/>
              <a:t>pinetum</a:t>
            </a:r>
            <a:r>
              <a:rPr lang="en-GB" sz="1400" dirty="0"/>
              <a:t> planting with specimen exotic conifers.</a:t>
            </a:r>
          </a:p>
          <a:p>
            <a:endParaRPr lang="en-GB" sz="1400" dirty="0"/>
          </a:p>
          <a:p>
            <a:r>
              <a:rPr lang="en-GB" sz="1400" dirty="0"/>
              <a:t>The majority of woodlands lie within tenancies associated with National Trust farms, especially woodlands around </a:t>
            </a:r>
            <a:r>
              <a:rPr lang="en-GB" sz="1400" dirty="0" err="1"/>
              <a:t>Hartsop</a:t>
            </a:r>
            <a:r>
              <a:rPr lang="en-GB" sz="1400" dirty="0"/>
              <a:t> associated with </a:t>
            </a:r>
            <a:r>
              <a:rPr lang="en-GB" sz="1400" dirty="0" err="1"/>
              <a:t>Hartsop</a:t>
            </a:r>
            <a:r>
              <a:rPr lang="en-GB" sz="1400" dirty="0"/>
              <a:t> Hall, and </a:t>
            </a:r>
            <a:r>
              <a:rPr lang="en-GB" sz="1400" dirty="0" err="1"/>
              <a:t>Glencoyne</a:t>
            </a:r>
            <a:r>
              <a:rPr lang="en-GB" sz="1400" dirty="0"/>
              <a:t> and </a:t>
            </a:r>
            <a:r>
              <a:rPr lang="en-GB" sz="1400" dirty="0" err="1"/>
              <a:t>Gowbarrow</a:t>
            </a:r>
            <a:r>
              <a:rPr lang="en-GB" sz="1400" dirty="0"/>
              <a:t> woodlands mostly within </a:t>
            </a:r>
            <a:r>
              <a:rPr lang="en-GB" sz="1400" dirty="0" err="1"/>
              <a:t>Glencoyne</a:t>
            </a:r>
            <a:r>
              <a:rPr lang="en-GB" sz="1400" dirty="0"/>
              <a:t> Farm tenancy. Forestry operations are organised and delivered by the National Trust’s Forestry and Ranger teams or by local contractors, in addition to broader ‘trees outside woodlands’ management as well as regular tree safety management depending on the level of usage of areas adjacent to trees. Spurred in part by the National Trust’s Land, Outdoors and Nature strategy to improve the nature value of its land, increasing levels of scrub and tree planting as well as extensive cattle-only grazing are aiming to improve the connectivity between the woodland compartments identified within this plan, such as scrub planting above </a:t>
            </a:r>
            <a:r>
              <a:rPr lang="en-GB" sz="1400" dirty="0" err="1"/>
              <a:t>Hartsop</a:t>
            </a:r>
            <a:r>
              <a:rPr lang="en-GB" sz="1400" dirty="0"/>
              <a:t> village, small tree planting </a:t>
            </a:r>
            <a:r>
              <a:rPr lang="en-GB" sz="1400" dirty="0" err="1"/>
              <a:t>exclosures</a:t>
            </a:r>
            <a:r>
              <a:rPr lang="en-GB" sz="1400" dirty="0"/>
              <a:t> at </a:t>
            </a:r>
            <a:r>
              <a:rPr lang="en-GB" sz="1400" dirty="0" err="1"/>
              <a:t>Caiston</a:t>
            </a:r>
            <a:r>
              <a:rPr lang="en-GB" sz="1400" dirty="0"/>
              <a:t> and Dovedale, and wood-pasture grazing at </a:t>
            </a:r>
            <a:r>
              <a:rPr lang="en-GB" sz="1400" dirty="0" err="1"/>
              <a:t>Glencoyne</a:t>
            </a:r>
            <a:r>
              <a:rPr lang="en-GB" sz="1400" dirty="0"/>
              <a:t> and </a:t>
            </a:r>
            <a:r>
              <a:rPr lang="en-GB" sz="1400" dirty="0" err="1"/>
              <a:t>Gowbarrow</a:t>
            </a:r>
            <a:r>
              <a:rPr lang="en-GB" sz="1400" dirty="0"/>
              <a:t> parks.</a:t>
            </a:r>
          </a:p>
          <a:p>
            <a:endParaRPr lang="en-GB" sz="1400" b="1" dirty="0"/>
          </a:p>
          <a:p>
            <a:r>
              <a:rPr lang="en-GB" sz="1400" dirty="0"/>
              <a:t>More details on each compartment and sub-compartment, as well as information on the soils and geology in each particular area, are included in the full woodland management plan submitted to the Forestry Commission.</a:t>
            </a:r>
          </a:p>
          <a:p>
            <a:endParaRPr lang="en-GB" b="1" dirty="0"/>
          </a:p>
        </p:txBody>
      </p:sp>
    </p:spTree>
    <p:extLst>
      <p:ext uri="{BB962C8B-B14F-4D97-AF65-F5344CB8AC3E}">
        <p14:creationId xmlns:p14="http://schemas.microsoft.com/office/powerpoint/2010/main" val="1991376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63751" y="3191713"/>
            <a:ext cx="11064497" cy="3570208"/>
          </a:xfrm>
          <a:prstGeom prst="rect">
            <a:avLst/>
          </a:prstGeom>
          <a:noFill/>
        </p:spPr>
        <p:txBody>
          <a:bodyPr wrap="square" rtlCol="0">
            <a:spAutoFit/>
          </a:bodyPr>
          <a:lstStyle/>
          <a:p>
            <a:r>
              <a:rPr lang="en-GB" sz="1600" b="1" dirty="0"/>
              <a:t>Compartment: </a:t>
            </a:r>
            <a:r>
              <a:rPr lang="en-GB" sz="1600" b="1" dirty="0">
                <a:solidFill>
                  <a:srgbClr val="FF0000"/>
                </a:solidFill>
              </a:rPr>
              <a:t>Yew Crag (GW4) </a:t>
            </a:r>
            <a:r>
              <a:rPr lang="en-GB" sz="1200" i="1" dirty="0"/>
              <a:t>(</a:t>
            </a:r>
            <a:r>
              <a:rPr lang="en-GB" sz="1200" i="1" dirty="0" err="1"/>
              <a:t>n.b.</a:t>
            </a:r>
            <a:r>
              <a:rPr lang="en-GB" sz="1200" i="1" dirty="0"/>
              <a:t> former conifer plantation GW3 felled in 2015 and now part of </a:t>
            </a:r>
            <a:r>
              <a:rPr lang="en-GB" sz="1200" i="1" dirty="0" err="1"/>
              <a:t>Gowbarrow</a:t>
            </a:r>
            <a:r>
              <a:rPr lang="en-GB" sz="1200" i="1" dirty="0"/>
              <a:t> Park wood pasture)</a:t>
            </a:r>
            <a:endParaRPr lang="en-GB" sz="1600" b="1" dirty="0"/>
          </a:p>
          <a:p>
            <a:r>
              <a:rPr lang="en-GB" sz="1400" b="1" dirty="0"/>
              <a:t>Species</a:t>
            </a:r>
            <a:r>
              <a:rPr lang="en-GB" sz="1400" dirty="0"/>
              <a:t>: Hazel/ash/</a:t>
            </a:r>
            <a:r>
              <a:rPr lang="en-GB" sz="1400" dirty="0" err="1"/>
              <a:t>wych</a:t>
            </a:r>
            <a:r>
              <a:rPr lang="en-GB" sz="1400" dirty="0"/>
              <a:t> elm at the bottom of crags; alder woodland along road-edge; sessile oak, birch and other broadleaves to upper end of crags</a:t>
            </a:r>
          </a:p>
          <a:p>
            <a:r>
              <a:rPr lang="en-GB" sz="1400" b="1" dirty="0"/>
              <a:t>Size:</a:t>
            </a:r>
            <a:r>
              <a:rPr lang="en-GB" sz="1400" dirty="0"/>
              <a:t> 6.5ha		</a:t>
            </a:r>
            <a:r>
              <a:rPr lang="en-GB" sz="1400" b="1" dirty="0"/>
              <a:t>Designations</a:t>
            </a:r>
            <a:r>
              <a:rPr lang="en-GB" sz="1400" dirty="0"/>
              <a:t>: LDNP, WHS, </a:t>
            </a:r>
            <a:r>
              <a:rPr lang="en-GB" sz="1400" dirty="0" err="1"/>
              <a:t>Gowbarrow</a:t>
            </a:r>
            <a:r>
              <a:rPr lang="en-GB" sz="1400" dirty="0"/>
              <a:t> SSSI and ASNW	                            </a:t>
            </a:r>
            <a:endParaRPr lang="en-GB" sz="1400" b="1" dirty="0"/>
          </a:p>
          <a:p>
            <a:r>
              <a:rPr lang="en-GB" sz="1400" b="1" dirty="0"/>
              <a:t>Description</a:t>
            </a:r>
            <a:r>
              <a:rPr lang="en-GB" sz="1400" dirty="0"/>
              <a:t>: Woodland on and below Yew Crags, to the south of </a:t>
            </a:r>
            <a:r>
              <a:rPr lang="en-GB" sz="1400" dirty="0" err="1"/>
              <a:t>Gowbarrow</a:t>
            </a:r>
            <a:r>
              <a:rPr lang="en-GB" sz="1400" dirty="0"/>
              <a:t> Fell. Significant for having three distinct semi-natural woodland types, with wet alder woodland at the southern-limit, more base-rich and flushed ash/hazel/</a:t>
            </a:r>
            <a:r>
              <a:rPr lang="en-GB" sz="1400" dirty="0" err="1"/>
              <a:t>wych</a:t>
            </a:r>
            <a:r>
              <a:rPr lang="en-GB" sz="1400" dirty="0"/>
              <a:t> elm on the lower slopes of the crags, and more acidic sessile oak/birch/rowan to the upper levels. Regeneration, especially to the upper levels, is good following fencing off of the wood. Ancient oaks, yews and ashes are all present, with the ash particularly significant for lichens. The habitat value is significant due to the relict woodland types with ground flora, breeding bird fauna and lower plant diversity, as recognised by the SSSI citation. The wood is managed as part of the </a:t>
            </a:r>
            <a:r>
              <a:rPr lang="en-GB" sz="1400" dirty="0" err="1"/>
              <a:t>Gowbarrow</a:t>
            </a:r>
            <a:r>
              <a:rPr lang="en-GB" sz="1400" dirty="0"/>
              <a:t> Park wood-pasture area, extensively grazed by cattle.</a:t>
            </a:r>
          </a:p>
          <a:p>
            <a:r>
              <a:rPr lang="en-GB" sz="1400" b="1" dirty="0"/>
              <a:t>Issues</a:t>
            </a:r>
            <a:r>
              <a:rPr lang="en-GB" sz="1400" dirty="0"/>
              <a:t>: The expected loss of ash with ash dieback will lead to some habitat loss as veteran ash die, and will make sycamore (an ecologically-similar species) important to retain. The veteran trees generally are beginning to be shaded by tree regeneration on upper slopes</a:t>
            </a:r>
          </a:p>
          <a:p>
            <a:r>
              <a:rPr lang="en-GB" sz="1400" b="1" dirty="0"/>
              <a:t>Aims</a:t>
            </a:r>
            <a:r>
              <a:rPr lang="en-GB" sz="1400" dirty="0"/>
              <a:t>: Maintain diverse and healthy woodland with the different woodland types continuing to be present, whilst maintaining the habitat value of veteran trees and recruiting new trees as future veterans</a:t>
            </a:r>
          </a:p>
          <a:p>
            <a:r>
              <a:rPr lang="en-GB" sz="1400" b="1" dirty="0"/>
              <a:t>Proposed works</a:t>
            </a:r>
            <a:r>
              <a:rPr lang="en-GB" sz="1400" dirty="0"/>
              <a:t>: Halo-thinning veteran trees to allow more light to them, as well as pollarding selected younger oaks and birch to create new veteran tree features. Work with tenant farmers and Natural England to assess and, if needed, undertake any need for supplementary planting of ecologically similar species to ash (e.g. aspen, sycamore and field maple).</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1002" y="367982"/>
            <a:ext cx="4894997" cy="2688596"/>
          </a:xfrm>
          <a:prstGeom prst="rect">
            <a:avLst/>
          </a:prstGeom>
        </p:spPr>
      </p:pic>
      <p:pic>
        <p:nvPicPr>
          <p:cNvPr id="4" name="Picture 3">
            <a:extLst>
              <a:ext uri="{FF2B5EF4-FFF2-40B4-BE49-F238E27FC236}">
                <a16:creationId xmlns:a16="http://schemas.microsoft.com/office/drawing/2014/main" id="{C80FE155-B64C-49F3-8567-3240A2912D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9224" y="367982"/>
            <a:ext cx="3584794" cy="2688596"/>
          </a:xfrm>
          <a:prstGeom prst="rect">
            <a:avLst/>
          </a:prstGeom>
        </p:spPr>
      </p:pic>
    </p:spTree>
    <p:extLst>
      <p:ext uri="{BB962C8B-B14F-4D97-AF65-F5344CB8AC3E}">
        <p14:creationId xmlns:p14="http://schemas.microsoft.com/office/powerpoint/2010/main" val="1119063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63751" y="3314297"/>
            <a:ext cx="11064497" cy="3354765"/>
          </a:xfrm>
          <a:prstGeom prst="rect">
            <a:avLst/>
          </a:prstGeom>
          <a:noFill/>
        </p:spPr>
        <p:txBody>
          <a:bodyPr wrap="square" rtlCol="0">
            <a:spAutoFit/>
          </a:bodyPr>
          <a:lstStyle/>
          <a:p>
            <a:r>
              <a:rPr lang="en-GB" sz="1600" b="1" dirty="0"/>
              <a:t>Compartment: </a:t>
            </a:r>
            <a:r>
              <a:rPr lang="en-GB" sz="1600" b="1" dirty="0">
                <a:solidFill>
                  <a:srgbClr val="FF0000"/>
                </a:solidFill>
              </a:rPr>
              <a:t>Dobbin Wood (GW6) </a:t>
            </a:r>
            <a:r>
              <a:rPr lang="en-GB" sz="1200" i="1" dirty="0"/>
              <a:t>(</a:t>
            </a:r>
            <a:r>
              <a:rPr lang="en-GB" sz="1200" i="1" dirty="0" err="1"/>
              <a:t>n.b.</a:t>
            </a:r>
            <a:r>
              <a:rPr lang="en-GB" sz="1200" i="1" dirty="0"/>
              <a:t> former conifer plantations GW5, GW7 &amp; GW8 felled in 2015 and now part of </a:t>
            </a:r>
            <a:r>
              <a:rPr lang="en-GB" sz="1200" i="1" dirty="0" err="1"/>
              <a:t>Gowbarrow</a:t>
            </a:r>
            <a:r>
              <a:rPr lang="en-GB" sz="1200" i="1" dirty="0"/>
              <a:t> Park wood pasture)</a:t>
            </a:r>
            <a:endParaRPr lang="en-GB" sz="1600" b="1" dirty="0"/>
          </a:p>
          <a:p>
            <a:r>
              <a:rPr lang="en-GB" sz="1400" b="1" dirty="0"/>
              <a:t>Species</a:t>
            </a:r>
            <a:r>
              <a:rPr lang="en-GB" sz="1400" dirty="0"/>
              <a:t>: Common alder with occasional ash, oak and blackthorn</a:t>
            </a:r>
          </a:p>
          <a:p>
            <a:r>
              <a:rPr lang="en-GB" sz="1400" b="1" dirty="0"/>
              <a:t>Size:</a:t>
            </a:r>
            <a:r>
              <a:rPr lang="en-GB" sz="1400" dirty="0"/>
              <a:t> 7.9ha		</a:t>
            </a:r>
            <a:r>
              <a:rPr lang="en-GB" sz="1400" b="1" dirty="0"/>
              <a:t>Designations</a:t>
            </a:r>
            <a:r>
              <a:rPr lang="en-GB" sz="1400" dirty="0"/>
              <a:t>: LDNP, WHS, SSSI and ASNW	                            </a:t>
            </a:r>
            <a:endParaRPr lang="en-GB" sz="1400" b="1" dirty="0"/>
          </a:p>
          <a:p>
            <a:r>
              <a:rPr lang="en-GB" sz="1400" b="1" dirty="0"/>
              <a:t>Description</a:t>
            </a:r>
            <a:r>
              <a:rPr lang="en-GB" sz="1400" dirty="0"/>
              <a:t>: Extensive ancient semi-natural wet woodland on the well-flushed lower slopes of </a:t>
            </a:r>
            <a:r>
              <a:rPr lang="en-GB" sz="1400" dirty="0" err="1"/>
              <a:t>Gowbarrow</a:t>
            </a:r>
            <a:r>
              <a:rPr lang="en-GB" sz="1400" dirty="0"/>
              <a:t> Fell, linking to Yew Crags to the west and so forming part of the belt of wood and wood pasture in this location. As with GW2 &amp; GW4, the SSSI citation recognises its significant habitat value due to varied relict woodland types with ground flora and habitat for breeding birds. Historic coppice management in the centre of the wood has been reinstated, with coupes (groups) last coppiced in the 1980s now worked by volunteers as part of a ‘</a:t>
            </a:r>
            <a:r>
              <a:rPr lang="en-GB" sz="1400" dirty="0" err="1"/>
              <a:t>woodshare</a:t>
            </a:r>
            <a:r>
              <a:rPr lang="en-GB" sz="1400" dirty="0"/>
              <a:t>’ coppicing scheme, leading to good structural diversity. Occasional veteran trees, including ash and oak, are dotted throughout woodland, along with some significant-aged alder stools. As well as the coppicing, the wood is managed as part of the </a:t>
            </a:r>
            <a:r>
              <a:rPr lang="en-GB" sz="1400" dirty="0" err="1"/>
              <a:t>Gowbarrow</a:t>
            </a:r>
            <a:r>
              <a:rPr lang="en-GB" sz="1400" dirty="0"/>
              <a:t> Park wood-pasture area, extensively grazed by cattle.</a:t>
            </a:r>
          </a:p>
          <a:p>
            <a:r>
              <a:rPr lang="en-GB" sz="1400" b="1" dirty="0"/>
              <a:t>Issues</a:t>
            </a:r>
            <a:r>
              <a:rPr lang="en-GB" sz="1400" dirty="0"/>
              <a:t>: Some veteran trees are being shaded by </a:t>
            </a:r>
            <a:r>
              <a:rPr lang="en-GB" sz="1400" dirty="0" err="1"/>
              <a:t>uncoppiced</a:t>
            </a:r>
            <a:r>
              <a:rPr lang="en-GB" sz="1400" dirty="0"/>
              <a:t> alder.</a:t>
            </a:r>
          </a:p>
          <a:p>
            <a:r>
              <a:rPr lang="en-GB" sz="1400" b="1" dirty="0"/>
              <a:t>Aims</a:t>
            </a:r>
            <a:r>
              <a:rPr lang="en-GB" sz="1400" dirty="0"/>
              <a:t>: Maintain a woodland with active coppicing and </a:t>
            </a:r>
            <a:r>
              <a:rPr lang="en-GB" sz="1400" dirty="0" err="1"/>
              <a:t>uncoppiced</a:t>
            </a:r>
            <a:r>
              <a:rPr lang="en-GB" sz="1400" dirty="0"/>
              <a:t> areas to overall give an uneven-aged structure with varied habitat types; continue to promote woodland expansion through alder regeneration at edges into wood pasture; maintenance of the veteran trees, including halo-thinning to allow them more light where appropriate.</a:t>
            </a:r>
          </a:p>
          <a:p>
            <a:r>
              <a:rPr lang="en-GB" sz="1400" b="1" dirty="0"/>
              <a:t>Proposed works</a:t>
            </a:r>
            <a:r>
              <a:rPr lang="en-GB" sz="1400" dirty="0"/>
              <a:t>: continued coppicing, through ‘</a:t>
            </a:r>
            <a:r>
              <a:rPr lang="en-GB" sz="1400" dirty="0" err="1"/>
              <a:t>woodshare</a:t>
            </a:r>
            <a:r>
              <a:rPr lang="en-GB" sz="1400" dirty="0"/>
              <a:t>’ scheme as well as coppicing two new coupes, including pollarding to create veteran tree habitat and halo-thinning veteran oak, as part of current Felling License </a:t>
            </a:r>
            <a:r>
              <a:rPr lang="en-GB" sz="1400" b="1" dirty="0"/>
              <a:t>010/45203/2018</a:t>
            </a:r>
            <a:r>
              <a:rPr lang="en-GB" sz="1400" dirty="0"/>
              <a:t>.</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3669" y="341319"/>
            <a:ext cx="4884165" cy="2747343"/>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4322" y="341319"/>
            <a:ext cx="4894009" cy="2752880"/>
          </a:xfrm>
          <a:prstGeom prst="rect">
            <a:avLst/>
          </a:prstGeom>
        </p:spPr>
      </p:pic>
    </p:spTree>
    <p:extLst>
      <p:ext uri="{BB962C8B-B14F-4D97-AF65-F5344CB8AC3E}">
        <p14:creationId xmlns:p14="http://schemas.microsoft.com/office/powerpoint/2010/main" val="873548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2651" y="338196"/>
            <a:ext cx="10984563" cy="2277547"/>
          </a:xfrm>
          <a:prstGeom prst="rect">
            <a:avLst/>
          </a:prstGeom>
          <a:noFill/>
        </p:spPr>
        <p:txBody>
          <a:bodyPr wrap="square" rtlCol="0">
            <a:spAutoFit/>
          </a:bodyPr>
          <a:lstStyle/>
          <a:p>
            <a:r>
              <a:rPr lang="en-GB" sz="1600" b="1" dirty="0"/>
              <a:t>Compartment: </a:t>
            </a:r>
            <a:r>
              <a:rPr lang="en-GB" sz="1600" b="1" dirty="0" err="1">
                <a:solidFill>
                  <a:srgbClr val="FF0000"/>
                </a:solidFill>
              </a:rPr>
              <a:t>Aira</a:t>
            </a:r>
            <a:r>
              <a:rPr lang="en-GB" sz="1600" b="1" dirty="0">
                <a:solidFill>
                  <a:srgbClr val="FF0000"/>
                </a:solidFill>
              </a:rPr>
              <a:t> Force car park (GW9) </a:t>
            </a:r>
          </a:p>
          <a:p>
            <a:r>
              <a:rPr lang="en-GB" sz="1400" b="1" dirty="0"/>
              <a:t>Species</a:t>
            </a:r>
            <a:r>
              <a:rPr lang="en-GB" sz="1400" dirty="0"/>
              <a:t>: Mostly sessile oak with occasional other broadleaved species</a:t>
            </a:r>
          </a:p>
          <a:p>
            <a:r>
              <a:rPr lang="en-GB" sz="1400" b="1" dirty="0"/>
              <a:t>Size: </a:t>
            </a:r>
            <a:r>
              <a:rPr lang="en-GB" sz="1400" dirty="0"/>
              <a:t>2.0ha	</a:t>
            </a:r>
            <a:r>
              <a:rPr lang="en-GB" sz="1400" b="1" dirty="0"/>
              <a:t>Designations</a:t>
            </a:r>
            <a:r>
              <a:rPr lang="en-GB" sz="1400" dirty="0"/>
              <a:t>: LDNP and WHS	                            </a:t>
            </a:r>
            <a:endParaRPr lang="en-GB" sz="1400" b="1" dirty="0"/>
          </a:p>
          <a:p>
            <a:r>
              <a:rPr lang="en-GB" sz="1400" b="1" dirty="0"/>
              <a:t>Description</a:t>
            </a:r>
            <a:r>
              <a:rPr lang="en-GB" sz="1400" dirty="0"/>
              <a:t>: Various belts of trees surrounding </a:t>
            </a:r>
            <a:r>
              <a:rPr lang="en-GB" sz="1400" dirty="0" err="1"/>
              <a:t>Aira</a:t>
            </a:r>
            <a:r>
              <a:rPr lang="en-GB" sz="1400" dirty="0"/>
              <a:t> Force car park and visitor reception areas, mostly dominated by sessile oak with occasional other species. Closer to the visitor centre, tree cover consists of more mature trees, including occasional veteran features; the belt immediately west of the car park is of younger trees, </a:t>
            </a:r>
            <a:r>
              <a:rPr lang="en-GB" sz="1400" dirty="0" err="1"/>
              <a:t>undersown</a:t>
            </a:r>
            <a:r>
              <a:rPr lang="en-GB" sz="1400" dirty="0"/>
              <a:t> with wildflowers.</a:t>
            </a:r>
          </a:p>
          <a:p>
            <a:r>
              <a:rPr lang="en-GB" sz="1400" b="1" dirty="0"/>
              <a:t>Aims</a:t>
            </a:r>
            <a:r>
              <a:rPr lang="en-GB" sz="1400" dirty="0"/>
              <a:t>: to maintain tree cover surrounding </a:t>
            </a:r>
            <a:r>
              <a:rPr lang="en-GB" sz="1400" dirty="0" err="1"/>
              <a:t>Aira</a:t>
            </a:r>
            <a:r>
              <a:rPr lang="en-GB" sz="1400" dirty="0"/>
              <a:t> Force infrastructure, providing amenity value, greening of built infrastructure, shade and pollution amelioration, and habitat value.</a:t>
            </a:r>
          </a:p>
          <a:p>
            <a:r>
              <a:rPr lang="en-GB" sz="1400" b="1" dirty="0"/>
              <a:t>Proposed works</a:t>
            </a:r>
            <a:r>
              <a:rPr lang="en-GB" sz="1400" dirty="0"/>
              <a:t>: Lightly thin belt closest to car park, which consists of younger trees, to promote trees of best form and vigour to go on to be significant and well-formed mature trees</a:t>
            </a:r>
          </a:p>
        </p:txBody>
      </p:sp>
      <p:sp>
        <p:nvSpPr>
          <p:cNvPr id="5" name="TextBox 4"/>
          <p:cNvSpPr txBox="1"/>
          <p:nvPr/>
        </p:nvSpPr>
        <p:spPr>
          <a:xfrm>
            <a:off x="5088835" y="2518709"/>
            <a:ext cx="6851374" cy="4001095"/>
          </a:xfrm>
          <a:prstGeom prst="rect">
            <a:avLst/>
          </a:prstGeom>
          <a:noFill/>
        </p:spPr>
        <p:txBody>
          <a:bodyPr wrap="square" rtlCol="0">
            <a:spAutoFit/>
          </a:bodyPr>
          <a:lstStyle/>
          <a:p>
            <a:r>
              <a:rPr lang="en-GB" sz="1600" b="1" dirty="0"/>
              <a:t>Compartment: </a:t>
            </a:r>
            <a:r>
              <a:rPr lang="en-GB" sz="1600" b="1" dirty="0" err="1">
                <a:solidFill>
                  <a:srgbClr val="FF0000"/>
                </a:solidFill>
              </a:rPr>
              <a:t>Aira</a:t>
            </a:r>
            <a:r>
              <a:rPr lang="en-GB" sz="1600" b="1" dirty="0">
                <a:solidFill>
                  <a:srgbClr val="FF0000"/>
                </a:solidFill>
              </a:rPr>
              <a:t> Force </a:t>
            </a:r>
            <a:r>
              <a:rPr lang="en-GB" sz="1600" b="1" dirty="0" err="1">
                <a:solidFill>
                  <a:srgbClr val="FF0000"/>
                </a:solidFill>
              </a:rPr>
              <a:t>Pinetum</a:t>
            </a:r>
            <a:r>
              <a:rPr lang="en-GB" sz="1600" b="1" dirty="0">
                <a:solidFill>
                  <a:srgbClr val="FF0000"/>
                </a:solidFill>
              </a:rPr>
              <a:t> (GW10) </a:t>
            </a:r>
          </a:p>
          <a:p>
            <a:r>
              <a:rPr lang="en-GB" sz="1400" b="1" dirty="0"/>
              <a:t>Species</a:t>
            </a:r>
            <a:r>
              <a:rPr lang="en-GB" sz="1400" dirty="0"/>
              <a:t>: Mixed conifers, including Douglas and grand firs, yews, Corsican pine and western hemlock; broadleaves including sessile oak, birch and sweet chestnut</a:t>
            </a:r>
          </a:p>
          <a:p>
            <a:r>
              <a:rPr lang="en-GB" sz="1400" b="1" dirty="0"/>
              <a:t>Size: </a:t>
            </a:r>
            <a:r>
              <a:rPr lang="en-GB" sz="1400" dirty="0"/>
              <a:t>1.6ha		</a:t>
            </a:r>
            <a:r>
              <a:rPr lang="en-GB" sz="1400" b="1" dirty="0"/>
              <a:t>Designations</a:t>
            </a:r>
            <a:r>
              <a:rPr lang="en-GB" sz="1400" dirty="0"/>
              <a:t>: LDNP, WHS and ASNW	                            </a:t>
            </a:r>
            <a:endParaRPr lang="en-GB" sz="1400" b="1" dirty="0"/>
          </a:p>
          <a:p>
            <a:r>
              <a:rPr lang="en-GB" sz="1400" b="1" dirty="0"/>
              <a:t>Description</a:t>
            </a:r>
            <a:r>
              <a:rPr lang="en-GB" sz="1400" dirty="0"/>
              <a:t>: A significant part of the </a:t>
            </a:r>
            <a:r>
              <a:rPr lang="en-GB" sz="1400" dirty="0" err="1"/>
              <a:t>Aira</a:t>
            </a:r>
            <a:r>
              <a:rPr lang="en-GB" sz="1400" dirty="0"/>
              <a:t> Force designed landscape, with specimen conifers surrounding a designed ‘glade’ and more naturalistic broadleaved trees along river edges and heading up towards </a:t>
            </a:r>
            <a:r>
              <a:rPr lang="en-GB" sz="1400" dirty="0" err="1"/>
              <a:t>Aira</a:t>
            </a:r>
            <a:r>
              <a:rPr lang="en-GB" sz="1400" dirty="0"/>
              <a:t> Force itself. Ground flora reflects the more natural acidic oakwood woodland type. Although mostly non-native conifers, the trees provide habitat value for red squirrel and have significant amenity value through high visitor numbers.</a:t>
            </a:r>
          </a:p>
          <a:p>
            <a:r>
              <a:rPr lang="en-GB" sz="1400" b="1" dirty="0"/>
              <a:t>Issues: </a:t>
            </a:r>
            <a:r>
              <a:rPr lang="en-GB" sz="1400" dirty="0"/>
              <a:t>Views of specimen trees are becoming obscured by relatively dense mid-aged western hemlocks; invasive rhododendron is present to north of compartment; root compaction through significant usage will impact tree roots and their long-term health.</a:t>
            </a:r>
            <a:endParaRPr lang="en-GB" sz="1400" b="1" dirty="0"/>
          </a:p>
          <a:p>
            <a:r>
              <a:rPr lang="en-GB" sz="1400" b="1" dirty="0"/>
              <a:t>Aims</a:t>
            </a:r>
            <a:r>
              <a:rPr lang="en-GB" sz="1400" dirty="0"/>
              <a:t>: maintain and display a diverse mix of specimen conifers as part of the designed landscape, whilst ensuring young specimen trees can grow on to maturity; reduce extent of rhododendron as part of plant health and invasive species control</a:t>
            </a:r>
          </a:p>
          <a:p>
            <a:r>
              <a:rPr lang="en-GB" sz="1400" b="1" dirty="0"/>
              <a:t>Proposed works</a:t>
            </a:r>
            <a:r>
              <a:rPr lang="en-GB" sz="1400" dirty="0"/>
              <a:t>: Lightly thin conifers, focussing on selectively removing some mid-aged western hemlocks, to maintain and enhance the best specimen trees; reduce extent of rhododendron on gorge sides</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651" y="2891651"/>
            <a:ext cx="4340278" cy="3255209"/>
          </a:xfrm>
          <a:prstGeom prst="rect">
            <a:avLst/>
          </a:prstGeom>
        </p:spPr>
      </p:pic>
    </p:spTree>
    <p:extLst>
      <p:ext uri="{BB962C8B-B14F-4D97-AF65-F5344CB8AC3E}">
        <p14:creationId xmlns:p14="http://schemas.microsoft.com/office/powerpoint/2010/main" val="3331595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6713" y="3776159"/>
            <a:ext cx="11118574" cy="2923877"/>
          </a:xfrm>
          <a:prstGeom prst="rect">
            <a:avLst/>
          </a:prstGeom>
          <a:noFill/>
        </p:spPr>
        <p:txBody>
          <a:bodyPr wrap="square" rtlCol="0">
            <a:spAutoFit/>
          </a:bodyPr>
          <a:lstStyle/>
          <a:p>
            <a:r>
              <a:rPr lang="en-GB" sz="1600" b="1" dirty="0"/>
              <a:t>Compartment: </a:t>
            </a:r>
            <a:r>
              <a:rPr lang="en-GB" sz="1600" b="1" dirty="0" err="1">
                <a:solidFill>
                  <a:srgbClr val="FF0000"/>
                </a:solidFill>
              </a:rPr>
              <a:t>Aira</a:t>
            </a:r>
            <a:r>
              <a:rPr lang="en-GB" sz="1600" b="1" dirty="0">
                <a:solidFill>
                  <a:srgbClr val="FF0000"/>
                </a:solidFill>
              </a:rPr>
              <a:t> Force (GW11)</a:t>
            </a:r>
          </a:p>
          <a:p>
            <a:r>
              <a:rPr lang="en-GB" sz="1400" b="1" dirty="0"/>
              <a:t>Species</a:t>
            </a:r>
            <a:r>
              <a:rPr lang="en-GB" sz="1400" dirty="0"/>
              <a:t>: Sessile oak, birch and rowan with areas of beech, alder, </a:t>
            </a:r>
            <a:r>
              <a:rPr lang="en-GB" sz="1400" dirty="0" err="1"/>
              <a:t>wych</a:t>
            </a:r>
            <a:r>
              <a:rPr lang="en-GB" sz="1400" dirty="0"/>
              <a:t> elm and </a:t>
            </a:r>
          </a:p>
          <a:p>
            <a:r>
              <a:rPr lang="en-GB" sz="1400" dirty="0"/>
              <a:t>other broadleaves; occasional specimen conifers towards boundary with the arboretum</a:t>
            </a:r>
          </a:p>
          <a:p>
            <a:r>
              <a:rPr lang="en-GB" sz="1400" b="1" dirty="0"/>
              <a:t>Size: </a:t>
            </a:r>
            <a:r>
              <a:rPr lang="en-GB" sz="1400" dirty="0"/>
              <a:t>3.9ha		</a:t>
            </a:r>
            <a:r>
              <a:rPr lang="en-GB" sz="1400" b="1" dirty="0"/>
              <a:t>Designations</a:t>
            </a:r>
            <a:r>
              <a:rPr lang="en-GB" sz="1400" dirty="0"/>
              <a:t>: LDNP &amp; WHS; ASNW		                            </a:t>
            </a:r>
            <a:endParaRPr lang="en-GB" sz="1400" b="1" dirty="0"/>
          </a:p>
          <a:p>
            <a:r>
              <a:rPr lang="en-GB" sz="1400" b="1" dirty="0"/>
              <a:t>Description</a:t>
            </a:r>
            <a:r>
              <a:rPr lang="en-GB" sz="1400" dirty="0"/>
              <a:t>: Woodlands surrounding </a:t>
            </a:r>
            <a:r>
              <a:rPr lang="en-GB" sz="1400" dirty="0" err="1"/>
              <a:t>Aira</a:t>
            </a:r>
            <a:r>
              <a:rPr lang="en-GB" sz="1400" dirty="0"/>
              <a:t> Beck and the </a:t>
            </a:r>
            <a:r>
              <a:rPr lang="en-GB" sz="1400" dirty="0" err="1"/>
              <a:t>Aira</a:t>
            </a:r>
            <a:r>
              <a:rPr lang="en-GB" sz="1400" dirty="0"/>
              <a:t> Force waterfall itself. They are predominantly acidic oakwood in character, with sometimes significant mature oak and birch, rowan, sweet chestnut and hazel. Alder and </a:t>
            </a:r>
            <a:r>
              <a:rPr lang="en-GB" sz="1400" dirty="0" err="1"/>
              <a:t>wych</a:t>
            </a:r>
            <a:r>
              <a:rPr lang="en-GB" sz="1400" dirty="0"/>
              <a:t> elm are more prevalent to the flushed beck edge, and there is more diversity of species closer to the visitor centre end (more beech, wild cherry and other broadleaves). Younger, pole stage broadleaves are present to eastern boundary. Flora on the shady, wet gorge edges especially is diverse. Due to the waterfall and footpaths coming off </a:t>
            </a:r>
            <a:r>
              <a:rPr lang="en-GB" sz="1400" dirty="0" err="1"/>
              <a:t>Gowbarrow</a:t>
            </a:r>
            <a:r>
              <a:rPr lang="en-GB" sz="1400" dirty="0"/>
              <a:t>, the wood is highly visited and hence of significant amenity value.</a:t>
            </a:r>
          </a:p>
          <a:p>
            <a:r>
              <a:rPr lang="en-GB" sz="1400" b="1" dirty="0"/>
              <a:t>Issues</a:t>
            </a:r>
            <a:r>
              <a:rPr lang="en-GB" sz="1400" dirty="0"/>
              <a:t>: root compaction through significant usage will impact tree roots and their long-term health; rhododendron is spreading on gorge edges</a:t>
            </a:r>
          </a:p>
          <a:p>
            <a:r>
              <a:rPr lang="en-GB" sz="1400" b="1" dirty="0"/>
              <a:t>Aims</a:t>
            </a:r>
            <a:r>
              <a:rPr lang="en-GB" sz="1400" dirty="0"/>
              <a:t>: to maintain a diverse natural woodland, whilst maintaining views to </a:t>
            </a:r>
            <a:r>
              <a:rPr lang="en-GB" sz="1400" dirty="0" err="1"/>
              <a:t>Aira</a:t>
            </a:r>
            <a:r>
              <a:rPr lang="en-GB" sz="1400" dirty="0"/>
              <a:t> Force and facilitating visitor enjoyment</a:t>
            </a:r>
          </a:p>
          <a:p>
            <a:r>
              <a:rPr lang="en-GB" sz="1400" b="1" dirty="0"/>
              <a:t>Proposed works</a:t>
            </a:r>
            <a:r>
              <a:rPr lang="en-GB" sz="1400" dirty="0"/>
              <a:t>: lightly thin younger trees to promote future well-formed mature trees; coppice young trees in select areas to maintain views of the waterfall, and reduce the extent of rhododendron on gorge edges</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2327" y="369851"/>
            <a:ext cx="3780924" cy="3790121"/>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2724" y="369851"/>
            <a:ext cx="4358185" cy="3268639"/>
          </a:xfrm>
          <a:prstGeom prst="rect">
            <a:avLst/>
          </a:prstGeom>
        </p:spPr>
      </p:pic>
    </p:spTree>
    <p:extLst>
      <p:ext uri="{BB962C8B-B14F-4D97-AF65-F5344CB8AC3E}">
        <p14:creationId xmlns:p14="http://schemas.microsoft.com/office/powerpoint/2010/main" val="3294631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77079" y="225334"/>
            <a:ext cx="6579717" cy="3139321"/>
          </a:xfrm>
          <a:prstGeom prst="rect">
            <a:avLst/>
          </a:prstGeom>
          <a:noFill/>
        </p:spPr>
        <p:txBody>
          <a:bodyPr wrap="square" rtlCol="0">
            <a:spAutoFit/>
          </a:bodyPr>
          <a:lstStyle/>
          <a:p>
            <a:r>
              <a:rPr lang="en-GB" sz="1600" b="1" dirty="0"/>
              <a:t>Compartment: </a:t>
            </a:r>
            <a:r>
              <a:rPr lang="en-GB" sz="1600" b="1" dirty="0">
                <a:solidFill>
                  <a:srgbClr val="FF0000"/>
                </a:solidFill>
              </a:rPr>
              <a:t>High Force (GW12)</a:t>
            </a:r>
          </a:p>
          <a:p>
            <a:r>
              <a:rPr lang="en-GB" sz="1400" b="1" dirty="0"/>
              <a:t>Species</a:t>
            </a:r>
            <a:r>
              <a:rPr lang="en-GB" sz="1400" dirty="0"/>
              <a:t>: Sessile oak, birch, alder and hazel</a:t>
            </a:r>
          </a:p>
          <a:p>
            <a:r>
              <a:rPr lang="en-GB" sz="1400" b="1" dirty="0"/>
              <a:t>Size:</a:t>
            </a:r>
            <a:r>
              <a:rPr lang="en-GB" sz="1400" dirty="0"/>
              <a:t> 7.3ha		</a:t>
            </a:r>
            <a:r>
              <a:rPr lang="en-GB" sz="1400" b="1" dirty="0"/>
              <a:t>Designations</a:t>
            </a:r>
            <a:r>
              <a:rPr lang="en-GB" sz="1400" dirty="0"/>
              <a:t>: LDNP, WHS and ASNW		                            </a:t>
            </a:r>
            <a:endParaRPr lang="en-GB" sz="1400" b="1" dirty="0"/>
          </a:p>
          <a:p>
            <a:r>
              <a:rPr lang="en-GB" sz="1400" b="1" dirty="0"/>
              <a:t>Description</a:t>
            </a:r>
            <a:r>
              <a:rPr lang="en-GB" sz="1400" dirty="0"/>
              <a:t>: The riverside woodland extending upstream of </a:t>
            </a:r>
            <a:r>
              <a:rPr lang="en-GB" sz="1400" dirty="0" err="1"/>
              <a:t>Aira</a:t>
            </a:r>
            <a:r>
              <a:rPr lang="en-GB" sz="1400" dirty="0"/>
              <a:t> Force along </a:t>
            </a:r>
            <a:r>
              <a:rPr lang="en-GB" sz="1400" dirty="0" err="1"/>
              <a:t>Aira</a:t>
            </a:r>
            <a:r>
              <a:rPr lang="en-GB" sz="1400" dirty="0"/>
              <a:t> beck. North of the river is more oakwood in character, with mature sessile oak and areas of birch and hazel; alder is occasional by the river, and ground flora is typical. South of the river is more alder-dominated, again with hazel, reflecting more flushed soils. The river is highly visited, with a good footpath network, and walkers to/from </a:t>
            </a:r>
            <a:r>
              <a:rPr lang="en-GB" sz="1400" dirty="0" err="1"/>
              <a:t>Gowbarrow</a:t>
            </a:r>
            <a:r>
              <a:rPr lang="en-GB" sz="1400" dirty="0"/>
              <a:t> fell often pass through the wood. Oak fern is notable as part of the generally good fern flora along beck.</a:t>
            </a:r>
          </a:p>
          <a:p>
            <a:r>
              <a:rPr lang="en-GB" sz="1400" b="1" dirty="0"/>
              <a:t>Aims</a:t>
            </a:r>
            <a:r>
              <a:rPr lang="en-GB" sz="1400" dirty="0"/>
              <a:t>: to maintain varied woodland along  the river for habitat, water quality, and amenity value</a:t>
            </a:r>
          </a:p>
          <a:p>
            <a:r>
              <a:rPr lang="en-GB" sz="1400" b="1" dirty="0"/>
              <a:t>Proposed works</a:t>
            </a:r>
            <a:r>
              <a:rPr lang="en-GB" sz="1400" dirty="0"/>
              <a:t>: Occasionally coppice patches of hazel and individual younger trees to maintain viewpoints through to river from footpaths</a:t>
            </a:r>
          </a:p>
        </p:txBody>
      </p:sp>
      <p:sp>
        <p:nvSpPr>
          <p:cNvPr id="10" name="TextBox 9"/>
          <p:cNvSpPr txBox="1"/>
          <p:nvPr/>
        </p:nvSpPr>
        <p:spPr>
          <a:xfrm>
            <a:off x="4611756" y="3429000"/>
            <a:ext cx="6758608" cy="3354765"/>
          </a:xfrm>
          <a:prstGeom prst="rect">
            <a:avLst/>
          </a:prstGeom>
          <a:noFill/>
        </p:spPr>
        <p:txBody>
          <a:bodyPr wrap="square" rtlCol="0">
            <a:spAutoFit/>
          </a:bodyPr>
          <a:lstStyle/>
          <a:p>
            <a:r>
              <a:rPr lang="en-GB" sz="1600" b="1" dirty="0"/>
              <a:t>Compartment: </a:t>
            </a:r>
            <a:r>
              <a:rPr lang="en-GB" sz="1600" b="1" dirty="0">
                <a:solidFill>
                  <a:srgbClr val="FF0000"/>
                </a:solidFill>
              </a:rPr>
              <a:t>Riley’s Planting (GW13)</a:t>
            </a:r>
          </a:p>
          <a:p>
            <a:r>
              <a:rPr lang="en-GB" sz="1400" b="1" dirty="0"/>
              <a:t>Species</a:t>
            </a:r>
            <a:r>
              <a:rPr lang="en-GB" sz="1400" dirty="0"/>
              <a:t>: Larch and other mixed conifers, with occasional broadleaves, including sycamore, oak and lime</a:t>
            </a:r>
          </a:p>
          <a:p>
            <a:r>
              <a:rPr lang="en-GB" sz="1400" b="1" dirty="0"/>
              <a:t>Size:</a:t>
            </a:r>
            <a:r>
              <a:rPr lang="en-GB" sz="1400" dirty="0"/>
              <a:t> 1.8ha		</a:t>
            </a:r>
            <a:r>
              <a:rPr lang="en-GB" sz="1400" b="1" dirty="0"/>
              <a:t>Designations</a:t>
            </a:r>
            <a:r>
              <a:rPr lang="en-GB" sz="1400" dirty="0"/>
              <a:t>: LDNP and WHS		                            </a:t>
            </a:r>
            <a:endParaRPr lang="en-GB" sz="1400" b="1" dirty="0"/>
          </a:p>
          <a:p>
            <a:r>
              <a:rPr lang="en-GB" sz="1400" b="1" dirty="0"/>
              <a:t>Description</a:t>
            </a:r>
            <a:r>
              <a:rPr lang="en-GB" sz="1400" dirty="0"/>
              <a:t>: A rectangular plantation around High Cascades car park, predominantly coniferous with a good mixture of broadleaves (especially towards the edge) and a strip of mature sycamore. Oak, Scots pine and other native species are scattered throughout the plantation, as well as forming a shrub layer with regeneration.</a:t>
            </a:r>
          </a:p>
          <a:p>
            <a:r>
              <a:rPr lang="en-GB" sz="1400" b="1" dirty="0"/>
              <a:t>Issues</a:t>
            </a:r>
            <a:r>
              <a:rPr lang="en-GB" sz="1400" dirty="0"/>
              <a:t>: Closed-canopy of predominantly non-native conifers limits light to young trees and woodland flowers</a:t>
            </a:r>
          </a:p>
          <a:p>
            <a:r>
              <a:rPr lang="en-GB" sz="1400" b="1" dirty="0"/>
              <a:t>Aims</a:t>
            </a:r>
            <a:r>
              <a:rPr lang="en-GB" sz="1400" dirty="0"/>
              <a:t>: Continue transition towards more natural woodland type, although maintaining some conifers scattered throughout for red squirrels</a:t>
            </a:r>
          </a:p>
          <a:p>
            <a:r>
              <a:rPr lang="en-GB" sz="1400" b="1" dirty="0"/>
              <a:t>Proposed works</a:t>
            </a:r>
            <a:r>
              <a:rPr lang="en-GB" sz="1400" dirty="0"/>
              <a:t>: Thin plantation, potentially in two separate, spaced operations, to reduce the percentage of conifers and release broadleaves, especially oak, to develop into canopy trees.</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079" y="3493347"/>
            <a:ext cx="4033194" cy="3024896"/>
          </a:xfrm>
          <a:prstGeom prst="rect">
            <a:avLst/>
          </a:prstGeom>
        </p:spPr>
      </p:pic>
      <p:pic>
        <p:nvPicPr>
          <p:cNvPr id="4" name="Picture 3">
            <a:extLst>
              <a:ext uri="{FF2B5EF4-FFF2-40B4-BE49-F238E27FC236}">
                <a16:creationId xmlns:a16="http://schemas.microsoft.com/office/drawing/2014/main" id="{BD92A38B-F13C-4945-83DC-20DD00713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7234" y="390342"/>
            <a:ext cx="3843129" cy="2882347"/>
          </a:xfrm>
          <a:prstGeom prst="rect">
            <a:avLst/>
          </a:prstGeom>
        </p:spPr>
      </p:pic>
    </p:spTree>
    <p:extLst>
      <p:ext uri="{BB962C8B-B14F-4D97-AF65-F5344CB8AC3E}">
        <p14:creationId xmlns:p14="http://schemas.microsoft.com/office/powerpoint/2010/main" val="1039577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7918" y="228175"/>
            <a:ext cx="7639891" cy="2492990"/>
          </a:xfrm>
          <a:prstGeom prst="rect">
            <a:avLst/>
          </a:prstGeom>
          <a:noFill/>
        </p:spPr>
        <p:txBody>
          <a:bodyPr wrap="square" rtlCol="0">
            <a:spAutoFit/>
          </a:bodyPr>
          <a:lstStyle/>
          <a:p>
            <a:r>
              <a:rPr lang="en-GB" sz="1600" b="1" dirty="0"/>
              <a:t>Compartment: </a:t>
            </a:r>
            <a:r>
              <a:rPr lang="en-GB" sz="1600" b="1" dirty="0">
                <a:solidFill>
                  <a:srgbClr val="FF0000"/>
                </a:solidFill>
              </a:rPr>
              <a:t>Snake Planting (GW14)</a:t>
            </a:r>
          </a:p>
          <a:p>
            <a:r>
              <a:rPr lang="en-GB" sz="1400" b="1" dirty="0"/>
              <a:t>Species</a:t>
            </a:r>
            <a:r>
              <a:rPr lang="en-GB" sz="1400" dirty="0"/>
              <a:t>: Common alder, birch and ash, with occasional other broadleaves</a:t>
            </a:r>
          </a:p>
          <a:p>
            <a:r>
              <a:rPr lang="en-GB" sz="1400" b="1" dirty="0"/>
              <a:t>Size:</a:t>
            </a:r>
            <a:r>
              <a:rPr lang="en-GB" sz="1400" dirty="0"/>
              <a:t> 3.8ha		</a:t>
            </a:r>
            <a:r>
              <a:rPr lang="en-GB" sz="1400" b="1" dirty="0"/>
              <a:t>Designations</a:t>
            </a:r>
            <a:r>
              <a:rPr lang="en-GB" sz="1400" dirty="0"/>
              <a:t>: LDNP and WHS 		                            </a:t>
            </a:r>
            <a:endParaRPr lang="en-GB" sz="1400" b="1" dirty="0"/>
          </a:p>
          <a:p>
            <a:r>
              <a:rPr lang="en-GB" sz="1400" b="1" dirty="0"/>
              <a:t>Description</a:t>
            </a:r>
            <a:r>
              <a:rPr lang="en-GB" sz="1400" dirty="0"/>
              <a:t>: River-edge woodland extending upstream of </a:t>
            </a:r>
            <a:r>
              <a:rPr lang="en-GB" sz="1400" dirty="0" err="1"/>
              <a:t>Aira</a:t>
            </a:r>
            <a:r>
              <a:rPr lang="en-GB" sz="1400" dirty="0"/>
              <a:t> Beck and along tributaries flowing off </a:t>
            </a:r>
            <a:r>
              <a:rPr lang="en-GB" sz="1400" dirty="0" err="1"/>
              <a:t>Gowbarrow</a:t>
            </a:r>
            <a:r>
              <a:rPr lang="en-GB" sz="1400" dirty="0"/>
              <a:t> fell, along with more widely-spaced birch, ash and hawthorn in bracken beds between streams. The beck-edge trees are predominantly alder, with ash. Open space between tributaries is dominated by bracken with limited tree regeneration. Walkers to/from </a:t>
            </a:r>
            <a:r>
              <a:rPr lang="en-GB" sz="1400" dirty="0" err="1"/>
              <a:t>Gowbarrow</a:t>
            </a:r>
            <a:r>
              <a:rPr lang="en-GB" sz="1400" dirty="0"/>
              <a:t> fell often pass through the woodland. </a:t>
            </a:r>
          </a:p>
          <a:p>
            <a:r>
              <a:rPr lang="en-GB" sz="1400" b="1" dirty="0"/>
              <a:t>Aims</a:t>
            </a:r>
            <a:r>
              <a:rPr lang="en-GB" sz="1400" dirty="0"/>
              <a:t>: expand tree cover into bracken beds whilst maintaining a natural feel with open space</a:t>
            </a:r>
          </a:p>
          <a:p>
            <a:r>
              <a:rPr lang="en-GB" sz="1400" b="1" dirty="0"/>
              <a:t>Proposed works</a:t>
            </a:r>
            <a:r>
              <a:rPr lang="en-GB" sz="1400" dirty="0"/>
              <a:t>: clumped tree planting at relatively low overall densities into bracken beds; occasional deer </a:t>
            </a:r>
            <a:r>
              <a:rPr lang="en-GB" sz="1400" dirty="0" err="1"/>
              <a:t>exclosures</a:t>
            </a:r>
            <a:r>
              <a:rPr lang="en-GB" sz="1400" dirty="0"/>
              <a:t> to monitor impact of red deer</a:t>
            </a:r>
          </a:p>
        </p:txBody>
      </p:sp>
      <p:sp>
        <p:nvSpPr>
          <p:cNvPr id="10" name="TextBox 9"/>
          <p:cNvSpPr txBox="1"/>
          <p:nvPr/>
        </p:nvSpPr>
        <p:spPr>
          <a:xfrm>
            <a:off x="4249963" y="2995890"/>
            <a:ext cx="7454360" cy="3785652"/>
          </a:xfrm>
          <a:prstGeom prst="rect">
            <a:avLst/>
          </a:prstGeom>
          <a:noFill/>
        </p:spPr>
        <p:txBody>
          <a:bodyPr wrap="square" rtlCol="0">
            <a:spAutoFit/>
          </a:bodyPr>
          <a:lstStyle/>
          <a:p>
            <a:r>
              <a:rPr lang="en-GB" sz="1600" b="1" dirty="0"/>
              <a:t>Compartment: </a:t>
            </a:r>
            <a:r>
              <a:rPr lang="en-GB" sz="1600" b="1" dirty="0" err="1">
                <a:solidFill>
                  <a:srgbClr val="FF0000"/>
                </a:solidFill>
              </a:rPr>
              <a:t>Milses</a:t>
            </a:r>
            <a:r>
              <a:rPr lang="en-GB" sz="1600" b="1" dirty="0">
                <a:solidFill>
                  <a:srgbClr val="FF0000"/>
                </a:solidFill>
              </a:rPr>
              <a:t>’ Planting (GW15)</a:t>
            </a:r>
          </a:p>
          <a:p>
            <a:r>
              <a:rPr lang="en-GB" sz="1400" b="1" dirty="0"/>
              <a:t>Species</a:t>
            </a:r>
            <a:r>
              <a:rPr lang="en-GB" sz="1400" dirty="0"/>
              <a:t>: Mostly larch with Scots pine, as well as some alder and sycamore and other occasional mixed broadleaves interspersed</a:t>
            </a:r>
          </a:p>
          <a:p>
            <a:r>
              <a:rPr lang="en-GB" sz="1400" b="1" dirty="0"/>
              <a:t>Size: </a:t>
            </a:r>
            <a:r>
              <a:rPr lang="en-GB" sz="1400" dirty="0"/>
              <a:t>1.7ha		</a:t>
            </a:r>
            <a:r>
              <a:rPr lang="en-GB" sz="1400" b="1" dirty="0"/>
              <a:t>Designations</a:t>
            </a:r>
            <a:r>
              <a:rPr lang="en-GB" sz="1400" dirty="0"/>
              <a:t>: LDNP and WHS		                            </a:t>
            </a:r>
            <a:endParaRPr lang="en-GB" sz="1400" b="1" dirty="0"/>
          </a:p>
          <a:p>
            <a:r>
              <a:rPr lang="en-GB" sz="1400" b="1" dirty="0"/>
              <a:t>Description</a:t>
            </a:r>
            <a:r>
              <a:rPr lang="en-GB" sz="1400" dirty="0"/>
              <a:t>: A rectangular and steeply sloping plantation between the </a:t>
            </a:r>
            <a:r>
              <a:rPr lang="en-GB" sz="1400" dirty="0" err="1"/>
              <a:t>Aira</a:t>
            </a:r>
            <a:r>
              <a:rPr lang="en-GB" sz="1400" dirty="0"/>
              <a:t> Force area and </a:t>
            </a:r>
            <a:r>
              <a:rPr lang="en-GB" sz="1400" dirty="0" err="1"/>
              <a:t>Dockray</a:t>
            </a:r>
            <a:r>
              <a:rPr lang="en-GB" sz="1400" dirty="0"/>
              <a:t>, on the sides of </a:t>
            </a:r>
            <a:r>
              <a:rPr lang="en-GB" sz="1400" dirty="0" err="1"/>
              <a:t>Gowbarrow</a:t>
            </a:r>
            <a:r>
              <a:rPr lang="en-GB" sz="1400" dirty="0"/>
              <a:t> fell. Mostly a larch plantation, with a strip of alder and other species present in low quantities. It provides habitat for woodland creatures within an otherwise open landscape, though the quality of the conifer-dominated canopy could be improved. A stock-fenced area to north of current tree cover has failed to regenerate and soften this edge.</a:t>
            </a:r>
          </a:p>
          <a:p>
            <a:r>
              <a:rPr lang="en-GB" sz="1400" b="1" dirty="0"/>
              <a:t>Issues</a:t>
            </a:r>
            <a:r>
              <a:rPr lang="en-GB" sz="1400" dirty="0"/>
              <a:t>: Closed-canopy of predominantly non-native conifers limits light to young trees and woodland flowers, as well as the ‘blocky’ appearance of the wood on the fell-side</a:t>
            </a:r>
          </a:p>
          <a:p>
            <a:r>
              <a:rPr lang="en-GB" sz="1400" b="1" dirty="0"/>
              <a:t>Aims</a:t>
            </a:r>
            <a:r>
              <a:rPr lang="en-GB" sz="1400" dirty="0"/>
              <a:t>: Move towards more natural woodland type, softening visual  appearance, whilst maintaining some conifers for red squirrels</a:t>
            </a:r>
          </a:p>
          <a:p>
            <a:r>
              <a:rPr lang="en-GB" sz="1400" b="1" dirty="0"/>
              <a:t>Proposed works</a:t>
            </a:r>
            <a:r>
              <a:rPr lang="en-GB" sz="1400" dirty="0"/>
              <a:t>: groups of larch will be felled along with thinning under felling license </a:t>
            </a:r>
            <a:r>
              <a:rPr lang="en-GB" sz="1400" b="1" dirty="0"/>
              <a:t>010/37/17-18</a:t>
            </a:r>
            <a:r>
              <a:rPr lang="en-GB" sz="1400" dirty="0"/>
              <a:t>, with natural regeneration and some replanting of mixed broadleaves with Scots pine, to ‘break up’ the uniform canopy and create more varied age structure. Clumped planting of broadleaves in stock-fenced area to the north will help blur this woodland edge, reducing straight lines.</a:t>
            </a:r>
          </a:p>
        </p:txBody>
      </p:sp>
      <p:pic>
        <p:nvPicPr>
          <p:cNvPr id="3" name="Picture 2">
            <a:extLst>
              <a:ext uri="{FF2B5EF4-FFF2-40B4-BE49-F238E27FC236}">
                <a16:creationId xmlns:a16="http://schemas.microsoft.com/office/drawing/2014/main" id="{E11BDB95-3738-43A2-809E-B1D971FDE0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6835" y="228175"/>
            <a:ext cx="3567488" cy="2675616"/>
          </a:xfrm>
          <a:prstGeom prst="rect">
            <a:avLst/>
          </a:prstGeom>
        </p:spPr>
      </p:pic>
      <p:pic>
        <p:nvPicPr>
          <p:cNvPr id="4" name="Picture 3">
            <a:extLst>
              <a:ext uri="{FF2B5EF4-FFF2-40B4-BE49-F238E27FC236}">
                <a16:creationId xmlns:a16="http://schemas.microsoft.com/office/drawing/2014/main" id="{11481127-EF40-44B2-9A11-5E6A11F9FC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891" r="28370"/>
          <a:stretch/>
        </p:blipFill>
        <p:spPr>
          <a:xfrm>
            <a:off x="351170" y="3147607"/>
            <a:ext cx="3822029" cy="3482218"/>
          </a:xfrm>
          <a:prstGeom prst="rect">
            <a:avLst/>
          </a:prstGeom>
        </p:spPr>
      </p:pic>
    </p:spTree>
    <p:extLst>
      <p:ext uri="{BB962C8B-B14F-4D97-AF65-F5344CB8AC3E}">
        <p14:creationId xmlns:p14="http://schemas.microsoft.com/office/powerpoint/2010/main" val="3626901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54615" y="3626609"/>
            <a:ext cx="10893197" cy="3139321"/>
          </a:xfrm>
          <a:prstGeom prst="rect">
            <a:avLst/>
          </a:prstGeom>
          <a:noFill/>
        </p:spPr>
        <p:txBody>
          <a:bodyPr wrap="square" rtlCol="0">
            <a:spAutoFit/>
          </a:bodyPr>
          <a:lstStyle/>
          <a:p>
            <a:r>
              <a:rPr lang="en-GB" sz="1600" b="1" dirty="0"/>
              <a:t>Compartment: </a:t>
            </a:r>
            <a:r>
              <a:rPr lang="en-GB" sz="1600" b="1" dirty="0" err="1">
                <a:solidFill>
                  <a:srgbClr val="FF0000"/>
                </a:solidFill>
              </a:rPr>
              <a:t>Glencoyne</a:t>
            </a:r>
            <a:r>
              <a:rPr lang="en-GB" sz="1600" b="1" dirty="0">
                <a:solidFill>
                  <a:srgbClr val="FF0000"/>
                </a:solidFill>
              </a:rPr>
              <a:t> Wood (GC1a)</a:t>
            </a:r>
          </a:p>
          <a:p>
            <a:r>
              <a:rPr lang="en-GB" sz="1400" b="1" dirty="0"/>
              <a:t>Species</a:t>
            </a:r>
            <a:r>
              <a:rPr lang="en-GB" sz="1400" dirty="0"/>
              <a:t>: Sessile oak, silver birch, hazel, rowan and other mixed broadleaves</a:t>
            </a:r>
          </a:p>
          <a:p>
            <a:r>
              <a:rPr lang="en-GB" sz="1400" b="1" dirty="0"/>
              <a:t>Size: </a:t>
            </a:r>
            <a:r>
              <a:rPr lang="en-GB" sz="1400" dirty="0"/>
              <a:t>24.9ha		</a:t>
            </a:r>
            <a:r>
              <a:rPr lang="en-GB" sz="1400" b="1" dirty="0"/>
              <a:t>Designations</a:t>
            </a:r>
            <a:r>
              <a:rPr lang="en-GB" sz="1400" dirty="0"/>
              <a:t>: LDNP, WHS, SSSI, SAC and ASNW	                            </a:t>
            </a:r>
            <a:endParaRPr lang="en-GB" sz="1400" b="1" dirty="0"/>
          </a:p>
          <a:p>
            <a:r>
              <a:rPr lang="en-GB" sz="1400" b="1" dirty="0"/>
              <a:t>Description</a:t>
            </a:r>
            <a:r>
              <a:rPr lang="en-GB" sz="1400" dirty="0"/>
              <a:t>: Extensive ancient semi-natural woodland above </a:t>
            </a:r>
            <a:r>
              <a:rPr lang="en-GB" sz="1400" dirty="0" err="1"/>
              <a:t>Stybarrow</a:t>
            </a:r>
            <a:r>
              <a:rPr lang="en-GB" sz="1400" dirty="0"/>
              <a:t> and </a:t>
            </a:r>
            <a:r>
              <a:rPr lang="en-GB" sz="1400" dirty="0" err="1"/>
              <a:t>Glencoyne</a:t>
            </a:r>
            <a:r>
              <a:rPr lang="en-GB" sz="1400" dirty="0"/>
              <a:t>, which is predominantly acidic oakwood in character and with its habitat value being recognised through SAC and SSSI designation. The occasional more base-rich areas have sycamore, </a:t>
            </a:r>
            <a:r>
              <a:rPr lang="en-GB" sz="1400" dirty="0" err="1"/>
              <a:t>wych</a:t>
            </a:r>
            <a:r>
              <a:rPr lang="en-GB" sz="1400" dirty="0"/>
              <a:t> elm, yew and other species, especially below Moss Crag. The density of trees varies with some open space and widely-grown, veteran trees, improving its habitat value; younger tree regeneration is occasional in bracken-dominated open areas especially. The lower plant flora (e.g. lichens, mosses and liverworts) is particularly rich, along with nesting birds. </a:t>
            </a:r>
          </a:p>
          <a:p>
            <a:r>
              <a:rPr lang="en-GB" sz="1400" b="1" dirty="0"/>
              <a:t>Issues</a:t>
            </a:r>
            <a:r>
              <a:rPr lang="en-GB" sz="1400" dirty="0"/>
              <a:t>: Regeneration is relatively sparse, although present in places, through the impact of herbivore browsing.</a:t>
            </a:r>
          </a:p>
          <a:p>
            <a:r>
              <a:rPr lang="en-GB" sz="1400" b="1" dirty="0"/>
              <a:t>Aims</a:t>
            </a:r>
            <a:r>
              <a:rPr lang="en-GB" sz="1400" dirty="0"/>
              <a:t>: Maintain and where possible expand the existing well-structured woodland for wildlife value, promoting structural diversity including tree regeneration and veteran tree habitat</a:t>
            </a:r>
          </a:p>
          <a:p>
            <a:r>
              <a:rPr lang="en-GB" sz="1400" b="1" dirty="0"/>
              <a:t>Proposed works</a:t>
            </a:r>
            <a:r>
              <a:rPr lang="en-GB" sz="1400" dirty="0"/>
              <a:t>: Fell one regeneration/group fell and temporary deer fence in an even-aged and simplified stand of oak on the lower slopes, to promote regeneration of light-demanding species and diversify stand structure; survey woodland for younger trees of appropriate form to potentially pollard for veteran tree habitat creation (which may include further halo thinning once identified).</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6671" y="289679"/>
            <a:ext cx="5578657" cy="3139321"/>
          </a:xfrm>
          <a:prstGeom prst="rect">
            <a:avLst/>
          </a:prstGeom>
        </p:spPr>
      </p:pic>
    </p:spTree>
    <p:extLst>
      <p:ext uri="{BB962C8B-B14F-4D97-AF65-F5344CB8AC3E}">
        <p14:creationId xmlns:p14="http://schemas.microsoft.com/office/powerpoint/2010/main" val="2047691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63797" y="313134"/>
            <a:ext cx="10893197" cy="6155531"/>
          </a:xfrm>
          <a:prstGeom prst="rect">
            <a:avLst/>
          </a:prstGeom>
          <a:noFill/>
        </p:spPr>
        <p:txBody>
          <a:bodyPr wrap="square" rtlCol="0">
            <a:spAutoFit/>
          </a:bodyPr>
          <a:lstStyle/>
          <a:p>
            <a:r>
              <a:rPr lang="en-GB" sz="1600" b="1" dirty="0"/>
              <a:t>Compartment: </a:t>
            </a:r>
            <a:r>
              <a:rPr lang="en-GB" sz="1600" b="1" dirty="0">
                <a:solidFill>
                  <a:srgbClr val="FF0000"/>
                </a:solidFill>
              </a:rPr>
              <a:t>Seldom Seen, Corner Planting &amp; </a:t>
            </a:r>
            <a:r>
              <a:rPr lang="en-GB" sz="1600" b="1" dirty="0" err="1">
                <a:solidFill>
                  <a:srgbClr val="FF0000"/>
                </a:solidFill>
              </a:rPr>
              <a:t>Glencoyne</a:t>
            </a:r>
            <a:r>
              <a:rPr lang="en-GB" sz="1600" b="1" dirty="0">
                <a:solidFill>
                  <a:srgbClr val="FF0000"/>
                </a:solidFill>
              </a:rPr>
              <a:t> Larches (GL1b-d/g)</a:t>
            </a:r>
          </a:p>
          <a:p>
            <a:r>
              <a:rPr lang="en-GB" sz="1400" b="1" dirty="0"/>
              <a:t>Species</a:t>
            </a:r>
            <a:r>
              <a:rPr lang="en-GB" sz="1400" dirty="0"/>
              <a:t>: European larch, Japanese larch, Scots pine, occasional other conifers, and occasional sessile oak, hazel, rowan and birch</a:t>
            </a:r>
          </a:p>
          <a:p>
            <a:r>
              <a:rPr lang="en-GB" sz="1400" b="1" dirty="0"/>
              <a:t>Size:</a:t>
            </a:r>
            <a:r>
              <a:rPr lang="en-GB" sz="1400" dirty="0"/>
              <a:t> 3.3ha (Seldom Seen), 0.75ha (Corner Planting), 23.1ha (</a:t>
            </a:r>
            <a:r>
              <a:rPr lang="en-GB" sz="1400" dirty="0" err="1"/>
              <a:t>Glencoyne</a:t>
            </a:r>
            <a:r>
              <a:rPr lang="en-GB" sz="1400" dirty="0"/>
              <a:t> Larches)	</a:t>
            </a:r>
            <a:r>
              <a:rPr lang="en-GB" sz="1400" b="1" dirty="0"/>
              <a:t>Designations</a:t>
            </a:r>
            <a:r>
              <a:rPr lang="en-GB" sz="1400" dirty="0"/>
              <a:t>: LDNP, WHS, ASNW and PAWS	                            </a:t>
            </a:r>
            <a:endParaRPr lang="en-GB" sz="1400" b="1" dirty="0"/>
          </a:p>
          <a:p>
            <a:r>
              <a:rPr lang="en-GB" sz="1400" b="1" dirty="0"/>
              <a:t>Description</a:t>
            </a:r>
            <a:r>
              <a:rPr lang="en-GB" sz="1400" dirty="0"/>
              <a:t>: Three areas of predominantly larch of varying ages on the north-facing slopes above </a:t>
            </a:r>
            <a:r>
              <a:rPr lang="en-GB" sz="1400" dirty="0" err="1"/>
              <a:t>Glencoyne</a:t>
            </a:r>
            <a:r>
              <a:rPr lang="en-GB" sz="1400" dirty="0"/>
              <a:t> Farm and Seldom Seen cottages. Seldom Seen (GL1b) is mixed larch/Scots pine/Douglas fir and occasional other conifer, approaching economic maturity. Corner planting (GL1c) is younger larch/pine plantation, relatively uniform in structure. </a:t>
            </a:r>
            <a:r>
              <a:rPr lang="en-GB" sz="1400" dirty="0" err="1"/>
              <a:t>Glencoyne</a:t>
            </a:r>
            <a:r>
              <a:rPr lang="en-GB" sz="1400" dirty="0"/>
              <a:t> larches  (GL1d &amp; g) is a mature stand of impressive landscape European larch up and onto a plateau, with occasional Scots pine and beech above GL1a. Within GL1b and GL1d especially are occasional mature sessile oak and other broadleaves, including a relatively inaccessible crag within GL1d with remnant native broadleaved trees persisting. Despite conifer dominance and simplified structure, the size of this stand provides good habitat for forest creatures, including red squirrels. </a:t>
            </a:r>
          </a:p>
          <a:p>
            <a:r>
              <a:rPr lang="en-GB" sz="1400" b="1" dirty="0"/>
              <a:t>Issues</a:t>
            </a:r>
            <a:r>
              <a:rPr lang="en-GB" sz="1400" dirty="0"/>
              <a:t>: Simplified structure (i.e., few younger trees) and single-species dominance; shading of mature oaks and remnant broadleaves; lack of tree regeneration due to browsing pressure.</a:t>
            </a:r>
          </a:p>
          <a:p>
            <a:r>
              <a:rPr lang="en-GB" sz="1400" b="1" dirty="0"/>
              <a:t>Aims</a:t>
            </a:r>
            <a:r>
              <a:rPr lang="en-GB" sz="1400" dirty="0"/>
              <a:t>: Gradual PAWS restoration within the majority of Seldom Seen and lower </a:t>
            </a:r>
            <a:r>
              <a:rPr lang="en-GB" sz="1400" dirty="0" err="1"/>
              <a:t>Glencoyne</a:t>
            </a:r>
            <a:r>
              <a:rPr lang="en-GB" sz="1400" dirty="0"/>
              <a:t> Larches stand, to predominantly broadleaf woodland, expanding </a:t>
            </a:r>
            <a:r>
              <a:rPr lang="en-GB" sz="1400" dirty="0" err="1"/>
              <a:t>Glencoyne</a:t>
            </a:r>
            <a:r>
              <a:rPr lang="en-GB" sz="1400" dirty="0"/>
              <a:t> Wood native broadleaves species into it, whilst retaining some conifers for red squirrel and other habitat values. Retention of upper and relatively inaccessible larch on plateau as non-intervention to become over-mature with associated habitat values of deadwood, old trees and limited disturbance. Thin Corner Planting until trees are to economic maturity, then remove and regenerate with broadleaves.</a:t>
            </a:r>
          </a:p>
          <a:p>
            <a:r>
              <a:rPr lang="en-GB" sz="1400" b="1" dirty="0"/>
              <a:t>Proposed works</a:t>
            </a:r>
            <a:r>
              <a:rPr lang="en-GB" sz="1400" dirty="0"/>
              <a:t>:</a:t>
            </a:r>
          </a:p>
          <a:p>
            <a:pPr marL="742950" lvl="1" indent="-285750">
              <a:buFont typeface="Arial" panose="020B0604020202020204" pitchFamily="34" charset="0"/>
              <a:buChar char="•"/>
            </a:pPr>
            <a:r>
              <a:rPr lang="en-GB" sz="1400" dirty="0"/>
              <a:t>General silvicultural thinning in younger conifers (</a:t>
            </a:r>
            <a:r>
              <a:rPr lang="en-GB" sz="1400" b="1" dirty="0"/>
              <a:t>GL1b &amp; GL1c</a:t>
            </a:r>
            <a:r>
              <a:rPr lang="en-GB" sz="1400" dirty="0"/>
              <a:t>) to promote best trees and allow light to the woodland floor, favouring wherever possible native species (Scots pine or broadleaves)</a:t>
            </a:r>
          </a:p>
          <a:p>
            <a:pPr marL="742950" lvl="1" indent="-285750">
              <a:buFont typeface="Arial" panose="020B0604020202020204" pitchFamily="34" charset="0"/>
              <a:buChar char="•"/>
            </a:pPr>
            <a:r>
              <a:rPr lang="en-GB" sz="1400" dirty="0"/>
              <a:t>halo thinning older broadleaf trees scattered through all stands</a:t>
            </a:r>
          </a:p>
          <a:p>
            <a:pPr marL="742950" lvl="1" indent="-285750">
              <a:buFont typeface="Arial" panose="020B0604020202020204" pitchFamily="34" charset="0"/>
              <a:buChar char="•"/>
            </a:pPr>
            <a:r>
              <a:rPr lang="en-GB" sz="1400" dirty="0"/>
              <a:t>general thinning of larch below steep crags in </a:t>
            </a:r>
            <a:r>
              <a:rPr lang="en-GB" sz="1400" b="1" dirty="0"/>
              <a:t>GL1d</a:t>
            </a:r>
            <a:r>
              <a:rPr lang="en-GB" sz="1400" dirty="0"/>
              <a:t> to promote better trees, aiming for eventual broadleaf tree regeneration in the understory and gradually removing more larch over coming decades;</a:t>
            </a:r>
          </a:p>
          <a:p>
            <a:pPr marL="742950" lvl="1" indent="-285750">
              <a:buFont typeface="Arial" panose="020B0604020202020204" pitchFamily="34" charset="0"/>
              <a:buChar char="•"/>
            </a:pPr>
            <a:r>
              <a:rPr lang="en-GB" sz="1400" dirty="0"/>
              <a:t>Retention of most of the upper part of </a:t>
            </a:r>
            <a:r>
              <a:rPr lang="en-GB" sz="1400" b="1" dirty="0"/>
              <a:t>GL1d </a:t>
            </a:r>
            <a:r>
              <a:rPr lang="en-GB" sz="1400" dirty="0"/>
              <a:t>as non-intervention;</a:t>
            </a:r>
            <a:r>
              <a:rPr lang="en-GB" sz="1400" b="1" dirty="0"/>
              <a:t> </a:t>
            </a:r>
          </a:p>
          <a:p>
            <a:pPr marL="742950" lvl="1" indent="-285750">
              <a:buFont typeface="Arial" panose="020B0604020202020204" pitchFamily="34" charset="0"/>
              <a:buChar char="•"/>
            </a:pPr>
            <a:r>
              <a:rPr lang="en-GB" sz="1400" dirty="0"/>
              <a:t>Group/regeneration fell (with temporary deer fence) in </a:t>
            </a:r>
            <a:r>
              <a:rPr lang="en-GB" sz="1400" b="1" dirty="0"/>
              <a:t>GL1b </a:t>
            </a:r>
            <a:r>
              <a:rPr lang="en-GB" sz="1400" dirty="0"/>
              <a:t>near a group of older oak to diversify structure and encourage broadleaved woodland recovery;</a:t>
            </a:r>
          </a:p>
          <a:p>
            <a:pPr marL="742950" lvl="1" indent="-285750">
              <a:buFont typeface="Arial" panose="020B0604020202020204" pitchFamily="34" charset="0"/>
              <a:buChar char="•"/>
            </a:pPr>
            <a:r>
              <a:rPr lang="en-GB" sz="1400" dirty="0"/>
              <a:t>Group/regeneration fells in </a:t>
            </a:r>
            <a:r>
              <a:rPr lang="en-GB" sz="1400" b="1" dirty="0"/>
              <a:t>GL1d </a:t>
            </a:r>
            <a:r>
              <a:rPr lang="en-GB" sz="1400" dirty="0"/>
              <a:t>(with temporary deer fencing) above and below a steep crag with remnant broadleaf woodland and adjacent to old oaks to northwest, to encourage regeneration and expansion of oakwood species;</a:t>
            </a:r>
          </a:p>
          <a:p>
            <a:pPr marL="742950" lvl="1" indent="-285750">
              <a:buFont typeface="Arial" panose="020B0604020202020204" pitchFamily="34" charset="0"/>
              <a:buChar char="•"/>
            </a:pPr>
            <a:r>
              <a:rPr lang="en-GB" sz="1400" dirty="0"/>
              <a:t>Thinning above Moss Crag on the border with </a:t>
            </a:r>
            <a:r>
              <a:rPr lang="en-GB" sz="1400" b="1" dirty="0"/>
              <a:t>GL1a </a:t>
            </a:r>
            <a:r>
              <a:rPr lang="en-GB" sz="1400" dirty="0"/>
              <a:t>to allow light to oaks and encourage regeneration of broadleaves into </a:t>
            </a:r>
            <a:r>
              <a:rPr lang="en-GB" sz="1400" b="1" dirty="0"/>
              <a:t>GL1d</a:t>
            </a:r>
            <a:r>
              <a:rPr lang="en-GB" sz="1400" dirty="0"/>
              <a:t>;</a:t>
            </a:r>
          </a:p>
          <a:p>
            <a:pPr marL="742950" lvl="1" indent="-285750">
              <a:buFont typeface="Arial" panose="020B0604020202020204" pitchFamily="34" charset="0"/>
              <a:buChar char="•"/>
            </a:pPr>
            <a:r>
              <a:rPr lang="en-GB" sz="1400" dirty="0"/>
              <a:t>Stock fencing bracken beds on boundary between </a:t>
            </a:r>
            <a:r>
              <a:rPr lang="en-GB" sz="1400" b="1" dirty="0"/>
              <a:t>GL1d </a:t>
            </a:r>
            <a:r>
              <a:rPr lang="en-GB" sz="1400" dirty="0"/>
              <a:t>and </a:t>
            </a:r>
            <a:r>
              <a:rPr lang="en-GB" sz="1400" b="1" dirty="0"/>
              <a:t>GL1a </a:t>
            </a:r>
            <a:r>
              <a:rPr lang="en-GB" sz="1400" dirty="0"/>
              <a:t>to encourage expansion of oak woodland.</a:t>
            </a:r>
          </a:p>
        </p:txBody>
      </p:sp>
    </p:spTree>
    <p:extLst>
      <p:ext uri="{BB962C8B-B14F-4D97-AF65-F5344CB8AC3E}">
        <p14:creationId xmlns:p14="http://schemas.microsoft.com/office/powerpoint/2010/main" val="1118007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77968" y="573815"/>
            <a:ext cx="10893197" cy="553998"/>
          </a:xfrm>
          <a:prstGeom prst="rect">
            <a:avLst/>
          </a:prstGeom>
          <a:noFill/>
        </p:spPr>
        <p:txBody>
          <a:bodyPr wrap="square" rtlCol="0">
            <a:spAutoFit/>
          </a:bodyPr>
          <a:lstStyle/>
          <a:p>
            <a:r>
              <a:rPr lang="en-GB" sz="1600" b="1" dirty="0"/>
              <a:t>Compartment: </a:t>
            </a:r>
            <a:r>
              <a:rPr lang="en-GB" sz="1600" b="1" dirty="0">
                <a:solidFill>
                  <a:srgbClr val="FF0000"/>
                </a:solidFill>
              </a:rPr>
              <a:t>Seldom Seen, Corner Planting &amp; </a:t>
            </a:r>
            <a:r>
              <a:rPr lang="en-GB" sz="1600" b="1" dirty="0" err="1">
                <a:solidFill>
                  <a:srgbClr val="FF0000"/>
                </a:solidFill>
              </a:rPr>
              <a:t>Glencoyne</a:t>
            </a:r>
            <a:r>
              <a:rPr lang="en-GB" sz="1600" b="1" dirty="0">
                <a:solidFill>
                  <a:srgbClr val="FF0000"/>
                </a:solidFill>
              </a:rPr>
              <a:t> Larches (GL1b-d/g)</a:t>
            </a:r>
          </a:p>
          <a:p>
            <a:endParaRPr lang="en-GB" sz="14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7968" y="1484942"/>
            <a:ext cx="7099410" cy="3995105"/>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4163" y="573812"/>
            <a:ext cx="3273649" cy="5817363"/>
          </a:xfrm>
          <a:prstGeom prst="rect">
            <a:avLst/>
          </a:prstGeom>
        </p:spPr>
      </p:pic>
    </p:spTree>
    <p:extLst>
      <p:ext uri="{BB962C8B-B14F-4D97-AF65-F5344CB8AC3E}">
        <p14:creationId xmlns:p14="http://schemas.microsoft.com/office/powerpoint/2010/main" val="2392258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88484" y="4322742"/>
            <a:ext cx="10815032" cy="2277547"/>
          </a:xfrm>
          <a:prstGeom prst="rect">
            <a:avLst/>
          </a:prstGeom>
          <a:noFill/>
        </p:spPr>
        <p:txBody>
          <a:bodyPr wrap="square" rtlCol="0">
            <a:spAutoFit/>
          </a:bodyPr>
          <a:lstStyle/>
          <a:p>
            <a:r>
              <a:rPr lang="en-GB" sz="1600" b="1" dirty="0"/>
              <a:t>Compartment: </a:t>
            </a:r>
            <a:r>
              <a:rPr lang="en-GB" sz="1600" b="1" dirty="0" err="1">
                <a:solidFill>
                  <a:srgbClr val="FF0000"/>
                </a:solidFill>
              </a:rPr>
              <a:t>Glencoyne</a:t>
            </a:r>
            <a:r>
              <a:rPr lang="en-GB" sz="1600" b="1" dirty="0">
                <a:solidFill>
                  <a:srgbClr val="FF0000"/>
                </a:solidFill>
              </a:rPr>
              <a:t> Lakeshore (GL1e/f)</a:t>
            </a:r>
          </a:p>
          <a:p>
            <a:r>
              <a:rPr lang="en-GB" sz="1400" b="1" dirty="0"/>
              <a:t>Species</a:t>
            </a:r>
            <a:r>
              <a:rPr lang="en-GB" sz="1400" dirty="0"/>
              <a:t>: Mixed broadleaves including sessile oak, birch, beech, hornbeam, sycamore and alder; occasional Scots pine and larch</a:t>
            </a:r>
          </a:p>
          <a:p>
            <a:r>
              <a:rPr lang="en-GB" sz="1400" b="1" dirty="0"/>
              <a:t>Size: </a:t>
            </a:r>
            <a:r>
              <a:rPr lang="en-GB" sz="1400" dirty="0"/>
              <a:t>3.9ha into two sub-compartments	</a:t>
            </a:r>
            <a:r>
              <a:rPr lang="en-GB" sz="1400" b="1" dirty="0"/>
              <a:t>Designations</a:t>
            </a:r>
            <a:r>
              <a:rPr lang="en-GB" sz="1400" dirty="0"/>
              <a:t>: LDNP &amp; WHS; adjacent to Ullswater lake (SSSI/SAC)	                            </a:t>
            </a:r>
            <a:endParaRPr lang="en-GB" sz="1400" b="1" dirty="0"/>
          </a:p>
          <a:p>
            <a:r>
              <a:rPr lang="en-GB" sz="1400" b="1" dirty="0"/>
              <a:t>Description</a:t>
            </a:r>
            <a:r>
              <a:rPr lang="en-GB" sz="1400" dirty="0"/>
              <a:t>: Thin, linear woodlands between the A592 and Ullswater lake, predominantly oakwood in character with significant areas of beech, and occasional Scots pine on knolls. Alder, willow and some aspen are present in wetter areas, further increasing the diversity of the species for a relatively small woodland. A footpath from </a:t>
            </a:r>
            <a:r>
              <a:rPr lang="en-GB" sz="1400" dirty="0" err="1"/>
              <a:t>Glenridding</a:t>
            </a:r>
            <a:r>
              <a:rPr lang="en-GB" sz="1400" dirty="0"/>
              <a:t> village runs through the wood, which is popular in the summer, especially for visitors accessing the lake. </a:t>
            </a:r>
          </a:p>
          <a:p>
            <a:r>
              <a:rPr lang="en-GB" sz="1400" b="1" dirty="0"/>
              <a:t>Aims</a:t>
            </a:r>
            <a:r>
              <a:rPr lang="en-GB" sz="1400" dirty="0"/>
              <a:t>: Maintain a well-structured and species-rich woodland for ecological and amenity values</a:t>
            </a:r>
          </a:p>
          <a:p>
            <a:r>
              <a:rPr lang="en-GB" sz="1400" b="1" dirty="0"/>
              <a:t>Proposed works</a:t>
            </a:r>
            <a:r>
              <a:rPr lang="en-GB" sz="1400" dirty="0"/>
              <a:t>: General silvicultural thin to release competing trees and promote those of best form and vigour, maintaining a varied species composition</a:t>
            </a:r>
          </a:p>
        </p:txBody>
      </p:sp>
      <p:pic>
        <p:nvPicPr>
          <p:cNvPr id="3" name="Picture 2">
            <a:extLst>
              <a:ext uri="{FF2B5EF4-FFF2-40B4-BE49-F238E27FC236}">
                <a16:creationId xmlns:a16="http://schemas.microsoft.com/office/drawing/2014/main" id="{38B7EF07-59E2-48C5-B005-1CB56E5FB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7530" y="257711"/>
            <a:ext cx="5216939" cy="3912704"/>
          </a:xfrm>
          <a:prstGeom prst="rect">
            <a:avLst/>
          </a:prstGeom>
        </p:spPr>
      </p:pic>
    </p:spTree>
    <p:extLst>
      <p:ext uri="{BB962C8B-B14F-4D97-AF65-F5344CB8AC3E}">
        <p14:creationId xmlns:p14="http://schemas.microsoft.com/office/powerpoint/2010/main" val="3303132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3074F4-EAE0-480D-88F6-2144BB826EB8}"/>
              </a:ext>
            </a:extLst>
          </p:cNvPr>
          <p:cNvSpPr txBox="1"/>
          <p:nvPr/>
        </p:nvSpPr>
        <p:spPr>
          <a:xfrm>
            <a:off x="168814" y="140677"/>
            <a:ext cx="11873132" cy="7509748"/>
          </a:xfrm>
          <a:prstGeom prst="rect">
            <a:avLst/>
          </a:prstGeom>
          <a:noFill/>
        </p:spPr>
        <p:txBody>
          <a:bodyPr wrap="square" rtlCol="0">
            <a:spAutoFit/>
          </a:bodyPr>
          <a:lstStyle/>
          <a:p>
            <a:r>
              <a:rPr lang="en-GB" sz="2000" b="1" dirty="0"/>
              <a:t>Glossary of terms used</a:t>
            </a:r>
          </a:p>
          <a:p>
            <a:endParaRPr lang="en-GB" sz="1200" b="1" dirty="0"/>
          </a:p>
          <a:p>
            <a:r>
              <a:rPr lang="en-GB" sz="1400" b="1" dirty="0"/>
              <a:t>ASNW: </a:t>
            </a:r>
            <a:r>
              <a:rPr lang="en-GB" sz="1400" dirty="0"/>
              <a:t>Ancient semi-natural woodland (i.e. woodland that has been present for over 400 years and remains of relatively natural composition)</a:t>
            </a:r>
          </a:p>
          <a:p>
            <a:endParaRPr lang="en-GB" sz="1000" dirty="0"/>
          </a:p>
          <a:p>
            <a:r>
              <a:rPr lang="en-GB" sz="1400" b="1" dirty="0"/>
              <a:t>Coppicing: </a:t>
            </a:r>
            <a:r>
              <a:rPr lang="en-GB" sz="1400" dirty="0"/>
              <a:t>historic practice of cutting trees down to the stump to allow them to re-sprout, producing continual supply of wood; often done in groups (coupes) through a woodland.</a:t>
            </a:r>
          </a:p>
          <a:p>
            <a:endParaRPr lang="en-GB" sz="1000" dirty="0"/>
          </a:p>
          <a:p>
            <a:r>
              <a:rPr lang="en-GB" sz="1400" b="1" dirty="0"/>
              <a:t>Group/regeneration felling: </a:t>
            </a:r>
            <a:r>
              <a:rPr lang="en-GB" sz="1400" dirty="0"/>
              <a:t>felling a group of trees within a woodland, rather than thinning by removing individual trees, to allow a greater amount of light to reach the woodland floor which favours seedlings of light-demanding tree species like oak, rowan and birch.</a:t>
            </a:r>
            <a:endParaRPr lang="en-GB" sz="1400" b="1" dirty="0"/>
          </a:p>
          <a:p>
            <a:endParaRPr lang="en-GB" sz="1000" dirty="0"/>
          </a:p>
          <a:p>
            <a:r>
              <a:rPr lang="en-GB" sz="1400" b="1" dirty="0"/>
              <a:t>LDNP: </a:t>
            </a:r>
            <a:r>
              <a:rPr lang="en-GB" sz="1400" dirty="0"/>
              <a:t>Lake District National Park</a:t>
            </a:r>
            <a:endParaRPr lang="en-GB" sz="1400" b="1" dirty="0"/>
          </a:p>
          <a:p>
            <a:endParaRPr lang="en-GB" sz="1050" b="1" dirty="0"/>
          </a:p>
          <a:p>
            <a:r>
              <a:rPr lang="en-GB" sz="1400" b="1" dirty="0"/>
              <a:t>PAWS: </a:t>
            </a:r>
            <a:r>
              <a:rPr lang="en-GB" sz="1400" dirty="0"/>
              <a:t>Plantation on Ancient Woodland Site, an area of ancient woodland that has been planted (often conifers, occasionally other broadleaves) but maintains some of the ecology of ancient woodlands. Gradual removal of the artificial planted canopy is promoted, whilst avoiding where possible relatively drastic clear-felling.</a:t>
            </a:r>
          </a:p>
          <a:p>
            <a:endParaRPr lang="en-GB" sz="1000" dirty="0"/>
          </a:p>
          <a:p>
            <a:r>
              <a:rPr lang="en-GB" sz="1400" b="1" dirty="0"/>
              <a:t>Pollarding: </a:t>
            </a:r>
            <a:r>
              <a:rPr lang="en-GB" sz="1400" dirty="0"/>
              <a:t>cutting a tree back towards the top of the trunk, around 2m high, to re-sprout and provide a continual supply of wood like coppicing, but above the browse height of animals (so possible to do in areas grazed by livestock or deer). Commonly seen on ash in the Lake District farmed landscape.</a:t>
            </a:r>
            <a:endParaRPr lang="en-GB" sz="1400" b="1" dirty="0"/>
          </a:p>
          <a:p>
            <a:endParaRPr lang="en-GB" sz="1000" b="1" dirty="0"/>
          </a:p>
          <a:p>
            <a:r>
              <a:rPr lang="en-GB" sz="1400" b="1" dirty="0"/>
              <a:t>SSSI: </a:t>
            </a:r>
            <a:r>
              <a:rPr lang="en-GB" sz="1400" dirty="0"/>
              <a:t>Site of Special Scientific Interest, a formal conservation designation recognising the value of an area biologically, ecologically, or geologically, designated by Natural England who will retain an interest in its management.</a:t>
            </a:r>
          </a:p>
          <a:p>
            <a:br>
              <a:rPr lang="en-GB" sz="1400" b="1" dirty="0"/>
            </a:br>
            <a:r>
              <a:rPr lang="en-GB" sz="1400" b="1" dirty="0"/>
              <a:t>SAC: </a:t>
            </a:r>
            <a:r>
              <a:rPr lang="en-GB" sz="1400" dirty="0"/>
              <a:t>Special Area of Conservation, a formal conservation designation for areas of European importance for habitat or species conservation, designated by Natural England.</a:t>
            </a:r>
          </a:p>
          <a:p>
            <a:endParaRPr lang="en-GB" sz="1000" dirty="0"/>
          </a:p>
          <a:p>
            <a:r>
              <a:rPr lang="en-GB" sz="1400" b="1" dirty="0"/>
              <a:t>Thinning: </a:t>
            </a:r>
            <a:r>
              <a:rPr lang="en-GB" sz="1400" dirty="0"/>
              <a:t>removal of a low percentage of trees in a group to give more growing space to those remaining, often to promote trees of a particular species or with certain features (e.g. well-formed crowns or veteran/habitat features)</a:t>
            </a:r>
          </a:p>
          <a:p>
            <a:endParaRPr lang="en-GB" sz="900" b="1" dirty="0"/>
          </a:p>
          <a:p>
            <a:r>
              <a:rPr lang="en-GB" sz="1400" b="1" dirty="0"/>
              <a:t>Veteran trees: </a:t>
            </a:r>
            <a:r>
              <a:rPr lang="en-GB" sz="1400" dirty="0"/>
              <a:t>trees of particular biological, cultural or aesthetic importance because of their age, size or location; often they are ancient, but sometimes younger trees with damage or past treatment may show veteran features, which include hollowing and cavities, deadwood, cracks, fungi and epiphytic plants. They are of immense value as wildlife habitat as well as often having a cultural association.</a:t>
            </a:r>
            <a:endParaRPr lang="en-GB" sz="1400" b="1" dirty="0"/>
          </a:p>
          <a:p>
            <a:endParaRPr lang="en-GB" sz="1000" dirty="0"/>
          </a:p>
          <a:p>
            <a:r>
              <a:rPr lang="en-GB" sz="1400" b="1" dirty="0"/>
              <a:t>WHS: </a:t>
            </a:r>
            <a:r>
              <a:rPr lang="en-GB" sz="1400" dirty="0"/>
              <a:t>World Heritage Site</a:t>
            </a:r>
            <a:endParaRPr lang="en-GB" sz="1400" b="1" dirty="0"/>
          </a:p>
          <a:p>
            <a:endParaRPr lang="en-GB" sz="1400" dirty="0"/>
          </a:p>
          <a:p>
            <a:endParaRPr lang="en-GB" sz="1250" dirty="0"/>
          </a:p>
          <a:p>
            <a:endParaRPr lang="en-GB" b="1" dirty="0"/>
          </a:p>
        </p:txBody>
      </p:sp>
    </p:spTree>
    <p:extLst>
      <p:ext uri="{BB962C8B-B14F-4D97-AF65-F5344CB8AC3E}">
        <p14:creationId xmlns:p14="http://schemas.microsoft.com/office/powerpoint/2010/main" val="2717914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47739" y="317267"/>
            <a:ext cx="7113122" cy="2492990"/>
          </a:xfrm>
          <a:prstGeom prst="rect">
            <a:avLst/>
          </a:prstGeom>
          <a:noFill/>
        </p:spPr>
        <p:txBody>
          <a:bodyPr wrap="square" rtlCol="0">
            <a:spAutoFit/>
          </a:bodyPr>
          <a:lstStyle/>
          <a:p>
            <a:r>
              <a:rPr lang="en-GB" sz="1600" b="1" dirty="0"/>
              <a:t>Compartment: </a:t>
            </a:r>
            <a:r>
              <a:rPr lang="en-GB" sz="1600" b="1" dirty="0" err="1">
                <a:solidFill>
                  <a:srgbClr val="FF0000"/>
                </a:solidFill>
              </a:rPr>
              <a:t>Glencoyne</a:t>
            </a:r>
            <a:r>
              <a:rPr lang="en-GB" sz="1600" b="1" dirty="0">
                <a:solidFill>
                  <a:srgbClr val="FF0000"/>
                </a:solidFill>
              </a:rPr>
              <a:t> Beck (GL2)</a:t>
            </a:r>
          </a:p>
          <a:p>
            <a:r>
              <a:rPr lang="en-GB" sz="1400" b="1" dirty="0"/>
              <a:t>Species</a:t>
            </a:r>
            <a:r>
              <a:rPr lang="en-GB" sz="1400" dirty="0"/>
              <a:t>: Alder, ash, </a:t>
            </a:r>
            <a:r>
              <a:rPr lang="en-GB" sz="1400" dirty="0" err="1"/>
              <a:t>wych</a:t>
            </a:r>
            <a:r>
              <a:rPr lang="en-GB" sz="1400" dirty="0"/>
              <a:t> elm, sycamore and hazel with sessile oak and birch on drier soils</a:t>
            </a:r>
          </a:p>
          <a:p>
            <a:r>
              <a:rPr lang="en-GB" sz="1400" b="1" dirty="0"/>
              <a:t>Size: </a:t>
            </a:r>
            <a:r>
              <a:rPr lang="en-GB" sz="1400" dirty="0"/>
              <a:t>4.15ha		</a:t>
            </a:r>
            <a:r>
              <a:rPr lang="en-GB" sz="1400" b="1" dirty="0"/>
              <a:t>Designations</a:t>
            </a:r>
            <a:r>
              <a:rPr lang="en-GB" sz="1400" dirty="0"/>
              <a:t>: LDNP &amp; WHS	                            </a:t>
            </a:r>
            <a:endParaRPr lang="en-GB" sz="1400" b="1" dirty="0"/>
          </a:p>
          <a:p>
            <a:r>
              <a:rPr lang="en-GB" sz="1400" b="1" dirty="0"/>
              <a:t>Description</a:t>
            </a:r>
            <a:r>
              <a:rPr lang="en-GB" sz="1400" dirty="0"/>
              <a:t>: Riparian tree cover behind </a:t>
            </a:r>
            <a:r>
              <a:rPr lang="en-GB" sz="1400" dirty="0" err="1"/>
              <a:t>Glencoyne</a:t>
            </a:r>
            <a:r>
              <a:rPr lang="en-GB" sz="1400" dirty="0"/>
              <a:t> Farm, predominantly ash/hazel/sycamore and elm, giving way to alder in places. Occasional archaeological features include a nearby sawmill. Ground flora along the beck itself is diverse, especially wetter flushes and fern flora.</a:t>
            </a:r>
          </a:p>
          <a:p>
            <a:r>
              <a:rPr lang="en-GB" sz="1400" b="1" dirty="0"/>
              <a:t>Issues</a:t>
            </a:r>
            <a:r>
              <a:rPr lang="en-GB" sz="1400" dirty="0"/>
              <a:t>: the expected impacts of ash dieback leading to loss of ash trees, and lack of younger trees due to grazing</a:t>
            </a:r>
          </a:p>
          <a:p>
            <a:r>
              <a:rPr lang="en-GB" sz="1400" b="1" dirty="0"/>
              <a:t>Aims</a:t>
            </a:r>
            <a:r>
              <a:rPr lang="en-GB" sz="1400" dirty="0"/>
              <a:t>: Maintain riparian tree cover for ecological and water protection purposes</a:t>
            </a:r>
          </a:p>
          <a:p>
            <a:r>
              <a:rPr lang="en-GB" sz="1400" b="1" dirty="0"/>
              <a:t>Proposed works</a:t>
            </a:r>
            <a:r>
              <a:rPr lang="en-GB" sz="1400" dirty="0"/>
              <a:t>: monitor the impact of ash dieback and, if this is considerable, work in partnership with tenant farmers to plant ecologically-similar species (e.g. aspen) in gaps</a:t>
            </a:r>
          </a:p>
        </p:txBody>
      </p:sp>
      <p:sp>
        <p:nvSpPr>
          <p:cNvPr id="16" name="TextBox 15"/>
          <p:cNvSpPr txBox="1"/>
          <p:nvPr/>
        </p:nvSpPr>
        <p:spPr>
          <a:xfrm>
            <a:off x="4631139" y="3429001"/>
            <a:ext cx="7113122" cy="2923877"/>
          </a:xfrm>
          <a:prstGeom prst="rect">
            <a:avLst/>
          </a:prstGeom>
          <a:noFill/>
        </p:spPr>
        <p:txBody>
          <a:bodyPr wrap="square" rtlCol="0">
            <a:spAutoFit/>
          </a:bodyPr>
          <a:lstStyle/>
          <a:p>
            <a:r>
              <a:rPr lang="en-GB" sz="1600" b="1" dirty="0"/>
              <a:t>Compartment: </a:t>
            </a:r>
            <a:r>
              <a:rPr lang="en-GB" sz="1600" b="1" dirty="0" err="1">
                <a:solidFill>
                  <a:srgbClr val="FF0000"/>
                </a:solidFill>
              </a:rPr>
              <a:t>Glencoyne</a:t>
            </a:r>
            <a:r>
              <a:rPr lang="en-GB" sz="1600" b="1" dirty="0">
                <a:solidFill>
                  <a:srgbClr val="FF0000"/>
                </a:solidFill>
              </a:rPr>
              <a:t> Brow (GL5)</a:t>
            </a:r>
            <a:endParaRPr lang="en-GB" sz="1600" b="1" dirty="0"/>
          </a:p>
          <a:p>
            <a:r>
              <a:rPr lang="en-GB" sz="1400" b="1" dirty="0"/>
              <a:t>Species:</a:t>
            </a:r>
            <a:r>
              <a:rPr lang="en-GB" sz="1400" dirty="0"/>
              <a:t> Beech, Scots pine and larch with ash, oak and hawthorn</a:t>
            </a:r>
          </a:p>
          <a:p>
            <a:r>
              <a:rPr lang="en-GB" sz="1400" b="1" dirty="0"/>
              <a:t>Size: </a:t>
            </a:r>
            <a:r>
              <a:rPr lang="en-GB" sz="1400" dirty="0"/>
              <a:t>67.5ha	</a:t>
            </a:r>
            <a:r>
              <a:rPr lang="en-GB" sz="1400" b="1" dirty="0"/>
              <a:t>Designations</a:t>
            </a:r>
            <a:r>
              <a:rPr lang="en-GB" sz="1400" dirty="0"/>
              <a:t>: LDNP, WHS, and patches of ASNW	                            </a:t>
            </a:r>
            <a:endParaRPr lang="en-GB" sz="1400" b="1" dirty="0"/>
          </a:p>
          <a:p>
            <a:r>
              <a:rPr lang="en-GB" sz="1400" b="1" dirty="0"/>
              <a:t>Description</a:t>
            </a:r>
            <a:r>
              <a:rPr lang="en-GB" sz="1400" dirty="0"/>
              <a:t>: Large area of sloping scree/hillside put into livestock exclusion for woodland expansion above </a:t>
            </a:r>
            <a:r>
              <a:rPr lang="en-GB" sz="1400" dirty="0" err="1"/>
              <a:t>Glencoyne</a:t>
            </a:r>
            <a:r>
              <a:rPr lang="en-GB" sz="1400" dirty="0"/>
              <a:t> Farm. Woodland types consist of both spaced ash wood-pasture with hawthorn, and 1800s plantation beech, larch and Scots pine. Larch particularly is regenerating well in areas, but there is otherwise limited structural diversity and tree regeneration could be greater. Open spaces are mostly dominated by bracken. </a:t>
            </a:r>
          </a:p>
          <a:p>
            <a:r>
              <a:rPr lang="en-GB" sz="1400" b="1" dirty="0"/>
              <a:t>Issues</a:t>
            </a:r>
            <a:r>
              <a:rPr lang="en-GB" sz="1400" dirty="0"/>
              <a:t>: Poor tree regeneration, suspected to be due to red deer browsing and occasional ingress sheep when boundaries fail.</a:t>
            </a:r>
          </a:p>
          <a:p>
            <a:r>
              <a:rPr lang="en-GB" sz="1400" b="1" dirty="0"/>
              <a:t>Aims</a:t>
            </a:r>
            <a:r>
              <a:rPr lang="en-GB" sz="1400" dirty="0"/>
              <a:t>: Continue to promote woodland expansion through natural regeneration</a:t>
            </a:r>
          </a:p>
          <a:p>
            <a:r>
              <a:rPr lang="en-GB" sz="1400" b="1" dirty="0"/>
              <a:t>Proposed works</a:t>
            </a:r>
            <a:r>
              <a:rPr lang="en-GB" sz="1400" dirty="0"/>
              <a:t>: regular boundary checks and repairs; erect deer </a:t>
            </a:r>
            <a:r>
              <a:rPr lang="en-GB" sz="1400" dirty="0" err="1"/>
              <a:t>exclosures</a:t>
            </a:r>
            <a:r>
              <a:rPr lang="en-GB" sz="1400" dirty="0"/>
              <a:t> and areas of bracken control to investigate further causes of regeneration suppression</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0834" y="317267"/>
            <a:ext cx="3763427" cy="2822570"/>
          </a:xfrm>
          <a:prstGeom prst="rect">
            <a:avLst/>
          </a:prstGeom>
        </p:spPr>
      </p:pic>
      <p:pic>
        <p:nvPicPr>
          <p:cNvPr id="4" name="Picture 3">
            <a:extLst>
              <a:ext uri="{FF2B5EF4-FFF2-40B4-BE49-F238E27FC236}">
                <a16:creationId xmlns:a16="http://schemas.microsoft.com/office/drawing/2014/main" id="{5E2255AA-D545-4D79-83E9-4261F28178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739" y="3401413"/>
            <a:ext cx="4058000" cy="3043500"/>
          </a:xfrm>
          <a:prstGeom prst="rect">
            <a:avLst/>
          </a:prstGeom>
        </p:spPr>
      </p:pic>
    </p:spTree>
    <p:extLst>
      <p:ext uri="{BB962C8B-B14F-4D97-AF65-F5344CB8AC3E}">
        <p14:creationId xmlns:p14="http://schemas.microsoft.com/office/powerpoint/2010/main" val="3725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01689" y="600727"/>
            <a:ext cx="10997553" cy="3139321"/>
          </a:xfrm>
          <a:prstGeom prst="rect">
            <a:avLst/>
          </a:prstGeom>
          <a:noFill/>
        </p:spPr>
        <p:txBody>
          <a:bodyPr wrap="square" rtlCol="0">
            <a:spAutoFit/>
          </a:bodyPr>
          <a:lstStyle/>
          <a:p>
            <a:r>
              <a:rPr lang="en-GB" sz="1600" b="1" dirty="0"/>
              <a:t>Compartment: </a:t>
            </a:r>
            <a:r>
              <a:rPr lang="en-GB" sz="1600" b="1" dirty="0">
                <a:solidFill>
                  <a:srgbClr val="FF0000"/>
                </a:solidFill>
              </a:rPr>
              <a:t>Toby’s Wood (GL3a) and Groove Gill (GL3b)</a:t>
            </a:r>
          </a:p>
          <a:p>
            <a:r>
              <a:rPr lang="en-GB" sz="1400" b="1" dirty="0"/>
              <a:t>Species</a:t>
            </a:r>
            <a:r>
              <a:rPr lang="en-GB" sz="1400" dirty="0"/>
              <a:t>: GL3a – alder with sessile oak, rowan and other broadleaves; GL3b – ash, hazel and birch with oak, rowan and other broadleaves</a:t>
            </a:r>
          </a:p>
          <a:p>
            <a:r>
              <a:rPr lang="en-GB" sz="1400" b="1" dirty="0"/>
              <a:t>Size: </a:t>
            </a:r>
            <a:r>
              <a:rPr lang="en-GB" sz="1400" dirty="0"/>
              <a:t>0.8ha &amp; 4.9ha		</a:t>
            </a:r>
            <a:r>
              <a:rPr lang="en-GB" sz="1400" b="1" dirty="0"/>
              <a:t>Designations</a:t>
            </a:r>
            <a:r>
              <a:rPr lang="en-GB" sz="1400" dirty="0"/>
              <a:t>: LDNP, WHS &amp; ASNW	                            </a:t>
            </a:r>
            <a:endParaRPr lang="en-GB" sz="1400" b="1" dirty="0"/>
          </a:p>
          <a:p>
            <a:r>
              <a:rPr lang="en-GB" sz="1400" b="1" dirty="0"/>
              <a:t>Description</a:t>
            </a:r>
            <a:r>
              <a:rPr lang="en-GB" sz="1400" dirty="0"/>
              <a:t>: Two more wooded blocks within the wider </a:t>
            </a:r>
            <a:r>
              <a:rPr lang="en-GB" sz="1400" dirty="0" err="1"/>
              <a:t>Glencoyne</a:t>
            </a:r>
            <a:r>
              <a:rPr lang="en-GB" sz="1400" dirty="0"/>
              <a:t> Park wood pasture, with livestock excluded. Toby’s Wood is small rectangular stand of early-mature alder with occasional other broadleaves adjacent to the A592. It is relatively well-structured, though with younger trees starting to close canopy, and occasional veteran sessile oaks on the boundary at risk of becoming shaded. Groove Gill is a large </a:t>
            </a:r>
            <a:r>
              <a:rPr lang="en-GB" sz="1400" dirty="0" err="1"/>
              <a:t>exclosure</a:t>
            </a:r>
            <a:r>
              <a:rPr lang="en-GB" sz="1400" dirty="0"/>
              <a:t> further uphill with mature riparian tree cover, predominantly ash, birch and hazel, with other mature trees spreading out onto flatter ground either side. Around this has been planting of oak and rowan, with dense birch regeneration, and younger trees are now closing canopy as well as shading some mature trees. Occasional patches of other species e.g. alder, Scots pine, mixed in through woodland matrix. </a:t>
            </a:r>
          </a:p>
          <a:p>
            <a:r>
              <a:rPr lang="en-GB" sz="1400" b="1" dirty="0"/>
              <a:t>Issues</a:t>
            </a:r>
            <a:r>
              <a:rPr lang="en-GB" sz="1400" dirty="0"/>
              <a:t>: Deer browsing hinders tree regeneration within Groove Gill and some deer damage can be seen on trees in Toby’s Wood; both have early-mature trees closing canopy and shading older trees and the woodland floor.</a:t>
            </a:r>
          </a:p>
          <a:p>
            <a:r>
              <a:rPr lang="en-GB" sz="1400" b="1" dirty="0"/>
              <a:t>Aims</a:t>
            </a:r>
            <a:r>
              <a:rPr lang="en-GB" sz="1400" dirty="0"/>
              <a:t>: Maintain woodland blocks with mixed tree sizes and species, including habitat features such as veteran tree features</a:t>
            </a:r>
          </a:p>
          <a:p>
            <a:r>
              <a:rPr lang="en-GB" sz="1400" b="1" dirty="0"/>
              <a:t>Proposed works</a:t>
            </a:r>
            <a:r>
              <a:rPr lang="en-GB" sz="1400" dirty="0"/>
              <a:t>: General silvicultural thin in Toby’s Wood and in planted and birch-regenerated areas of Groove Gill, including halo-thinning veteran trees to allow more light.</a:t>
            </a:r>
          </a:p>
        </p:txBody>
      </p:sp>
      <p:sp>
        <p:nvSpPr>
          <p:cNvPr id="3" name="TextBox 2">
            <a:extLst>
              <a:ext uri="{FF2B5EF4-FFF2-40B4-BE49-F238E27FC236}">
                <a16:creationId xmlns:a16="http://schemas.microsoft.com/office/drawing/2014/main" id="{9A774694-A229-4ECA-BA8C-BA7557CFA345}"/>
              </a:ext>
            </a:extLst>
          </p:cNvPr>
          <p:cNvSpPr txBox="1"/>
          <p:nvPr/>
        </p:nvSpPr>
        <p:spPr>
          <a:xfrm>
            <a:off x="501689" y="4410614"/>
            <a:ext cx="10997553" cy="1846659"/>
          </a:xfrm>
          <a:prstGeom prst="rect">
            <a:avLst/>
          </a:prstGeom>
          <a:noFill/>
        </p:spPr>
        <p:txBody>
          <a:bodyPr wrap="square" rtlCol="0">
            <a:spAutoFit/>
          </a:bodyPr>
          <a:lstStyle/>
          <a:p>
            <a:r>
              <a:rPr lang="en-GB" sz="1600" b="1" dirty="0"/>
              <a:t>Compartment: </a:t>
            </a:r>
            <a:r>
              <a:rPr lang="en-GB" sz="1600" b="1" dirty="0" err="1">
                <a:solidFill>
                  <a:srgbClr val="FF0000"/>
                </a:solidFill>
              </a:rPr>
              <a:t>Glencoyne</a:t>
            </a:r>
            <a:r>
              <a:rPr lang="en-GB" sz="1600" b="1" dirty="0">
                <a:solidFill>
                  <a:srgbClr val="FF0000"/>
                </a:solidFill>
              </a:rPr>
              <a:t> Bay (GL6)</a:t>
            </a:r>
          </a:p>
          <a:p>
            <a:r>
              <a:rPr lang="en-GB" sz="1400" b="1" dirty="0"/>
              <a:t>Species</a:t>
            </a:r>
            <a:r>
              <a:rPr lang="en-GB" sz="1400" dirty="0"/>
              <a:t>: sessile oak with other mixed broadleaves, including whitebeam, sycamore, alder and wild cherry</a:t>
            </a:r>
          </a:p>
          <a:p>
            <a:r>
              <a:rPr lang="en-GB" sz="1400" b="1" dirty="0"/>
              <a:t>Size: </a:t>
            </a:r>
            <a:r>
              <a:rPr lang="en-GB" sz="1400" dirty="0"/>
              <a:t>1.7ha		</a:t>
            </a:r>
            <a:r>
              <a:rPr lang="en-GB" sz="1400" b="1" dirty="0"/>
              <a:t>Designations</a:t>
            </a:r>
            <a:r>
              <a:rPr lang="en-GB" sz="1400" dirty="0"/>
              <a:t>: LDNP, WHS &amp; ASNW	                            </a:t>
            </a:r>
            <a:endParaRPr lang="en-GB" sz="1400" b="1" dirty="0"/>
          </a:p>
          <a:p>
            <a:r>
              <a:rPr lang="en-GB" sz="1400" b="1" dirty="0"/>
              <a:t>Description</a:t>
            </a:r>
            <a:r>
              <a:rPr lang="en-GB" sz="1400" dirty="0"/>
              <a:t>: A small triangle of woodland between the A592 and Ullswater, with Ullswater steamer landing at the point. Mature trees along the road are mostly sessile oak, with alder especially in wetter areas and a good mixture of native broadleaves regenerating in the areas left unmown. Apart from managing tree safety issues due to the busy road and path to the steamer, the area is most valuable for amenity and wildlife purposes.</a:t>
            </a:r>
          </a:p>
          <a:p>
            <a:r>
              <a:rPr lang="en-GB" sz="1400" b="1" dirty="0"/>
              <a:t>Aims</a:t>
            </a:r>
            <a:r>
              <a:rPr lang="en-GB" sz="1400" dirty="0"/>
              <a:t>: Maintain native tree cover and amenity value, along with maintaining footpath for steamer users.</a:t>
            </a:r>
          </a:p>
          <a:p>
            <a:r>
              <a:rPr lang="en-GB" sz="1400" b="1" dirty="0"/>
              <a:t>Proposed works</a:t>
            </a:r>
            <a:r>
              <a:rPr lang="en-GB" sz="1400" dirty="0"/>
              <a:t>: None at present aside from tree safety works if necessary.</a:t>
            </a:r>
          </a:p>
        </p:txBody>
      </p:sp>
    </p:spTree>
    <p:extLst>
      <p:ext uri="{BB962C8B-B14F-4D97-AF65-F5344CB8AC3E}">
        <p14:creationId xmlns:p14="http://schemas.microsoft.com/office/powerpoint/2010/main" val="2768025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969769" y="1859338"/>
            <a:ext cx="6480110" cy="3139321"/>
          </a:xfrm>
          <a:prstGeom prst="rect">
            <a:avLst/>
          </a:prstGeom>
          <a:noFill/>
        </p:spPr>
        <p:txBody>
          <a:bodyPr wrap="square" rtlCol="0">
            <a:spAutoFit/>
          </a:bodyPr>
          <a:lstStyle/>
          <a:p>
            <a:r>
              <a:rPr lang="en-GB" sz="1600" b="1" dirty="0"/>
              <a:t>Compartment: </a:t>
            </a:r>
            <a:r>
              <a:rPr lang="en-GB" sz="1600" b="1" dirty="0">
                <a:solidFill>
                  <a:srgbClr val="FF0000"/>
                </a:solidFill>
              </a:rPr>
              <a:t>Wordsworth’s Daffodils (GL4)</a:t>
            </a:r>
          </a:p>
          <a:p>
            <a:r>
              <a:rPr lang="en-GB" sz="1400" b="1" dirty="0"/>
              <a:t>Species</a:t>
            </a:r>
            <a:r>
              <a:rPr lang="en-GB" sz="1400" dirty="0"/>
              <a:t>: Sessile oak, ash, alder, sycamore, hazel, birch and other broadleaves</a:t>
            </a:r>
          </a:p>
          <a:p>
            <a:r>
              <a:rPr lang="en-GB" sz="1400" b="1" dirty="0"/>
              <a:t>Size:</a:t>
            </a:r>
            <a:r>
              <a:rPr lang="en-GB" sz="1400" dirty="0"/>
              <a:t> 1.1ha	</a:t>
            </a:r>
          </a:p>
          <a:p>
            <a:r>
              <a:rPr lang="en-GB" sz="1400" b="1" dirty="0"/>
              <a:t>Designations</a:t>
            </a:r>
            <a:r>
              <a:rPr lang="en-GB" sz="1400" dirty="0"/>
              <a:t>: LDNP &amp; WHS; adjacent to Ullswater lake (SSSI/SAC)</a:t>
            </a:r>
            <a:endParaRPr lang="en-GB" sz="1400" b="1" dirty="0"/>
          </a:p>
          <a:p>
            <a:r>
              <a:rPr lang="en-GB" sz="1400" b="1" dirty="0"/>
              <a:t>Description</a:t>
            </a:r>
            <a:r>
              <a:rPr lang="en-GB" sz="1400" dirty="0"/>
              <a:t>: Small lakeshore compartment of woodland, made famous through association with Wordsworth’s poetry and the display of daffodils that inspired him. The tree cover is formed of mostly mature and early-mature tree of various broadleaved species, with good regeneration. Apart from daffodils, the ground flora is typical of </a:t>
            </a:r>
            <a:r>
              <a:rPr lang="en-GB" sz="1400" dirty="0" err="1"/>
              <a:t>oakwoods</a:t>
            </a:r>
            <a:r>
              <a:rPr lang="en-GB" sz="1400" dirty="0"/>
              <a:t> with general woodland flora.</a:t>
            </a:r>
          </a:p>
          <a:p>
            <a:r>
              <a:rPr lang="en-GB" sz="1400" b="1" dirty="0"/>
              <a:t>Issues</a:t>
            </a:r>
            <a:r>
              <a:rPr lang="en-GB" sz="1400" dirty="0"/>
              <a:t>: Tree canopy closure could inhibit daffodil flowering</a:t>
            </a:r>
          </a:p>
          <a:p>
            <a:r>
              <a:rPr lang="en-GB" sz="1400" b="1" dirty="0"/>
              <a:t>Aims</a:t>
            </a:r>
            <a:r>
              <a:rPr lang="en-GB" sz="1400" dirty="0"/>
              <a:t>: Maintain mixed species lake-side tree cover with a good display of native, wild daffodils for their cultural associations.</a:t>
            </a:r>
          </a:p>
          <a:p>
            <a:r>
              <a:rPr lang="en-GB" sz="1400" b="1" dirty="0"/>
              <a:t>Proposed works</a:t>
            </a:r>
            <a:r>
              <a:rPr lang="en-GB" sz="1400" dirty="0"/>
              <a:t>: Lightly thin to maintain the required light levels reaching woodland floor, benefitting daffodils, along with coppicing occasional hazel.</a:t>
            </a:r>
          </a:p>
        </p:txBody>
      </p:sp>
      <p:pic>
        <p:nvPicPr>
          <p:cNvPr id="3" name="Picture 2">
            <a:extLst>
              <a:ext uri="{FF2B5EF4-FFF2-40B4-BE49-F238E27FC236}">
                <a16:creationId xmlns:a16="http://schemas.microsoft.com/office/drawing/2014/main" id="{F24B590C-D275-4083-BE2F-849486EA6A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121" y="581438"/>
            <a:ext cx="3796748" cy="5695122"/>
          </a:xfrm>
          <a:prstGeom prst="rect">
            <a:avLst/>
          </a:prstGeom>
        </p:spPr>
      </p:pic>
    </p:spTree>
    <p:extLst>
      <p:ext uri="{BB962C8B-B14F-4D97-AF65-F5344CB8AC3E}">
        <p14:creationId xmlns:p14="http://schemas.microsoft.com/office/powerpoint/2010/main" val="3215185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7787" y="3753781"/>
            <a:ext cx="11516426" cy="2708434"/>
          </a:xfrm>
          <a:prstGeom prst="rect">
            <a:avLst/>
          </a:prstGeom>
          <a:noFill/>
        </p:spPr>
        <p:txBody>
          <a:bodyPr wrap="square" rtlCol="0">
            <a:spAutoFit/>
          </a:bodyPr>
          <a:lstStyle/>
          <a:p>
            <a:r>
              <a:rPr lang="en-GB" sz="1600" b="1" dirty="0"/>
              <a:t>Compartments: </a:t>
            </a:r>
            <a:r>
              <a:rPr lang="en-GB" sz="1600" b="1" dirty="0">
                <a:solidFill>
                  <a:srgbClr val="FF0000"/>
                </a:solidFill>
              </a:rPr>
              <a:t>Purse Point Wood (PA1) and </a:t>
            </a:r>
            <a:r>
              <a:rPr lang="en-GB" sz="1600" b="1" dirty="0" err="1">
                <a:solidFill>
                  <a:srgbClr val="FF0000"/>
                </a:solidFill>
              </a:rPr>
              <a:t>Blowick</a:t>
            </a:r>
            <a:r>
              <a:rPr lang="en-GB" sz="1600" b="1" dirty="0">
                <a:solidFill>
                  <a:srgbClr val="FF0000"/>
                </a:solidFill>
              </a:rPr>
              <a:t> Bay (PA2)</a:t>
            </a:r>
          </a:p>
          <a:p>
            <a:r>
              <a:rPr lang="en-GB" sz="1400" b="1" dirty="0"/>
              <a:t>Species</a:t>
            </a:r>
            <a:r>
              <a:rPr lang="en-GB" sz="1400" dirty="0"/>
              <a:t>: Sessile oak, birch, rowan, Scots pine, holly and other mixed broadleaves</a:t>
            </a:r>
          </a:p>
          <a:p>
            <a:r>
              <a:rPr lang="en-GB" sz="1400" b="1" dirty="0"/>
              <a:t>Size: </a:t>
            </a:r>
            <a:r>
              <a:rPr lang="en-GB" sz="1400" dirty="0"/>
              <a:t>PA1 – 1.65ha; PA2 – 1.3	</a:t>
            </a:r>
            <a:r>
              <a:rPr lang="en-GB" sz="1400" b="1" dirty="0"/>
              <a:t>Designations</a:t>
            </a:r>
            <a:r>
              <a:rPr lang="en-GB" sz="1400" dirty="0"/>
              <a:t>: LDNP &amp; WHS; adjacent to </a:t>
            </a:r>
            <a:r>
              <a:rPr lang="en-GB" sz="1400" dirty="0" err="1"/>
              <a:t>Ullswater</a:t>
            </a:r>
            <a:r>
              <a:rPr lang="en-GB" sz="1400" dirty="0"/>
              <a:t> lake (SSSI/SAC) 		                            </a:t>
            </a:r>
            <a:endParaRPr lang="en-GB" sz="1400" b="1" dirty="0"/>
          </a:p>
          <a:p>
            <a:r>
              <a:rPr lang="en-GB" sz="1400" b="1" dirty="0"/>
              <a:t>Description</a:t>
            </a:r>
            <a:r>
              <a:rPr lang="en-GB" sz="1400" dirty="0"/>
              <a:t>: Two small woodland compartments on lakeshore north of Side Farm. Both are predominantly oakwood (sessile oak, birch, rowan and hazel), but with significant amounts of Scots pine and with a holly understory becoming very dense in places. PA1 has a smattering of non-natives such as Norway spruce, Norway maple and larch, as well as occasional other natives such as </a:t>
            </a:r>
            <a:r>
              <a:rPr lang="en-GB" sz="1400" dirty="0" err="1"/>
              <a:t>wych</a:t>
            </a:r>
            <a:r>
              <a:rPr lang="en-GB" sz="1400" dirty="0"/>
              <a:t> elm and yew. In both compartments regeneration is very good, with dense birch in places; juniper has also regenerated under pine in PA1. Provides significant wildlife habitat in amongst the surrounding more open landscape.</a:t>
            </a:r>
          </a:p>
          <a:p>
            <a:r>
              <a:rPr lang="en-GB" sz="1400" b="1" dirty="0"/>
              <a:t>Issues</a:t>
            </a:r>
            <a:r>
              <a:rPr lang="en-GB" sz="1400" dirty="0"/>
              <a:t>: Dense holly regeneration is smothering ground flora</a:t>
            </a:r>
          </a:p>
          <a:p>
            <a:r>
              <a:rPr lang="en-GB" sz="1400" b="1" dirty="0"/>
              <a:t>Aims</a:t>
            </a:r>
            <a:r>
              <a:rPr lang="en-GB" sz="1400" dirty="0"/>
              <a:t>: Maintain a mixed species, structurally diverse woodland for habitat and amenity value</a:t>
            </a:r>
          </a:p>
          <a:p>
            <a:r>
              <a:rPr lang="en-GB" sz="1400" b="1" dirty="0"/>
              <a:t>Proposed works: </a:t>
            </a:r>
            <a:r>
              <a:rPr lang="en-GB" sz="1400" dirty="0"/>
              <a:t>cut back patches of holly to allow light to woodland floor, whilst maintaining other dense clumps for nesting birds; thin/respace the birch regeneration; one group/regeneration fell of most of the larch and some of the beech in PA1 (to the south of the compartment) and allow to regenerate naturally with more varied species; ring-bark the occasional non-native in PA1 to increase standing deadwood habitat</a:t>
            </a:r>
            <a:endParaRPr lang="en-GB" sz="1400" b="1"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4356" y="395785"/>
            <a:ext cx="4130720" cy="3098041"/>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5265" y="395785"/>
            <a:ext cx="4130722" cy="3098041"/>
          </a:xfrm>
          <a:prstGeom prst="rect">
            <a:avLst/>
          </a:prstGeom>
        </p:spPr>
      </p:pic>
    </p:spTree>
    <p:extLst>
      <p:ext uri="{BB962C8B-B14F-4D97-AF65-F5344CB8AC3E}">
        <p14:creationId xmlns:p14="http://schemas.microsoft.com/office/powerpoint/2010/main" val="2131565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21235" y="343465"/>
            <a:ext cx="7113122" cy="2923877"/>
          </a:xfrm>
          <a:prstGeom prst="rect">
            <a:avLst/>
          </a:prstGeom>
          <a:noFill/>
        </p:spPr>
        <p:txBody>
          <a:bodyPr wrap="square" rtlCol="0">
            <a:spAutoFit/>
          </a:bodyPr>
          <a:lstStyle/>
          <a:p>
            <a:r>
              <a:rPr lang="en-GB" sz="1600" b="1" dirty="0"/>
              <a:t>Compartment: </a:t>
            </a:r>
            <a:r>
              <a:rPr lang="en-GB" sz="1600" b="1" dirty="0" err="1">
                <a:solidFill>
                  <a:srgbClr val="FF0000"/>
                </a:solidFill>
              </a:rPr>
              <a:t>Blowick</a:t>
            </a:r>
            <a:r>
              <a:rPr lang="en-GB" sz="1600" b="1" dirty="0">
                <a:solidFill>
                  <a:srgbClr val="FF0000"/>
                </a:solidFill>
              </a:rPr>
              <a:t> East (PA3)</a:t>
            </a:r>
          </a:p>
          <a:p>
            <a:r>
              <a:rPr lang="en-GB" sz="1400" b="1" dirty="0"/>
              <a:t>Species</a:t>
            </a:r>
            <a:r>
              <a:rPr lang="en-GB" sz="1400" dirty="0"/>
              <a:t>: Silver fir, Norway spruce, sessile oak, Scots pine with alder, sycamore, </a:t>
            </a:r>
            <a:r>
              <a:rPr lang="en-GB" sz="1400" dirty="0" err="1"/>
              <a:t>wych</a:t>
            </a:r>
            <a:r>
              <a:rPr lang="en-GB" sz="1400" dirty="0"/>
              <a:t> elm, other mixed broadleaves</a:t>
            </a:r>
          </a:p>
          <a:p>
            <a:r>
              <a:rPr lang="en-GB" sz="1400" b="1" dirty="0"/>
              <a:t>Size: </a:t>
            </a:r>
            <a:r>
              <a:rPr lang="en-GB" sz="1400" dirty="0"/>
              <a:t>0.15ha		</a:t>
            </a:r>
            <a:r>
              <a:rPr lang="en-GB" sz="1400" b="1" dirty="0"/>
              <a:t>Designations</a:t>
            </a:r>
            <a:r>
              <a:rPr lang="en-GB" sz="1400" dirty="0"/>
              <a:t>: LDNP &amp; WHS	                            </a:t>
            </a:r>
            <a:endParaRPr lang="en-GB" sz="1400" b="1" dirty="0"/>
          </a:p>
          <a:p>
            <a:r>
              <a:rPr lang="en-GB" sz="1400" b="1" dirty="0"/>
              <a:t>Description</a:t>
            </a:r>
            <a:r>
              <a:rPr lang="en-GB" sz="1400" dirty="0"/>
              <a:t>: a small group of trees to the northern end of the NT holding around Side Farm and </a:t>
            </a:r>
            <a:r>
              <a:rPr lang="en-GB" sz="1400" dirty="0" err="1"/>
              <a:t>Blowick</a:t>
            </a:r>
            <a:r>
              <a:rPr lang="en-GB" sz="1400" dirty="0"/>
              <a:t>, dominated by mature specimen firs with good natural regeneration underneath. Mature oak and Scots pine in lighter gaps, with sycamore/elm/alder and other species along a wetter flush.</a:t>
            </a:r>
          </a:p>
          <a:p>
            <a:r>
              <a:rPr lang="en-GB" sz="1400" b="1" dirty="0"/>
              <a:t>Issues</a:t>
            </a:r>
            <a:r>
              <a:rPr lang="en-GB" sz="1400" dirty="0"/>
              <a:t>: Small size and isolation from other woodlands, meaning there is limited space for young trees to grow into</a:t>
            </a:r>
          </a:p>
          <a:p>
            <a:r>
              <a:rPr lang="en-GB" sz="1400" b="1" dirty="0"/>
              <a:t>Aims</a:t>
            </a:r>
            <a:r>
              <a:rPr lang="en-GB" sz="1400" dirty="0"/>
              <a:t>: Maintain as a group of landscape trees, including specimen conifers for visual amenity.</a:t>
            </a:r>
          </a:p>
          <a:p>
            <a:r>
              <a:rPr lang="en-GB" sz="1400" b="1" dirty="0"/>
              <a:t>Proposed works: </a:t>
            </a:r>
            <a:r>
              <a:rPr lang="en-GB" sz="1400" dirty="0"/>
              <a:t>thin out three sub-canopy conifers to allow light in to younger fir saplings, to promote next generation of significant trees</a:t>
            </a:r>
            <a:endParaRPr lang="en-GB" sz="1400" b="1" dirty="0"/>
          </a:p>
        </p:txBody>
      </p:sp>
      <p:sp>
        <p:nvSpPr>
          <p:cNvPr id="16" name="TextBox 15"/>
          <p:cNvSpPr txBox="1"/>
          <p:nvPr/>
        </p:nvSpPr>
        <p:spPr>
          <a:xfrm>
            <a:off x="4640239" y="3739488"/>
            <a:ext cx="7035946" cy="2541596"/>
          </a:xfrm>
          <a:prstGeom prst="rect">
            <a:avLst/>
          </a:prstGeom>
          <a:noFill/>
        </p:spPr>
        <p:txBody>
          <a:bodyPr wrap="square" rtlCol="0">
            <a:spAutoFit/>
          </a:bodyPr>
          <a:lstStyle/>
          <a:p>
            <a:r>
              <a:rPr lang="en-GB" sz="1600" b="1" dirty="0"/>
              <a:t>Compartment: </a:t>
            </a:r>
            <a:r>
              <a:rPr lang="en-GB" sz="1600" b="1" dirty="0">
                <a:solidFill>
                  <a:srgbClr val="FF0000"/>
                </a:solidFill>
              </a:rPr>
              <a:t>Middle Wood (PA4)</a:t>
            </a:r>
            <a:endParaRPr lang="en-GB" sz="1600" b="1" dirty="0"/>
          </a:p>
          <a:p>
            <a:r>
              <a:rPr lang="en-GB" sz="1400" b="1" dirty="0"/>
              <a:t>Species:</a:t>
            </a:r>
            <a:r>
              <a:rPr lang="en-GB" sz="1400" dirty="0"/>
              <a:t> Sessile oak, birch, rowan, yew and holly</a:t>
            </a:r>
          </a:p>
          <a:p>
            <a:r>
              <a:rPr lang="en-GB" sz="1400" b="1" dirty="0"/>
              <a:t>Size: </a:t>
            </a:r>
            <a:r>
              <a:rPr lang="en-GB" sz="1400" dirty="0"/>
              <a:t>0.9ha		</a:t>
            </a:r>
            <a:r>
              <a:rPr lang="en-GB" sz="1400" b="1" dirty="0"/>
              <a:t>Designations</a:t>
            </a:r>
            <a:r>
              <a:rPr lang="en-GB" sz="1400" dirty="0"/>
              <a:t>: LDNP &amp; WHS	                            </a:t>
            </a:r>
            <a:endParaRPr lang="en-GB" sz="1400" b="1" dirty="0"/>
          </a:p>
          <a:p>
            <a:r>
              <a:rPr lang="en-GB" sz="1400" b="1" dirty="0"/>
              <a:t>Description</a:t>
            </a:r>
            <a:r>
              <a:rPr lang="en-GB" sz="1400" dirty="0"/>
              <a:t>: Two small copses divided by track to </a:t>
            </a:r>
            <a:r>
              <a:rPr lang="en-GB" sz="1400" dirty="0" err="1"/>
              <a:t>Blowick</a:t>
            </a:r>
            <a:r>
              <a:rPr lang="en-GB" sz="1400" dirty="0"/>
              <a:t> House. Both are dominated by sessile oak canopy with yew sub-canopy and, in gaps, birch, rowan and other broadleaf trees. As with PA1 &amp; PA2, holly is forming dense understory in places.</a:t>
            </a:r>
          </a:p>
          <a:p>
            <a:r>
              <a:rPr lang="en-GB" sz="1400" b="1" dirty="0"/>
              <a:t>Issues</a:t>
            </a:r>
            <a:r>
              <a:rPr lang="en-GB" sz="1400" dirty="0"/>
              <a:t>: Dense holly regeneration in areas is smothering ground flora; a small patch of invasive  rhododendron is present nearest the lake</a:t>
            </a:r>
          </a:p>
          <a:p>
            <a:r>
              <a:rPr lang="en-GB" sz="1400" b="1" dirty="0"/>
              <a:t>Aims</a:t>
            </a:r>
            <a:r>
              <a:rPr lang="en-GB" sz="1400" dirty="0"/>
              <a:t>: Maintain a mixed species, structurally diverse woodland for habitat and amenity value</a:t>
            </a:r>
          </a:p>
          <a:p>
            <a:r>
              <a:rPr lang="en-GB" sz="1400" b="1" dirty="0"/>
              <a:t>Proposed works: </a:t>
            </a:r>
            <a:r>
              <a:rPr lang="en-GB" sz="1400" dirty="0"/>
              <a:t>cut back patches of holly to allow light to woodland floor, whilst maintaining other dense clumps for nesting birds; remove rhododendron</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20167" y="375328"/>
            <a:ext cx="3856018" cy="289201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219" y="3424724"/>
            <a:ext cx="3900787" cy="2925590"/>
          </a:xfrm>
          <a:prstGeom prst="rect">
            <a:avLst/>
          </a:prstGeom>
        </p:spPr>
      </p:pic>
    </p:spTree>
    <p:extLst>
      <p:ext uri="{BB962C8B-B14F-4D97-AF65-F5344CB8AC3E}">
        <p14:creationId xmlns:p14="http://schemas.microsoft.com/office/powerpoint/2010/main" val="2073932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84646" y="443112"/>
            <a:ext cx="7113122" cy="2492990"/>
          </a:xfrm>
          <a:prstGeom prst="rect">
            <a:avLst/>
          </a:prstGeom>
          <a:noFill/>
        </p:spPr>
        <p:txBody>
          <a:bodyPr wrap="square" rtlCol="0">
            <a:spAutoFit/>
          </a:bodyPr>
          <a:lstStyle/>
          <a:p>
            <a:r>
              <a:rPr lang="en-GB" sz="1600" b="1" dirty="0"/>
              <a:t>Compartment: </a:t>
            </a:r>
            <a:r>
              <a:rPr lang="en-GB" sz="1600" b="1" dirty="0">
                <a:solidFill>
                  <a:srgbClr val="FF0000"/>
                </a:solidFill>
              </a:rPr>
              <a:t>Lakehead (PA5)</a:t>
            </a:r>
          </a:p>
          <a:p>
            <a:r>
              <a:rPr lang="en-GB" sz="1400" b="1" dirty="0"/>
              <a:t>Species</a:t>
            </a:r>
            <a:r>
              <a:rPr lang="en-GB" sz="1400" dirty="0"/>
              <a:t>: Common alder and willow, with some hornbeam and other mixed broadleaves</a:t>
            </a:r>
          </a:p>
          <a:p>
            <a:r>
              <a:rPr lang="en-GB" sz="1400" b="1" dirty="0"/>
              <a:t>Size: </a:t>
            </a:r>
            <a:r>
              <a:rPr lang="en-GB" sz="1400" dirty="0"/>
              <a:t>1.1ha	</a:t>
            </a:r>
            <a:r>
              <a:rPr lang="en-GB" sz="1400" b="1" dirty="0"/>
              <a:t>Designations</a:t>
            </a:r>
            <a:r>
              <a:rPr lang="en-GB" sz="1400" dirty="0"/>
              <a:t>: LDNP &amp; WHS; adjacent to </a:t>
            </a:r>
            <a:r>
              <a:rPr lang="en-GB" sz="1400" dirty="0" err="1"/>
              <a:t>Ullswater</a:t>
            </a:r>
            <a:r>
              <a:rPr lang="en-GB" sz="1400" dirty="0"/>
              <a:t> lake (SSSI/SAC)                            </a:t>
            </a:r>
            <a:endParaRPr lang="en-GB" sz="1400" b="1" dirty="0"/>
          </a:p>
          <a:p>
            <a:r>
              <a:rPr lang="en-GB" sz="1400" b="1" dirty="0"/>
              <a:t>Description</a:t>
            </a:r>
            <a:r>
              <a:rPr lang="en-GB" sz="1400" dirty="0"/>
              <a:t>: Wet woodland at the head of Ullswater lake, predominantly alder and willow but with a patch of a more varied mixture of broadleaves to the west, including hornbeam and downy birch</a:t>
            </a:r>
          </a:p>
          <a:p>
            <a:r>
              <a:rPr lang="en-GB" sz="1400" b="1" dirty="0"/>
              <a:t>Issues</a:t>
            </a:r>
            <a:r>
              <a:rPr lang="en-GB" sz="1400" dirty="0"/>
              <a:t>: repeated fence damage and stock ingress, though limited</a:t>
            </a:r>
          </a:p>
          <a:p>
            <a:r>
              <a:rPr lang="en-GB" sz="1400" b="1" dirty="0"/>
              <a:t>Aims</a:t>
            </a:r>
            <a:r>
              <a:rPr lang="en-GB" sz="1400" dirty="0"/>
              <a:t>: Maintain tree cover for habitat, and diversify structure of the generally uniform alder/willow stand</a:t>
            </a:r>
          </a:p>
          <a:p>
            <a:r>
              <a:rPr lang="en-GB" sz="1400" b="1" dirty="0"/>
              <a:t>Proposed works: </a:t>
            </a:r>
            <a:r>
              <a:rPr lang="en-GB" sz="1400" dirty="0"/>
              <a:t>coppice one coupe/patch of alder; repair fence as required after floods and explore more resilient options such as hedging</a:t>
            </a:r>
            <a:endParaRPr lang="en-GB" sz="1400" b="1" dirty="0"/>
          </a:p>
        </p:txBody>
      </p:sp>
      <p:sp>
        <p:nvSpPr>
          <p:cNvPr id="16" name="TextBox 15"/>
          <p:cNvSpPr txBox="1"/>
          <p:nvPr/>
        </p:nvSpPr>
        <p:spPr>
          <a:xfrm>
            <a:off x="4997426" y="3921899"/>
            <a:ext cx="6667457" cy="2277547"/>
          </a:xfrm>
          <a:prstGeom prst="rect">
            <a:avLst/>
          </a:prstGeom>
          <a:noFill/>
        </p:spPr>
        <p:txBody>
          <a:bodyPr wrap="square" rtlCol="0">
            <a:spAutoFit/>
          </a:bodyPr>
          <a:lstStyle/>
          <a:p>
            <a:r>
              <a:rPr lang="en-GB" sz="1600" b="1" dirty="0"/>
              <a:t>Compartment: </a:t>
            </a:r>
            <a:r>
              <a:rPr lang="en-GB" sz="1600" b="1" dirty="0">
                <a:solidFill>
                  <a:srgbClr val="FF0000"/>
                </a:solidFill>
              </a:rPr>
              <a:t>Pig Wood (PA6)</a:t>
            </a:r>
            <a:endParaRPr lang="en-GB" sz="1600" b="1" dirty="0"/>
          </a:p>
          <a:p>
            <a:r>
              <a:rPr lang="en-GB" sz="1400" b="1" dirty="0"/>
              <a:t>Species:</a:t>
            </a:r>
            <a:r>
              <a:rPr lang="en-GB" sz="1400" dirty="0"/>
              <a:t> Japanese larch, sessile oak, alder, birch, and other mixed broadleaves</a:t>
            </a:r>
          </a:p>
          <a:p>
            <a:r>
              <a:rPr lang="en-GB" sz="1400" b="1" dirty="0"/>
              <a:t>Size: </a:t>
            </a:r>
            <a:r>
              <a:rPr lang="en-GB" sz="1400" dirty="0"/>
              <a:t>1.0ha	</a:t>
            </a:r>
            <a:r>
              <a:rPr lang="en-GB" sz="1400" b="1" dirty="0"/>
              <a:t>Designations</a:t>
            </a:r>
            <a:r>
              <a:rPr lang="en-GB" sz="1400" dirty="0"/>
              <a:t>: LDNP &amp; WHS	                            </a:t>
            </a:r>
            <a:endParaRPr lang="en-GB" sz="1400" b="1" dirty="0"/>
          </a:p>
          <a:p>
            <a:r>
              <a:rPr lang="en-GB" sz="1400" b="1" dirty="0"/>
              <a:t>Description</a:t>
            </a:r>
            <a:r>
              <a:rPr lang="en-GB" sz="1400" dirty="0"/>
              <a:t>: A small and rectangular plantation above bridleway from Side Farm, with a well-spaced larch overstory and oak/mixed broadleaf understory. It was last thinned in 2017 to reduce the overstory larch and allow more space and light for oaks and other broadleaves to grow into.</a:t>
            </a:r>
          </a:p>
          <a:p>
            <a:r>
              <a:rPr lang="en-GB" sz="1400" b="1" dirty="0"/>
              <a:t>Aims</a:t>
            </a:r>
            <a:r>
              <a:rPr lang="en-GB" sz="1400" dirty="0"/>
              <a:t>: Maintain a mixed species, structurally diverse woodland for habitat and amenity value, retaining some larch to over-maturity but aiming for mostly native broadleaved woodland over time</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7768" y="508827"/>
            <a:ext cx="3893564" cy="2920173"/>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117" y="3289550"/>
            <a:ext cx="4167116" cy="3125338"/>
          </a:xfrm>
          <a:prstGeom prst="rect">
            <a:avLst/>
          </a:prstGeom>
        </p:spPr>
      </p:pic>
    </p:spTree>
    <p:extLst>
      <p:ext uri="{BB962C8B-B14F-4D97-AF65-F5344CB8AC3E}">
        <p14:creationId xmlns:p14="http://schemas.microsoft.com/office/powerpoint/2010/main" val="2545019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91261" y="508831"/>
            <a:ext cx="7113122" cy="2492990"/>
          </a:xfrm>
          <a:prstGeom prst="rect">
            <a:avLst/>
          </a:prstGeom>
          <a:noFill/>
        </p:spPr>
        <p:txBody>
          <a:bodyPr wrap="square" rtlCol="0">
            <a:spAutoFit/>
          </a:bodyPr>
          <a:lstStyle/>
          <a:p>
            <a:r>
              <a:rPr lang="en-GB" sz="1600" b="1" dirty="0"/>
              <a:t>Compartment: </a:t>
            </a:r>
            <a:r>
              <a:rPr lang="en-GB" sz="1600" b="1" dirty="0">
                <a:solidFill>
                  <a:srgbClr val="FF0000"/>
                </a:solidFill>
              </a:rPr>
              <a:t>Harriman’s Wood (PA7)</a:t>
            </a:r>
          </a:p>
          <a:p>
            <a:r>
              <a:rPr lang="en-GB" sz="1400" b="1" dirty="0"/>
              <a:t>Species</a:t>
            </a:r>
            <a:r>
              <a:rPr lang="en-GB" sz="1400" dirty="0"/>
              <a:t>: Sessile oak, yew, Scots pine, sycamore, ash, alder, other mixed broadleaves</a:t>
            </a:r>
          </a:p>
          <a:p>
            <a:r>
              <a:rPr lang="en-GB" sz="1400" b="1" dirty="0"/>
              <a:t>Size: </a:t>
            </a:r>
            <a:r>
              <a:rPr lang="en-GB" sz="1400" dirty="0"/>
              <a:t>1.1ha		</a:t>
            </a:r>
            <a:r>
              <a:rPr lang="en-GB" sz="1400" b="1" dirty="0"/>
              <a:t>Designations</a:t>
            </a:r>
            <a:r>
              <a:rPr lang="en-GB" sz="1400" dirty="0"/>
              <a:t>: LDNP &amp; WHS</a:t>
            </a:r>
            <a:endParaRPr lang="en-GB" sz="1400" b="1" dirty="0"/>
          </a:p>
          <a:p>
            <a:r>
              <a:rPr lang="en-GB" sz="1400" b="1" dirty="0"/>
              <a:t>Description</a:t>
            </a:r>
            <a:r>
              <a:rPr lang="en-GB" sz="1400" dirty="0"/>
              <a:t>: Mixed woodland below the bridleway from Side Farm; typical of other surrounding compartments in being generally sessile oakwood in character, though with a significant element of yew. It is well-structured with mixed broadleaf regeneration, including areas of pole-stage trees now closing canopy.</a:t>
            </a:r>
          </a:p>
          <a:p>
            <a:r>
              <a:rPr lang="en-GB" sz="1400" b="1" dirty="0"/>
              <a:t>Issues</a:t>
            </a:r>
            <a:r>
              <a:rPr lang="en-GB" sz="1400" dirty="0"/>
              <a:t>: Fence to west needs repairing</a:t>
            </a:r>
          </a:p>
          <a:p>
            <a:r>
              <a:rPr lang="en-GB" sz="1400" b="1" dirty="0"/>
              <a:t>Aims</a:t>
            </a:r>
            <a:r>
              <a:rPr lang="en-GB" sz="1400" dirty="0"/>
              <a:t>: Maintain mixed species, structurally diverse woodland for habitat and amenity value</a:t>
            </a:r>
          </a:p>
          <a:p>
            <a:r>
              <a:rPr lang="en-GB" sz="1400" b="1" dirty="0"/>
              <a:t>Proposed works: </a:t>
            </a:r>
            <a:r>
              <a:rPr lang="en-GB" sz="1400" dirty="0"/>
              <a:t>fence repairs and thinning/respacing of pole-stage broadleaves to promote trees of a mixture of species with the best form and vigour</a:t>
            </a:r>
            <a:endParaRPr lang="en-GB" sz="1400" b="1" dirty="0"/>
          </a:p>
        </p:txBody>
      </p:sp>
      <p:sp>
        <p:nvSpPr>
          <p:cNvPr id="16" name="TextBox 15"/>
          <p:cNvSpPr txBox="1"/>
          <p:nvPr/>
        </p:nvSpPr>
        <p:spPr>
          <a:xfrm>
            <a:off x="4306362" y="4047742"/>
            <a:ext cx="6667457" cy="2492990"/>
          </a:xfrm>
          <a:prstGeom prst="rect">
            <a:avLst/>
          </a:prstGeom>
          <a:noFill/>
        </p:spPr>
        <p:txBody>
          <a:bodyPr wrap="square" rtlCol="0">
            <a:spAutoFit/>
          </a:bodyPr>
          <a:lstStyle/>
          <a:p>
            <a:r>
              <a:rPr lang="en-GB" sz="1600" b="1" dirty="0"/>
              <a:t>Compartment: </a:t>
            </a:r>
            <a:r>
              <a:rPr lang="en-GB" sz="1600" b="1" dirty="0" err="1">
                <a:solidFill>
                  <a:srgbClr val="FF0000"/>
                </a:solidFill>
              </a:rPr>
              <a:t>Glenridding</a:t>
            </a:r>
            <a:r>
              <a:rPr lang="en-GB" sz="1600" b="1" dirty="0">
                <a:solidFill>
                  <a:srgbClr val="FF0000"/>
                </a:solidFill>
              </a:rPr>
              <a:t> (PA8)</a:t>
            </a:r>
            <a:endParaRPr lang="en-GB" sz="1600" b="1" dirty="0"/>
          </a:p>
          <a:p>
            <a:r>
              <a:rPr lang="en-GB" sz="1400" b="1" dirty="0"/>
              <a:t>Species:</a:t>
            </a:r>
            <a:r>
              <a:rPr lang="en-GB" sz="1400" dirty="0"/>
              <a:t> Sessile oak, birch, sycamore and ash, with other mixed broadleaves</a:t>
            </a:r>
          </a:p>
          <a:p>
            <a:r>
              <a:rPr lang="en-GB" sz="1400" b="1" dirty="0"/>
              <a:t>Size: </a:t>
            </a:r>
            <a:r>
              <a:rPr lang="en-GB" sz="1400" dirty="0"/>
              <a:t>0.15ha		</a:t>
            </a:r>
            <a:r>
              <a:rPr lang="en-GB" sz="1400" b="1" dirty="0"/>
              <a:t>Designations</a:t>
            </a:r>
            <a:r>
              <a:rPr lang="en-GB" sz="1400" dirty="0"/>
              <a:t>: LDNP &amp; WHS	                            </a:t>
            </a:r>
            <a:endParaRPr lang="en-GB" sz="1400" b="1" dirty="0"/>
          </a:p>
          <a:p>
            <a:r>
              <a:rPr lang="en-GB" sz="1400" b="1" dirty="0"/>
              <a:t>Description</a:t>
            </a:r>
            <a:r>
              <a:rPr lang="en-GB" sz="1400" dirty="0"/>
              <a:t>: A very small compartment of woodland owned by NT within wider belt of woodland owned by Patterdale Hall, sitting above the War Memorial and A592. It is dominated by a large, mature sycamore and typical sessile oakwood on rocky knolls, and provides habitat value through being a part of the larger belt of trees/woodland along this side of Ullswater.</a:t>
            </a:r>
          </a:p>
          <a:p>
            <a:r>
              <a:rPr lang="en-GB" sz="1400" b="1" dirty="0"/>
              <a:t>Aims</a:t>
            </a:r>
            <a:r>
              <a:rPr lang="en-GB" sz="1400" dirty="0"/>
              <a:t>: Maintain mixed species, structurally diverse woodland for habitat and amenity value, within the context of this area of woodland as a whole</a:t>
            </a:r>
          </a:p>
          <a:p>
            <a:r>
              <a:rPr lang="en-GB" sz="1400" b="1" dirty="0"/>
              <a:t>Proposed works: </a:t>
            </a:r>
            <a:r>
              <a:rPr lang="en-GB" sz="1400" dirty="0"/>
              <a:t>removal of old tree tubes</a:t>
            </a:r>
            <a:endParaRPr lang="en-GB" sz="1400" b="1"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50134" y="532711"/>
            <a:ext cx="3450605" cy="2587954"/>
          </a:xfrm>
          <a:prstGeom prst="rect">
            <a:avLst/>
          </a:prstGeom>
        </p:spPr>
      </p:pic>
      <p:pic>
        <p:nvPicPr>
          <p:cNvPr id="3" name="Picture 2">
            <a:extLst>
              <a:ext uri="{FF2B5EF4-FFF2-40B4-BE49-F238E27FC236}">
                <a16:creationId xmlns:a16="http://schemas.microsoft.com/office/drawing/2014/main" id="{5CE13F62-5FD5-4E8B-AF35-F6B084AAFF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242" b="17488"/>
          <a:stretch/>
        </p:blipFill>
        <p:spPr>
          <a:xfrm>
            <a:off x="1218181" y="3218120"/>
            <a:ext cx="2545435" cy="3270398"/>
          </a:xfrm>
          <a:prstGeom prst="rect">
            <a:avLst/>
          </a:prstGeom>
        </p:spPr>
      </p:pic>
    </p:spTree>
    <p:extLst>
      <p:ext uri="{BB962C8B-B14F-4D97-AF65-F5344CB8AC3E}">
        <p14:creationId xmlns:p14="http://schemas.microsoft.com/office/powerpoint/2010/main" val="775177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47739" y="519459"/>
            <a:ext cx="7113122" cy="2277547"/>
          </a:xfrm>
          <a:prstGeom prst="rect">
            <a:avLst/>
          </a:prstGeom>
          <a:noFill/>
        </p:spPr>
        <p:txBody>
          <a:bodyPr wrap="square" rtlCol="0">
            <a:spAutoFit/>
          </a:bodyPr>
          <a:lstStyle/>
          <a:p>
            <a:r>
              <a:rPr lang="en-GB" sz="1600" b="1" dirty="0"/>
              <a:t>Compartment: </a:t>
            </a:r>
            <a:r>
              <a:rPr lang="en-GB" sz="1600" b="1" dirty="0" err="1">
                <a:solidFill>
                  <a:srgbClr val="FF0000"/>
                </a:solidFill>
              </a:rPr>
              <a:t>Blowick</a:t>
            </a:r>
            <a:r>
              <a:rPr lang="en-GB" sz="1600" b="1" dirty="0">
                <a:solidFill>
                  <a:srgbClr val="FF0000"/>
                </a:solidFill>
              </a:rPr>
              <a:t> (PA9)</a:t>
            </a:r>
          </a:p>
          <a:p>
            <a:r>
              <a:rPr lang="en-GB" sz="1400" b="1" dirty="0"/>
              <a:t>Species</a:t>
            </a:r>
            <a:r>
              <a:rPr lang="en-GB" sz="1400" dirty="0"/>
              <a:t>: Sessile oak, Scots pine, beech, sycamore and other mixed broadleaves</a:t>
            </a:r>
          </a:p>
          <a:p>
            <a:r>
              <a:rPr lang="en-GB" sz="1400" b="1" dirty="0"/>
              <a:t>Size: </a:t>
            </a:r>
            <a:r>
              <a:rPr lang="en-GB" sz="1400" dirty="0"/>
              <a:t>0.45ha		</a:t>
            </a:r>
            <a:r>
              <a:rPr lang="en-GB" sz="1400" b="1" dirty="0"/>
              <a:t>Designations</a:t>
            </a:r>
            <a:r>
              <a:rPr lang="en-GB" sz="1400" dirty="0"/>
              <a:t>: LDNP &amp; WHS</a:t>
            </a:r>
            <a:endParaRPr lang="en-GB" sz="1400" b="1" dirty="0"/>
          </a:p>
          <a:p>
            <a:r>
              <a:rPr lang="en-GB" sz="1400" b="1" dirty="0"/>
              <a:t>Description</a:t>
            </a:r>
            <a:r>
              <a:rPr lang="en-GB" sz="1400" dirty="0"/>
              <a:t>: A small, mixed shelterbelt near </a:t>
            </a:r>
            <a:r>
              <a:rPr lang="en-GB" sz="1400" dirty="0" err="1"/>
              <a:t>Blowick</a:t>
            </a:r>
            <a:r>
              <a:rPr lang="en-GB" sz="1400" dirty="0"/>
              <a:t> House and above Side Farm fields. As with other nearby compartments, sessile oak and Scots pine are prevalent; also significant is sycamore, beech and Norway map. Relatively well-structured with well-developed shrub layer.</a:t>
            </a:r>
          </a:p>
          <a:p>
            <a:r>
              <a:rPr lang="en-GB" sz="1400" b="1" dirty="0"/>
              <a:t>Issues</a:t>
            </a:r>
            <a:r>
              <a:rPr lang="en-GB" sz="1400" dirty="0"/>
              <a:t>: fence requires repairs</a:t>
            </a:r>
          </a:p>
          <a:p>
            <a:r>
              <a:rPr lang="en-GB" sz="1400" b="1" dirty="0"/>
              <a:t>Aims</a:t>
            </a:r>
            <a:r>
              <a:rPr lang="en-GB" sz="1400" dirty="0"/>
              <a:t>: Maintain a mixed species, structurally diverse woodland for habitat and amenity value</a:t>
            </a:r>
          </a:p>
          <a:p>
            <a:r>
              <a:rPr lang="en-GB" sz="1400" b="1" dirty="0"/>
              <a:t>Proposed works: </a:t>
            </a:r>
            <a:r>
              <a:rPr lang="en-GB" sz="1400" dirty="0"/>
              <a:t>thinning, focussing on sycamore and Norway maple as well as other broadleaves, to promote trees of best form; also undertake fence repairs</a:t>
            </a:r>
            <a:endParaRPr lang="en-GB" sz="1400" b="1" dirty="0"/>
          </a:p>
        </p:txBody>
      </p:sp>
      <p:sp>
        <p:nvSpPr>
          <p:cNvPr id="16" name="TextBox 15"/>
          <p:cNvSpPr txBox="1"/>
          <p:nvPr/>
        </p:nvSpPr>
        <p:spPr>
          <a:xfrm>
            <a:off x="4951165" y="3548418"/>
            <a:ext cx="6667457" cy="3354765"/>
          </a:xfrm>
          <a:prstGeom prst="rect">
            <a:avLst/>
          </a:prstGeom>
          <a:noFill/>
        </p:spPr>
        <p:txBody>
          <a:bodyPr wrap="square" rtlCol="0">
            <a:spAutoFit/>
          </a:bodyPr>
          <a:lstStyle/>
          <a:p>
            <a:r>
              <a:rPr lang="en-GB" sz="1600" b="1" dirty="0"/>
              <a:t>Compartment: </a:t>
            </a:r>
            <a:r>
              <a:rPr lang="en-GB" sz="1600" b="1" dirty="0" err="1">
                <a:solidFill>
                  <a:srgbClr val="FF0000"/>
                </a:solidFill>
              </a:rPr>
              <a:t>Glenamara</a:t>
            </a:r>
            <a:r>
              <a:rPr lang="en-GB" sz="1600" b="1" dirty="0">
                <a:solidFill>
                  <a:srgbClr val="FF0000"/>
                </a:solidFill>
              </a:rPr>
              <a:t> Park (PA10)</a:t>
            </a:r>
            <a:endParaRPr lang="en-GB" sz="1600" b="1" dirty="0"/>
          </a:p>
          <a:p>
            <a:r>
              <a:rPr lang="en-GB" sz="1400" b="1" dirty="0"/>
              <a:t>Species:</a:t>
            </a:r>
            <a:r>
              <a:rPr lang="en-GB" sz="1400" dirty="0"/>
              <a:t> Alder, birch, hazel, ash and other mixed broadleaves</a:t>
            </a:r>
          </a:p>
          <a:p>
            <a:r>
              <a:rPr lang="en-GB" sz="1400" b="1" dirty="0"/>
              <a:t>Size: </a:t>
            </a:r>
            <a:r>
              <a:rPr lang="en-GB" sz="1400" dirty="0"/>
              <a:t>69.0ha		</a:t>
            </a:r>
            <a:r>
              <a:rPr lang="en-GB" sz="1400" b="1" dirty="0"/>
              <a:t>Designations</a:t>
            </a:r>
            <a:r>
              <a:rPr lang="en-GB" sz="1400" dirty="0"/>
              <a:t>: LDNP, WHS and ASNW	                            </a:t>
            </a:r>
            <a:endParaRPr lang="en-GB" sz="1400" b="1" dirty="0"/>
          </a:p>
          <a:p>
            <a:r>
              <a:rPr lang="en-GB" sz="1400" b="1" dirty="0"/>
              <a:t>Description</a:t>
            </a:r>
            <a:r>
              <a:rPr lang="en-GB" sz="1400" dirty="0"/>
              <a:t>: An extensive and historic deer park with patches of remnant woodland/wood pasture within it. Alder wood, with good regeneration, lines Hag Beck, whilst other stands of trees are generally of old or veteran specimens of birch, hazel and ash. Occasional juniper can be found at upper reaches of the park, and scattered outside of wooded blocks are stand alone trees or hawthorns/crab apples. Managed by extensive cattle grazing.</a:t>
            </a:r>
          </a:p>
          <a:p>
            <a:r>
              <a:rPr lang="en-GB" sz="1400" b="1" dirty="0"/>
              <a:t>Issues</a:t>
            </a:r>
            <a:r>
              <a:rPr lang="en-GB" sz="1400" dirty="0"/>
              <a:t>: Lack of tree regeneration through sheep ingress, deer browsing, and possibly bracken dominance.</a:t>
            </a:r>
          </a:p>
          <a:p>
            <a:r>
              <a:rPr lang="en-GB" sz="1400" b="1" dirty="0"/>
              <a:t>Aims</a:t>
            </a:r>
            <a:r>
              <a:rPr lang="en-GB" sz="1400" dirty="0"/>
              <a:t>: Manage as wood pasture to attain scattered tree regeneration</a:t>
            </a:r>
          </a:p>
          <a:p>
            <a:r>
              <a:rPr lang="en-GB" sz="1400" b="1" dirty="0"/>
              <a:t>Proposed works</a:t>
            </a:r>
            <a:r>
              <a:rPr lang="en-GB" sz="1400" dirty="0"/>
              <a:t>: erect livestock </a:t>
            </a:r>
            <a:r>
              <a:rPr lang="en-GB" sz="1400" dirty="0" err="1"/>
              <a:t>exclosures</a:t>
            </a:r>
            <a:r>
              <a:rPr lang="en-GB" sz="1400" dirty="0"/>
              <a:t>, deer </a:t>
            </a:r>
            <a:r>
              <a:rPr lang="en-GB" sz="1400" dirty="0" err="1"/>
              <a:t>exclosures</a:t>
            </a:r>
            <a:r>
              <a:rPr lang="en-GB" sz="1400" dirty="0"/>
              <a:t>, and areas of bracken control to investigate causes of regeneration suppression and allow young trees to regenerate.</a:t>
            </a:r>
          </a:p>
          <a:p>
            <a:endParaRPr lang="en-GB" sz="14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925" y="532711"/>
            <a:ext cx="3766184" cy="2824638"/>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30"/>
          <a:stretch/>
        </p:blipFill>
        <p:spPr>
          <a:xfrm>
            <a:off x="466893" y="3548418"/>
            <a:ext cx="4232718" cy="2975213"/>
          </a:xfrm>
          <a:prstGeom prst="rect">
            <a:avLst/>
          </a:prstGeom>
        </p:spPr>
      </p:pic>
    </p:spTree>
    <p:extLst>
      <p:ext uri="{BB962C8B-B14F-4D97-AF65-F5344CB8AC3E}">
        <p14:creationId xmlns:p14="http://schemas.microsoft.com/office/powerpoint/2010/main" val="156874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7095" y="2881278"/>
            <a:ext cx="11257809" cy="3785652"/>
          </a:xfrm>
          <a:prstGeom prst="rect">
            <a:avLst/>
          </a:prstGeom>
          <a:noFill/>
        </p:spPr>
        <p:txBody>
          <a:bodyPr wrap="square" rtlCol="0">
            <a:spAutoFit/>
          </a:bodyPr>
          <a:lstStyle/>
          <a:p>
            <a:r>
              <a:rPr lang="en-GB" sz="1600" b="1" dirty="0"/>
              <a:t>Compartment: </a:t>
            </a:r>
            <a:r>
              <a:rPr lang="en-GB" sz="1600" b="1" dirty="0">
                <a:solidFill>
                  <a:srgbClr val="FF0000"/>
                </a:solidFill>
              </a:rPr>
              <a:t>Low Wood (HA1)</a:t>
            </a:r>
          </a:p>
          <a:p>
            <a:r>
              <a:rPr lang="en-GB" sz="1400" b="1" dirty="0"/>
              <a:t>Species:</a:t>
            </a:r>
            <a:r>
              <a:rPr lang="en-GB" sz="1400" dirty="0"/>
              <a:t> Hazel, ash, sessile oak, birch and alder, with other broadleaves</a:t>
            </a:r>
          </a:p>
          <a:p>
            <a:r>
              <a:rPr lang="en-GB" sz="1400" b="1" dirty="0"/>
              <a:t>Hectares:</a:t>
            </a:r>
            <a:r>
              <a:rPr lang="en-GB" sz="1400" dirty="0"/>
              <a:t> 61.6ha	</a:t>
            </a:r>
            <a:r>
              <a:rPr lang="en-GB" sz="1400" b="1" dirty="0"/>
              <a:t>Designations:</a:t>
            </a:r>
            <a:r>
              <a:rPr lang="en-GB" sz="1400" dirty="0"/>
              <a:t> LDNP and WHS; ASNW and SSSI &amp; SAC (</a:t>
            </a:r>
            <a:r>
              <a:rPr lang="en-GB" sz="1400" dirty="0" err="1"/>
              <a:t>Ullswater</a:t>
            </a:r>
            <a:r>
              <a:rPr lang="en-GB" sz="1400" dirty="0"/>
              <a:t> </a:t>
            </a:r>
            <a:r>
              <a:rPr lang="en-GB" sz="1400" dirty="0" err="1"/>
              <a:t>oakwood</a:t>
            </a:r>
            <a:r>
              <a:rPr lang="en-GB" sz="1400" dirty="0"/>
              <a:t>)	                            </a:t>
            </a:r>
            <a:endParaRPr lang="en-GB" sz="1400" b="1" dirty="0"/>
          </a:p>
          <a:p>
            <a:r>
              <a:rPr lang="en-GB" sz="1400" b="1" dirty="0"/>
              <a:t>Description:</a:t>
            </a:r>
            <a:r>
              <a:rPr lang="en-GB" sz="1400" dirty="0"/>
              <a:t> Another significant ancient woodland, along the slopes above </a:t>
            </a:r>
            <a:r>
              <a:rPr lang="en-GB" sz="1400" dirty="0" err="1"/>
              <a:t>Brotherswater</a:t>
            </a:r>
            <a:r>
              <a:rPr lang="en-GB" sz="1400" dirty="0"/>
              <a:t> and </a:t>
            </a:r>
            <a:r>
              <a:rPr lang="en-GB" sz="1400" dirty="0" err="1"/>
              <a:t>Hartsop</a:t>
            </a:r>
            <a:r>
              <a:rPr lang="en-GB" sz="1400" dirty="0"/>
              <a:t> Hall. Can be broadly divided into north (Low Wood), with sessile oak and, to the far north, wet alder woodland, and south (Wood Side) where ash, birch, hazel and some sycamore are more dominant on scree slopes. The wood grades out into more scattered scrub towards the upper edge of the ridge, including patches of juniper. The wood slopes steeply, often on </a:t>
            </a:r>
            <a:r>
              <a:rPr lang="en-GB" sz="1400" dirty="0" err="1"/>
              <a:t>bouldery</a:t>
            </a:r>
            <a:r>
              <a:rPr lang="en-GB" sz="1400" dirty="0"/>
              <a:t> ground, although wet flushes with more ash, and the wetter lower levels of alder, provide contrast to more acidic, typical oak-wood areas. Recognised through designation particularly for lower plants as well as varied semi-natural woodland communities (ash/hazel, alder and acidic </a:t>
            </a:r>
            <a:r>
              <a:rPr lang="en-GB" sz="1400" dirty="0" err="1"/>
              <a:t>oakwood</a:t>
            </a:r>
            <a:r>
              <a:rPr lang="en-GB" sz="1400" dirty="0"/>
              <a:t>), although ground flora is diminished slightly and open areas mostly dominated by bracken.</a:t>
            </a:r>
          </a:p>
          <a:p>
            <a:r>
              <a:rPr lang="en-GB" sz="1400" b="1" dirty="0"/>
              <a:t>Issues:</a:t>
            </a:r>
            <a:r>
              <a:rPr lang="en-GB" sz="1400" dirty="0"/>
              <a:t> Limited or no tree regeneration and resulting simplification of structure; potential loss of ash to ash die-back</a:t>
            </a:r>
          </a:p>
          <a:p>
            <a:r>
              <a:rPr lang="en-GB" sz="1400" b="1" dirty="0"/>
              <a:t>Aims:</a:t>
            </a:r>
            <a:r>
              <a:rPr lang="en-GB" sz="1400" dirty="0"/>
              <a:t> Maintain ancient semi-natural woodland, ensuring long-term viability through enabling young trees to regenerate to preserve more natural woodland types.</a:t>
            </a:r>
          </a:p>
          <a:p>
            <a:r>
              <a:rPr lang="en-GB" sz="1400" b="1" dirty="0"/>
              <a:t>Proposed works:</a:t>
            </a:r>
            <a:r>
              <a:rPr lang="en-GB" sz="1400" dirty="0"/>
              <a:t> Renew a stock-fenced  enclosure on upper slopes, following repairs to deer and stock fencing about Cow Bridge in 2019; thin out ash along A592 roadside if ash die-back develops and poses </a:t>
            </a:r>
            <a:r>
              <a:rPr lang="en-GB" sz="1400"/>
              <a:t>safety risks; </a:t>
            </a:r>
            <a:r>
              <a:rPr lang="en-GB" sz="1400" dirty="0"/>
              <a:t>coppice four coupes of hazel within a deer-fenced </a:t>
            </a:r>
            <a:r>
              <a:rPr lang="en-GB" sz="1400" dirty="0" err="1"/>
              <a:t>exclosure</a:t>
            </a:r>
            <a:r>
              <a:rPr lang="en-GB" sz="1400" dirty="0"/>
              <a:t> following coppicing of first coupe 2019/20; two group/regeneration fells (with temporary deer fencing) within oak-dominated stand to southern of </a:t>
            </a:r>
            <a:r>
              <a:rPr lang="en-GB" sz="1400" dirty="0" err="1"/>
              <a:t>Brotherswater</a:t>
            </a:r>
            <a:r>
              <a:rPr lang="en-GB" sz="1400" dirty="0"/>
              <a:t>, to enable regeneration of oak, birch, rowan etc. and diversify age structure, as well as two coppice coupes of alder (with temporary stock fencing) to the north of the wood to diversify age structure here; continued deer impact assessments using the stock and deer-fenced </a:t>
            </a:r>
            <a:r>
              <a:rPr lang="en-GB" sz="1400" dirty="0" err="1"/>
              <a:t>exclosures</a:t>
            </a:r>
            <a:r>
              <a:rPr lang="en-GB" sz="1400" dirty="0"/>
              <a: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37899" y="191069"/>
            <a:ext cx="3396710" cy="2547533"/>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4434" y="191070"/>
            <a:ext cx="3396711" cy="2547534"/>
          </a:xfrm>
          <a:prstGeom prst="rect">
            <a:avLst/>
          </a:prstGeom>
        </p:spPr>
      </p:pic>
    </p:spTree>
    <p:extLst>
      <p:ext uri="{BB962C8B-B14F-4D97-AF65-F5344CB8AC3E}">
        <p14:creationId xmlns:p14="http://schemas.microsoft.com/office/powerpoint/2010/main" val="3462860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7095" y="3582538"/>
            <a:ext cx="11257809" cy="2923877"/>
          </a:xfrm>
          <a:prstGeom prst="rect">
            <a:avLst/>
          </a:prstGeom>
          <a:noFill/>
        </p:spPr>
        <p:txBody>
          <a:bodyPr wrap="square" rtlCol="0">
            <a:spAutoFit/>
          </a:bodyPr>
          <a:lstStyle/>
          <a:p>
            <a:r>
              <a:rPr lang="en-GB" sz="1600" b="1" dirty="0"/>
              <a:t>Compartment: </a:t>
            </a:r>
            <a:r>
              <a:rPr lang="en-GB" sz="1600" b="1" dirty="0" err="1">
                <a:solidFill>
                  <a:srgbClr val="FF0000"/>
                </a:solidFill>
              </a:rPr>
              <a:t>Dovedale</a:t>
            </a:r>
            <a:r>
              <a:rPr lang="en-GB" sz="1600" b="1" dirty="0">
                <a:solidFill>
                  <a:srgbClr val="FF0000"/>
                </a:solidFill>
              </a:rPr>
              <a:t> (HA2)</a:t>
            </a:r>
          </a:p>
          <a:p>
            <a:r>
              <a:rPr lang="en-GB" sz="1400" b="1" dirty="0"/>
              <a:t>Species:</a:t>
            </a:r>
            <a:r>
              <a:rPr lang="en-GB" sz="1400" dirty="0"/>
              <a:t> Ash, hazel and birch with alder and other mixed broadleaves</a:t>
            </a:r>
          </a:p>
          <a:p>
            <a:r>
              <a:rPr lang="en-GB" sz="1400" b="1" dirty="0"/>
              <a:t>Hectares:</a:t>
            </a:r>
            <a:r>
              <a:rPr lang="en-GB" sz="1400" dirty="0"/>
              <a:t> 13.2ha	</a:t>
            </a:r>
            <a:r>
              <a:rPr lang="en-GB" sz="1400" b="1" dirty="0"/>
              <a:t>Designations:</a:t>
            </a:r>
            <a:r>
              <a:rPr lang="en-GB" sz="1400" dirty="0"/>
              <a:t> LDNP and WHS; ASNW and partly within Low Wood SSSI &amp; SAC (Ullswater oakwood)	                            </a:t>
            </a:r>
            <a:endParaRPr lang="en-GB" sz="1400" b="1" dirty="0"/>
          </a:p>
          <a:p>
            <a:r>
              <a:rPr lang="en-GB" sz="1400" b="1" dirty="0"/>
              <a:t>Description:</a:t>
            </a:r>
            <a:r>
              <a:rPr lang="en-GB" sz="1400" dirty="0"/>
              <a:t> Area of mixed woodland and wood-pasture contiguous with the southern end of Low Wood, split into three sub-compartments </a:t>
            </a:r>
            <a:r>
              <a:rPr lang="en-GB" sz="1400" b="1" dirty="0"/>
              <a:t>a-c</a:t>
            </a:r>
            <a:r>
              <a:rPr lang="en-GB" sz="1400" dirty="0"/>
              <a:t>. Sub-compartments </a:t>
            </a:r>
            <a:r>
              <a:rPr lang="en-GB" sz="1400" b="1" dirty="0"/>
              <a:t>a</a:t>
            </a:r>
            <a:r>
              <a:rPr lang="en-GB" sz="1400" dirty="0"/>
              <a:t> &amp; </a:t>
            </a:r>
            <a:r>
              <a:rPr lang="en-GB" sz="1400" b="1" dirty="0"/>
              <a:t>c</a:t>
            </a:r>
            <a:r>
              <a:rPr lang="en-GB" sz="1400" dirty="0"/>
              <a:t> are both dominated by widely spaced ash with hazel/birch, forming more of a wood-pasture; alder and </a:t>
            </a:r>
            <a:r>
              <a:rPr lang="en-GB" sz="1400" dirty="0" err="1"/>
              <a:t>wych</a:t>
            </a:r>
            <a:r>
              <a:rPr lang="en-GB" sz="1400" dirty="0"/>
              <a:t> elm are also present, particularly along Dovedale Beck, along with other shrubs such as holly and hawthorn. Sub-compartment </a:t>
            </a:r>
            <a:r>
              <a:rPr lang="en-GB" sz="1400" b="1" dirty="0"/>
              <a:t>2b</a:t>
            </a:r>
            <a:r>
              <a:rPr lang="en-GB" sz="1400" dirty="0"/>
              <a:t> is deer fenced, although this is in need of repair, and has younger, planted sessile oak, rowan and hazel along with natural birch regeneration and other broadleaves, often dense. All three compartments have significant veteran trees, and a ground flora of ancient woodland flowers, as well as good deadwood. </a:t>
            </a:r>
          </a:p>
          <a:p>
            <a:r>
              <a:rPr lang="en-GB" sz="1400" b="1" dirty="0"/>
              <a:t>Issues: </a:t>
            </a:r>
            <a:r>
              <a:rPr lang="en-GB" sz="1400" dirty="0"/>
              <a:t>Lack of tree regeneration and resulting aging of tree population, as well as potential loss of ash to ash die-back</a:t>
            </a:r>
          </a:p>
          <a:p>
            <a:r>
              <a:rPr lang="en-GB" sz="1400" b="1" dirty="0"/>
              <a:t>Aims:</a:t>
            </a:r>
            <a:r>
              <a:rPr lang="en-GB" sz="1400" dirty="0"/>
              <a:t> Maintain </a:t>
            </a:r>
            <a:r>
              <a:rPr lang="en-GB" sz="1400" dirty="0" err="1"/>
              <a:t>tree’d</a:t>
            </a:r>
            <a:r>
              <a:rPr lang="en-GB" sz="1400" dirty="0"/>
              <a:t> landscape of varying density, with future veteran tree habitat and well-formed future landscape trees</a:t>
            </a:r>
          </a:p>
          <a:p>
            <a:r>
              <a:rPr lang="en-GB" sz="1400" b="1" dirty="0"/>
              <a:t>Proposed works:</a:t>
            </a:r>
            <a:r>
              <a:rPr lang="en-GB" sz="1400" dirty="0"/>
              <a:t> Scattered, low level but regular planting of trees in guards within sub-compartments </a:t>
            </a:r>
            <a:r>
              <a:rPr lang="en-GB" sz="1400" b="1" dirty="0"/>
              <a:t>a</a:t>
            </a:r>
            <a:r>
              <a:rPr lang="en-GB" sz="1400" dirty="0"/>
              <a:t> &amp; </a:t>
            </a:r>
            <a:r>
              <a:rPr lang="en-GB" sz="1400" b="1" dirty="0"/>
              <a:t>c</a:t>
            </a:r>
            <a:r>
              <a:rPr lang="en-GB" sz="1400" dirty="0"/>
              <a:t>, including hazel, hawthorn, rowan, oak and birch, as well as sycamore and aspen as ecologically-similar species to ash; thin the denser areas of young trees in sub-compartment </a:t>
            </a:r>
            <a:r>
              <a:rPr lang="en-GB" sz="1400" b="1" dirty="0"/>
              <a:t>b</a:t>
            </a:r>
            <a:r>
              <a:rPr lang="en-GB" sz="1400" dirty="0"/>
              <a:t> and pollard groups of oak to create future pollards, as well as repairing fence.</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8957" y="298246"/>
            <a:ext cx="3969622" cy="2977217"/>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5303" y="298246"/>
            <a:ext cx="3969622" cy="2977217"/>
          </a:xfrm>
          <a:prstGeom prst="rect">
            <a:avLst/>
          </a:prstGeom>
        </p:spPr>
      </p:pic>
    </p:spTree>
    <p:extLst>
      <p:ext uri="{BB962C8B-B14F-4D97-AF65-F5344CB8AC3E}">
        <p14:creationId xmlns:p14="http://schemas.microsoft.com/office/powerpoint/2010/main" val="2815349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1658299" cy="6858000"/>
          </a:xfrm>
          <a:prstGeom prst="rect">
            <a:avLst/>
          </a:prstGeom>
        </p:spPr>
      </p:pic>
      <p:sp>
        <p:nvSpPr>
          <p:cNvPr id="6" name="Flowchart: Document 5"/>
          <p:cNvSpPr/>
          <p:nvPr/>
        </p:nvSpPr>
        <p:spPr>
          <a:xfrm rot="5400000">
            <a:off x="8063719" y="2704514"/>
            <a:ext cx="6872067" cy="1434905"/>
          </a:xfrm>
          <a:prstGeom prst="flowChart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rPr>
              <a:t>Section 2: Our Aims and Objectives</a:t>
            </a:r>
          </a:p>
        </p:txBody>
      </p:sp>
    </p:spTree>
    <p:extLst>
      <p:ext uri="{BB962C8B-B14F-4D97-AF65-F5344CB8AC3E}">
        <p14:creationId xmlns:p14="http://schemas.microsoft.com/office/powerpoint/2010/main" val="2024611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22511" y="3570296"/>
            <a:ext cx="11257809" cy="3139321"/>
          </a:xfrm>
          <a:prstGeom prst="rect">
            <a:avLst/>
          </a:prstGeom>
          <a:noFill/>
        </p:spPr>
        <p:txBody>
          <a:bodyPr wrap="square" rtlCol="0">
            <a:spAutoFit/>
          </a:bodyPr>
          <a:lstStyle/>
          <a:p>
            <a:r>
              <a:rPr lang="en-GB" sz="1600" b="1" dirty="0"/>
              <a:t>Compartment: </a:t>
            </a:r>
            <a:r>
              <a:rPr lang="en-GB" sz="1600" b="1" dirty="0">
                <a:solidFill>
                  <a:srgbClr val="FF0000"/>
                </a:solidFill>
              </a:rPr>
              <a:t>Hogget Gill (HA3)</a:t>
            </a:r>
          </a:p>
          <a:p>
            <a:r>
              <a:rPr lang="en-GB" sz="1400" b="1" dirty="0"/>
              <a:t>Species:</a:t>
            </a:r>
            <a:r>
              <a:rPr lang="en-GB" sz="1400" dirty="0"/>
              <a:t> HA3a – silver birch with oak, rowan, ash and holly; HA3b – ash, alder, birch and hazel</a:t>
            </a:r>
          </a:p>
          <a:p>
            <a:r>
              <a:rPr lang="en-GB" sz="1400" b="1" dirty="0"/>
              <a:t>Hectares:</a:t>
            </a:r>
            <a:r>
              <a:rPr lang="en-GB" sz="1400" dirty="0"/>
              <a:t> 6.4ha	</a:t>
            </a:r>
            <a:r>
              <a:rPr lang="en-GB" sz="1400" b="1" dirty="0"/>
              <a:t>Designations:</a:t>
            </a:r>
            <a:r>
              <a:rPr lang="en-GB" sz="1400" dirty="0"/>
              <a:t> LDNP and WHS                            </a:t>
            </a:r>
            <a:endParaRPr lang="en-GB" sz="1400" b="1" dirty="0"/>
          </a:p>
          <a:p>
            <a:r>
              <a:rPr lang="en-GB" sz="1400" b="1" dirty="0"/>
              <a:t>Description:</a:t>
            </a:r>
            <a:r>
              <a:rPr lang="en-GB" sz="1400" dirty="0"/>
              <a:t> HA3a, to the south, is a deer-fenced early-mature woodland dominated by birch regeneration with oak, rowan and hazel; occasional scattered, mature trees (e.g. ash, holly and crab apple) are mixed throughout, and the canopy is generally closed. HA3b is more similar to </a:t>
            </a:r>
            <a:r>
              <a:rPr lang="en-GB" sz="1400" dirty="0" err="1"/>
              <a:t>Dovedale</a:t>
            </a:r>
            <a:r>
              <a:rPr lang="en-GB" sz="1400" dirty="0"/>
              <a:t>, with scattered mature trees and open spaces dominated by bracken. It is stock-fenced, although with some boundary gaps, and some scattered tree planting in tubes is present. Both areas have good deadwood and general woodland flora.</a:t>
            </a:r>
          </a:p>
          <a:p>
            <a:r>
              <a:rPr lang="en-GB" sz="1400" b="1" dirty="0"/>
              <a:t>Issues: </a:t>
            </a:r>
            <a:r>
              <a:rPr lang="en-GB" sz="1400" dirty="0"/>
              <a:t>Sheep and deer ingress, including deer damage to planted trees in </a:t>
            </a:r>
            <a:r>
              <a:rPr lang="en-GB" sz="1400" b="1" dirty="0"/>
              <a:t>b</a:t>
            </a:r>
            <a:r>
              <a:rPr lang="en-GB" sz="1400" dirty="0"/>
              <a:t>; shading of veteran trees by regeneration in sub-comp </a:t>
            </a:r>
            <a:r>
              <a:rPr lang="en-GB" sz="1400" b="1" dirty="0"/>
              <a:t>a</a:t>
            </a:r>
            <a:r>
              <a:rPr lang="en-GB" sz="1400" dirty="0"/>
              <a:t>; closed canopy and strongly defined edges creating a block-like visual impact of sub-comp. </a:t>
            </a:r>
            <a:r>
              <a:rPr lang="en-GB" sz="1400" b="1" dirty="0"/>
              <a:t>a</a:t>
            </a:r>
            <a:r>
              <a:rPr lang="en-GB" sz="1400" dirty="0"/>
              <a:t>; ash die-back and the expected loss of older ash trees</a:t>
            </a:r>
          </a:p>
          <a:p>
            <a:r>
              <a:rPr lang="en-GB" sz="1400" b="1" dirty="0"/>
              <a:t>Aims:</a:t>
            </a:r>
            <a:r>
              <a:rPr lang="en-GB" sz="1400" dirty="0"/>
              <a:t> enable more densely wooded areas in this area to develop, but with a mosaic of open space and varying density of tree cover; maintain veteran trees in good condition even within stands of younger trees</a:t>
            </a:r>
          </a:p>
          <a:p>
            <a:r>
              <a:rPr lang="en-GB" sz="1400" b="1" dirty="0"/>
              <a:t>Planted works:</a:t>
            </a:r>
            <a:r>
              <a:rPr lang="en-GB" sz="1400" dirty="0"/>
              <a:t> Variable density thinning in sub-comp. </a:t>
            </a:r>
            <a:r>
              <a:rPr lang="en-GB" sz="1400" b="1" dirty="0"/>
              <a:t>a</a:t>
            </a:r>
            <a:r>
              <a:rPr lang="en-GB" sz="1400" dirty="0"/>
              <a:t> to release trees of best form, including halo thinning around veteran trees, under existing felling license </a:t>
            </a:r>
            <a:r>
              <a:rPr lang="en-GB" sz="1400" b="1" dirty="0"/>
              <a:t>010/37/18-19</a:t>
            </a:r>
            <a:r>
              <a:rPr lang="en-GB" sz="1400" dirty="0"/>
              <a:t>; scallop the edges of sub-comp. </a:t>
            </a:r>
            <a:r>
              <a:rPr lang="en-GB" sz="1400" b="1" dirty="0"/>
              <a:t>a</a:t>
            </a:r>
            <a:r>
              <a:rPr lang="en-GB" sz="1400" dirty="0"/>
              <a:t> to create more natural, wavy woodland edge; repair the deer fence and heighten the stock fence around </a:t>
            </a:r>
            <a:r>
              <a:rPr lang="en-GB" sz="1400" b="1" dirty="0"/>
              <a:t>b </a:t>
            </a:r>
            <a:r>
              <a:rPr lang="en-GB" sz="1400" dirty="0"/>
              <a:t>to a deer fence to protect planted trees.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694" y="334370"/>
            <a:ext cx="4117900" cy="3088425"/>
          </a:xfrm>
          <a:prstGeom prst="rect">
            <a:avLst/>
          </a:prstGeom>
        </p:spPr>
      </p:pic>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5829594" y="334369"/>
            <a:ext cx="5084065" cy="3088425"/>
          </a:xfrm>
          <a:prstGeom prst="rect">
            <a:avLst/>
          </a:prstGeom>
        </p:spPr>
      </p:pic>
    </p:spTree>
    <p:extLst>
      <p:ext uri="{BB962C8B-B14F-4D97-AF65-F5344CB8AC3E}">
        <p14:creationId xmlns:p14="http://schemas.microsoft.com/office/powerpoint/2010/main" val="1735662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73123" y="374188"/>
            <a:ext cx="7284753" cy="2923877"/>
          </a:xfrm>
          <a:prstGeom prst="rect">
            <a:avLst/>
          </a:prstGeom>
          <a:noFill/>
        </p:spPr>
        <p:txBody>
          <a:bodyPr wrap="square" rtlCol="0">
            <a:spAutoFit/>
          </a:bodyPr>
          <a:lstStyle/>
          <a:p>
            <a:r>
              <a:rPr lang="en-GB" sz="1600" b="1" dirty="0"/>
              <a:t>Compartment: </a:t>
            </a:r>
            <a:r>
              <a:rPr lang="en-GB" sz="1600" b="1" dirty="0">
                <a:solidFill>
                  <a:srgbClr val="FF0000"/>
                </a:solidFill>
              </a:rPr>
              <a:t>New Close/</a:t>
            </a:r>
            <a:r>
              <a:rPr lang="en-GB" sz="1600" b="1" dirty="0" err="1">
                <a:solidFill>
                  <a:srgbClr val="FF0000"/>
                </a:solidFill>
              </a:rPr>
              <a:t>Kirkstone</a:t>
            </a:r>
            <a:r>
              <a:rPr lang="en-GB" sz="1600" b="1" dirty="0">
                <a:solidFill>
                  <a:srgbClr val="FF0000"/>
                </a:solidFill>
              </a:rPr>
              <a:t> Foot (HA4)</a:t>
            </a:r>
          </a:p>
          <a:p>
            <a:r>
              <a:rPr lang="en-GB" sz="1400" b="1" dirty="0"/>
              <a:t>Species:</a:t>
            </a:r>
            <a:r>
              <a:rPr lang="en-GB" sz="1400" dirty="0"/>
              <a:t> Hazel, ash, holly, sessile oak and sycamore, with other broadleaves</a:t>
            </a:r>
          </a:p>
          <a:p>
            <a:r>
              <a:rPr lang="en-GB" sz="1400" b="1" dirty="0"/>
              <a:t>Hectares:</a:t>
            </a:r>
            <a:r>
              <a:rPr lang="en-GB" sz="1400" dirty="0"/>
              <a:t> 6.9ha	</a:t>
            </a:r>
            <a:r>
              <a:rPr lang="en-GB" sz="1400" b="1" dirty="0"/>
              <a:t>Designations:</a:t>
            </a:r>
            <a:r>
              <a:rPr lang="en-GB" sz="1400" dirty="0"/>
              <a:t> LDNP &amp; WHS	                            </a:t>
            </a:r>
            <a:endParaRPr lang="en-GB" sz="1400" b="1" dirty="0"/>
          </a:p>
          <a:p>
            <a:r>
              <a:rPr lang="en-GB" sz="1400" b="1" dirty="0"/>
              <a:t>Description:</a:t>
            </a:r>
            <a:r>
              <a:rPr lang="en-GB" sz="1400" dirty="0"/>
              <a:t> A rectangular wood above A592 opposite </a:t>
            </a:r>
            <a:r>
              <a:rPr lang="en-GB" sz="1400" dirty="0" err="1"/>
              <a:t>Brotherswater</a:t>
            </a:r>
            <a:r>
              <a:rPr lang="en-GB" sz="1400" dirty="0"/>
              <a:t>, consisting mostly of scattered, mature groups of hazel with occasional holly and other trees on a mostly bracken-dominated area of ground. Above this is a deer-fenced planting of mostly oak, rowan, hazel and ash surrounding older boundary trees on sloping, </a:t>
            </a:r>
            <a:r>
              <a:rPr lang="en-GB" sz="1400" dirty="0" err="1"/>
              <a:t>bouldery</a:t>
            </a:r>
            <a:r>
              <a:rPr lang="en-GB" sz="1400" dirty="0"/>
              <a:t> ground.</a:t>
            </a:r>
          </a:p>
          <a:p>
            <a:r>
              <a:rPr lang="en-GB" sz="1400" b="1" dirty="0"/>
              <a:t>Issues:</a:t>
            </a:r>
            <a:r>
              <a:rPr lang="en-GB" sz="1400" dirty="0"/>
              <a:t> Younger, planted trees are now closing canopy. With some shading of boundary veteran trees, whilst there is a lack of regeneration outside the deer fence.</a:t>
            </a:r>
          </a:p>
          <a:p>
            <a:r>
              <a:rPr lang="en-GB" sz="1400" b="1" dirty="0"/>
              <a:t>Aims</a:t>
            </a:r>
            <a:r>
              <a:rPr lang="en-GB" sz="1400" dirty="0"/>
              <a:t>: Maintain a woodland of varying density and tree species, with a mixture of ages</a:t>
            </a:r>
          </a:p>
          <a:p>
            <a:r>
              <a:rPr lang="en-GB" sz="1400" b="1" dirty="0"/>
              <a:t>Proposed works</a:t>
            </a:r>
            <a:r>
              <a:rPr lang="en-GB" sz="1400" dirty="0"/>
              <a:t>: Planting hazel, holly and trees in cages within bracken beds; repair deer fence and thin younger, planted trees here, along with coppicing hazel coupes and occasional pollarding across all areas to create future veteran tree habitat.</a:t>
            </a:r>
          </a:p>
        </p:txBody>
      </p:sp>
      <p:sp>
        <p:nvSpPr>
          <p:cNvPr id="3" name="Rectangle 2"/>
          <p:cNvSpPr/>
          <p:nvPr/>
        </p:nvSpPr>
        <p:spPr>
          <a:xfrm>
            <a:off x="4651513" y="3529545"/>
            <a:ext cx="7067364" cy="3139321"/>
          </a:xfrm>
          <a:prstGeom prst="rect">
            <a:avLst/>
          </a:prstGeom>
        </p:spPr>
        <p:txBody>
          <a:bodyPr wrap="square">
            <a:spAutoFit/>
          </a:bodyPr>
          <a:lstStyle/>
          <a:p>
            <a:r>
              <a:rPr lang="en-GB" sz="1600" b="1" dirty="0"/>
              <a:t>Compartment: </a:t>
            </a:r>
            <a:r>
              <a:rPr lang="en-GB" sz="1600" b="1" dirty="0">
                <a:solidFill>
                  <a:srgbClr val="FF0000"/>
                </a:solidFill>
              </a:rPr>
              <a:t>Calf Close (HA5)</a:t>
            </a:r>
          </a:p>
          <a:p>
            <a:r>
              <a:rPr lang="en-GB" sz="1400" b="1" dirty="0"/>
              <a:t>Species</a:t>
            </a:r>
            <a:r>
              <a:rPr lang="en-GB" sz="1400" dirty="0"/>
              <a:t>: Sycamore, ash, sessile oak and birch</a:t>
            </a:r>
          </a:p>
          <a:p>
            <a:r>
              <a:rPr lang="en-GB" sz="1400" b="1" dirty="0"/>
              <a:t>Hectares</a:t>
            </a:r>
            <a:r>
              <a:rPr lang="en-GB" sz="1400" dirty="0"/>
              <a:t>: 7.4ha</a:t>
            </a:r>
          </a:p>
          <a:p>
            <a:r>
              <a:rPr lang="en-GB" sz="1400" b="1" dirty="0"/>
              <a:t>Designations</a:t>
            </a:r>
            <a:r>
              <a:rPr lang="en-GB" sz="1400" dirty="0"/>
              <a:t>: LDNP and WHS; ASNW		                            </a:t>
            </a:r>
            <a:endParaRPr lang="en-GB" sz="1400" b="1" dirty="0"/>
          </a:p>
          <a:p>
            <a:r>
              <a:rPr lang="en-GB" sz="1400" b="1" dirty="0"/>
              <a:t>Description</a:t>
            </a:r>
            <a:r>
              <a:rPr lang="en-GB" sz="1400" dirty="0"/>
              <a:t>: Woodland on sloping, </a:t>
            </a:r>
            <a:r>
              <a:rPr lang="en-GB" sz="1400" dirty="0" err="1"/>
              <a:t>bouldery</a:t>
            </a:r>
            <a:r>
              <a:rPr lang="en-GB" sz="1400" dirty="0"/>
              <a:t> ground below </a:t>
            </a:r>
            <a:r>
              <a:rPr lang="en-GB" sz="1400" dirty="0" err="1"/>
              <a:t>Lingy</a:t>
            </a:r>
            <a:r>
              <a:rPr lang="en-GB" sz="1400" dirty="0"/>
              <a:t> Crag, between </a:t>
            </a:r>
            <a:r>
              <a:rPr lang="en-GB" sz="1400" dirty="0" err="1"/>
              <a:t>Angletarn</a:t>
            </a:r>
            <a:r>
              <a:rPr lang="en-GB" sz="1400" dirty="0"/>
              <a:t> and Eden becks to the north of </a:t>
            </a:r>
            <a:r>
              <a:rPr lang="en-GB" sz="1400" dirty="0" err="1"/>
              <a:t>Hartsop</a:t>
            </a:r>
            <a:r>
              <a:rPr lang="en-GB" sz="1400" dirty="0"/>
              <a:t>. Mostly mixed ash/sycamore and oak/birch, depending on the local soils, in varying density, which grade into hazel and then on to open fell above. Occasional shrub provides understory, such as holly and hawthorn. The wood has previously been recognised for good bryophyte and lower plant flora, although tree regeneration is lacking and open areas instead remain open and dominated by bracken.</a:t>
            </a:r>
          </a:p>
          <a:p>
            <a:r>
              <a:rPr lang="en-GB" sz="1400" b="1" dirty="0"/>
              <a:t>Issues</a:t>
            </a:r>
            <a:r>
              <a:rPr lang="en-GB" sz="1400" dirty="0"/>
              <a:t>: Lack of tree regeneration</a:t>
            </a:r>
          </a:p>
          <a:p>
            <a:r>
              <a:rPr lang="en-GB" sz="1400" b="1" dirty="0"/>
              <a:t>Aims</a:t>
            </a:r>
            <a:r>
              <a:rPr lang="en-GB" sz="1400" dirty="0"/>
              <a:t>: Maintain woodland cover and general habitat value. No significant works proposed at present, as the terrain generally inhibits small-scale temporary fencing of gaps that could promote tree regeneration.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7588" y="440642"/>
            <a:ext cx="3721289" cy="279096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123" y="3637266"/>
            <a:ext cx="3898503" cy="2923877"/>
          </a:xfrm>
          <a:prstGeom prst="rect">
            <a:avLst/>
          </a:prstGeom>
        </p:spPr>
      </p:pic>
    </p:spTree>
    <p:extLst>
      <p:ext uri="{BB962C8B-B14F-4D97-AF65-F5344CB8AC3E}">
        <p14:creationId xmlns:p14="http://schemas.microsoft.com/office/powerpoint/2010/main" val="3080651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41196" y="304168"/>
            <a:ext cx="6851174" cy="3354765"/>
          </a:xfrm>
          <a:prstGeom prst="rect">
            <a:avLst/>
          </a:prstGeom>
          <a:noFill/>
        </p:spPr>
        <p:txBody>
          <a:bodyPr wrap="square" rtlCol="0">
            <a:spAutoFit/>
          </a:bodyPr>
          <a:lstStyle/>
          <a:p>
            <a:r>
              <a:rPr lang="en-GB" sz="1600" b="1" dirty="0"/>
              <a:t>Compartment: </a:t>
            </a:r>
            <a:r>
              <a:rPr lang="en-GB" sz="1600" b="1" dirty="0">
                <a:solidFill>
                  <a:srgbClr val="FF0000"/>
                </a:solidFill>
              </a:rPr>
              <a:t>Dub How Woods (HA6)</a:t>
            </a:r>
          </a:p>
          <a:p>
            <a:r>
              <a:rPr lang="en-GB" sz="1400" b="1" dirty="0"/>
              <a:t>Species:</a:t>
            </a:r>
            <a:r>
              <a:rPr lang="en-GB" sz="1400" dirty="0"/>
              <a:t> </a:t>
            </a:r>
            <a:r>
              <a:rPr lang="en-GB" sz="1400" b="1" dirty="0"/>
              <a:t>HA6a</a:t>
            </a:r>
            <a:r>
              <a:rPr lang="en-GB" sz="1400" dirty="0"/>
              <a:t>: sessile oak, alder, ash and hazel; </a:t>
            </a:r>
            <a:r>
              <a:rPr lang="en-GB" sz="1400" b="1" dirty="0"/>
              <a:t>HA6b</a:t>
            </a:r>
            <a:r>
              <a:rPr lang="en-GB" sz="1400" dirty="0"/>
              <a:t>: birch, willow and alder</a:t>
            </a:r>
          </a:p>
          <a:p>
            <a:r>
              <a:rPr lang="en-GB" sz="1400" b="1" dirty="0"/>
              <a:t>Hectares:</a:t>
            </a:r>
            <a:r>
              <a:rPr lang="en-GB" sz="1400" dirty="0"/>
              <a:t> 5.3ha	</a:t>
            </a:r>
            <a:r>
              <a:rPr lang="en-GB" sz="1400" b="1" dirty="0"/>
              <a:t>Designations:</a:t>
            </a:r>
            <a:r>
              <a:rPr lang="en-GB" sz="1400" dirty="0"/>
              <a:t> LDNP &amp; WHS; HA6a is ASNW                            </a:t>
            </a:r>
            <a:endParaRPr lang="en-GB" sz="1400" b="1" dirty="0"/>
          </a:p>
          <a:p>
            <a:r>
              <a:rPr lang="en-GB" sz="1400" b="1" dirty="0"/>
              <a:t>Description:</a:t>
            </a:r>
            <a:r>
              <a:rPr lang="en-GB" sz="1400" dirty="0"/>
              <a:t> Woodland along the lower valley, bordering </a:t>
            </a:r>
            <a:r>
              <a:rPr lang="en-GB" sz="1400" dirty="0" err="1"/>
              <a:t>Goldrill</a:t>
            </a:r>
            <a:r>
              <a:rPr lang="en-GB" sz="1400" dirty="0"/>
              <a:t> Beck to the north of </a:t>
            </a:r>
            <a:r>
              <a:rPr lang="en-GB" sz="1400" dirty="0" err="1"/>
              <a:t>Hartsop</a:t>
            </a:r>
            <a:r>
              <a:rPr lang="en-GB" sz="1400" dirty="0"/>
              <a:t>. Sub-comp. </a:t>
            </a:r>
            <a:r>
              <a:rPr lang="en-GB" sz="1400" b="1" dirty="0"/>
              <a:t>a</a:t>
            </a:r>
            <a:r>
              <a:rPr lang="en-GB" sz="1400" dirty="0"/>
              <a:t> is a deer-fenced patch of ancient woodland, mostly of spaced mature oak with younger, planted and regenerating mixed broadleaves including alder, ash, rowan and birch. Hazel is more dominant on </a:t>
            </a:r>
            <a:r>
              <a:rPr lang="en-GB" sz="1400" dirty="0" err="1"/>
              <a:t>bouldery</a:t>
            </a:r>
            <a:r>
              <a:rPr lang="en-GB" sz="1400" dirty="0"/>
              <a:t> slopes to the north. Sub-comp. </a:t>
            </a:r>
            <a:r>
              <a:rPr lang="en-GB" sz="1400" b="1" dirty="0"/>
              <a:t>b</a:t>
            </a:r>
            <a:r>
              <a:rPr lang="en-GB" sz="1400" dirty="0"/>
              <a:t> is more valley bottom wet woodland, mostly downy birch with alder and willow, with </a:t>
            </a:r>
            <a:r>
              <a:rPr lang="en-GB" sz="1400" dirty="0" err="1"/>
              <a:t>Goldrill</a:t>
            </a:r>
            <a:r>
              <a:rPr lang="en-GB" sz="1400" dirty="0"/>
              <a:t> beck proposed to be realigned through the centre as part of </a:t>
            </a:r>
            <a:r>
              <a:rPr lang="en-GB" sz="1400" dirty="0" err="1"/>
              <a:t>Riverlands</a:t>
            </a:r>
            <a:r>
              <a:rPr lang="en-GB" sz="1400" dirty="0"/>
              <a:t> project. Both provide habitat value along the beck edge, as well as water quality.</a:t>
            </a:r>
          </a:p>
          <a:p>
            <a:r>
              <a:rPr lang="en-GB" sz="1400" b="1" dirty="0"/>
              <a:t>Issues:</a:t>
            </a:r>
            <a:r>
              <a:rPr lang="en-GB" sz="1400" dirty="0"/>
              <a:t> Younger trees in </a:t>
            </a:r>
            <a:r>
              <a:rPr lang="en-GB" sz="1400" b="1" dirty="0"/>
              <a:t>HA6a </a:t>
            </a:r>
            <a:r>
              <a:rPr lang="en-GB" sz="1400" dirty="0"/>
              <a:t>are now closing canopy, and the deer fence needs repair</a:t>
            </a:r>
          </a:p>
          <a:p>
            <a:r>
              <a:rPr lang="en-GB" sz="1400" b="1" dirty="0"/>
              <a:t>Aims</a:t>
            </a:r>
            <a:r>
              <a:rPr lang="en-GB" sz="1400" dirty="0"/>
              <a:t>: Maintain a woodland of varying density and promote trees of best form; wet woodland habitat improvement and water quality protection is expected as a result of the realignment of </a:t>
            </a:r>
            <a:r>
              <a:rPr lang="en-GB" sz="1400" dirty="0" err="1"/>
              <a:t>Goldrill</a:t>
            </a:r>
            <a:r>
              <a:rPr lang="en-GB" sz="1400" dirty="0"/>
              <a:t> Beck</a:t>
            </a:r>
          </a:p>
          <a:p>
            <a:r>
              <a:rPr lang="en-GB" sz="1400" b="1" dirty="0"/>
              <a:t>Proposed works</a:t>
            </a:r>
            <a:r>
              <a:rPr lang="en-GB" sz="1400" dirty="0"/>
              <a:t>: Lightly </a:t>
            </a:r>
            <a:r>
              <a:rPr lang="en-GB" sz="1400"/>
              <a:t>thin younger </a:t>
            </a:r>
            <a:r>
              <a:rPr lang="en-GB" sz="1400" dirty="0"/>
              <a:t>trees in HA6a, and repair fence</a:t>
            </a:r>
          </a:p>
        </p:txBody>
      </p:sp>
      <p:sp>
        <p:nvSpPr>
          <p:cNvPr id="3" name="Rectangle 2"/>
          <p:cNvSpPr/>
          <p:nvPr/>
        </p:nvSpPr>
        <p:spPr>
          <a:xfrm>
            <a:off x="4214191" y="4060842"/>
            <a:ext cx="7504685" cy="2492990"/>
          </a:xfrm>
          <a:prstGeom prst="rect">
            <a:avLst/>
          </a:prstGeom>
        </p:spPr>
        <p:txBody>
          <a:bodyPr wrap="square">
            <a:spAutoFit/>
          </a:bodyPr>
          <a:lstStyle/>
          <a:p>
            <a:r>
              <a:rPr lang="en-GB" sz="1600" b="1" dirty="0"/>
              <a:t>Compartment: </a:t>
            </a:r>
            <a:r>
              <a:rPr lang="en-GB" sz="1600" b="1" dirty="0" err="1">
                <a:solidFill>
                  <a:srgbClr val="FF0000"/>
                </a:solidFill>
              </a:rPr>
              <a:t>Beckstones</a:t>
            </a:r>
            <a:r>
              <a:rPr lang="en-GB" sz="1600" b="1" dirty="0">
                <a:solidFill>
                  <a:srgbClr val="FF0000"/>
                </a:solidFill>
              </a:rPr>
              <a:t> (HA7)</a:t>
            </a:r>
          </a:p>
          <a:p>
            <a:r>
              <a:rPr lang="en-GB" sz="1400" b="1" dirty="0"/>
              <a:t>Species</a:t>
            </a:r>
            <a:r>
              <a:rPr lang="en-GB" sz="1400" dirty="0"/>
              <a:t>: Sessile oak with sycamore, ash and other broadleaves, and a small stand of European larch</a:t>
            </a:r>
          </a:p>
          <a:p>
            <a:r>
              <a:rPr lang="en-GB" sz="1400" b="1" dirty="0"/>
              <a:t>Hectares</a:t>
            </a:r>
            <a:r>
              <a:rPr lang="en-GB" sz="1400" dirty="0"/>
              <a:t>: 3.95ha	</a:t>
            </a:r>
            <a:r>
              <a:rPr lang="en-GB" sz="1400" b="1" dirty="0"/>
              <a:t>Designations</a:t>
            </a:r>
            <a:r>
              <a:rPr lang="en-GB" sz="1400" dirty="0"/>
              <a:t>: LDNP and WHS; ASNW		                            </a:t>
            </a:r>
            <a:endParaRPr lang="en-GB" sz="1400" b="1" dirty="0"/>
          </a:p>
          <a:p>
            <a:r>
              <a:rPr lang="en-GB" sz="1400" b="1" dirty="0"/>
              <a:t>Description</a:t>
            </a:r>
            <a:r>
              <a:rPr lang="en-GB" sz="1400" dirty="0"/>
              <a:t>: Wood-pasture and scattered trees on sloping, rough ground to the north of </a:t>
            </a:r>
            <a:r>
              <a:rPr lang="en-GB" sz="1400" dirty="0" err="1"/>
              <a:t>Beckstones</a:t>
            </a:r>
            <a:r>
              <a:rPr lang="en-GB" sz="1400" dirty="0"/>
              <a:t> farmhouse, with mature sessile oak and occasional other species (</a:t>
            </a:r>
            <a:r>
              <a:rPr lang="en-GB" sz="1400" dirty="0" err="1"/>
              <a:t>e.g</a:t>
            </a:r>
            <a:r>
              <a:rPr lang="en-GB" sz="1400" dirty="0"/>
              <a:t> ash, sycamore, hawthorn and rowan), mostly on rock ends; one small stand of European larch at the top-most corner. Ash and oak particular have been planted in cages over the past 20-30 years into bracken beds and open ground between groups of trees.</a:t>
            </a:r>
          </a:p>
          <a:p>
            <a:r>
              <a:rPr lang="en-GB" sz="1400" b="1" dirty="0"/>
              <a:t>Aims</a:t>
            </a:r>
            <a:r>
              <a:rPr lang="en-GB" sz="1400" dirty="0"/>
              <a:t>: Maintain open tree cover at variable density across the area.</a:t>
            </a:r>
          </a:p>
          <a:p>
            <a:r>
              <a:rPr lang="en-GB" sz="1400" b="1" dirty="0"/>
              <a:t>Proposed works</a:t>
            </a:r>
            <a:r>
              <a:rPr lang="en-GB" sz="1400" dirty="0"/>
              <a:t>: continue to plant occasional trees in cages into open areas, and replace younger ash if affected by ash dieback.</a:t>
            </a:r>
            <a:endParaRPr lang="en-GB" sz="1400" b="1"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1677" y="304168"/>
            <a:ext cx="4267199" cy="3200399"/>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124" y="3841339"/>
            <a:ext cx="3616657" cy="2712493"/>
          </a:xfrm>
          <a:prstGeom prst="rect">
            <a:avLst/>
          </a:prstGeom>
        </p:spPr>
      </p:pic>
    </p:spTree>
    <p:extLst>
      <p:ext uri="{BB962C8B-B14F-4D97-AF65-F5344CB8AC3E}">
        <p14:creationId xmlns:p14="http://schemas.microsoft.com/office/powerpoint/2010/main" val="1549460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2840" y="481589"/>
            <a:ext cx="6851174" cy="2708434"/>
          </a:xfrm>
          <a:prstGeom prst="rect">
            <a:avLst/>
          </a:prstGeom>
          <a:noFill/>
        </p:spPr>
        <p:txBody>
          <a:bodyPr wrap="square" rtlCol="0">
            <a:spAutoFit/>
          </a:bodyPr>
          <a:lstStyle/>
          <a:p>
            <a:r>
              <a:rPr lang="en-GB" sz="1600" b="1" dirty="0"/>
              <a:t>Compartment: </a:t>
            </a:r>
            <a:r>
              <a:rPr lang="en-GB" sz="1600" b="1" dirty="0" err="1">
                <a:solidFill>
                  <a:srgbClr val="FF0000"/>
                </a:solidFill>
              </a:rPr>
              <a:t>Brotherswater</a:t>
            </a:r>
            <a:r>
              <a:rPr lang="en-GB" sz="1600" b="1" dirty="0">
                <a:solidFill>
                  <a:srgbClr val="FF0000"/>
                </a:solidFill>
              </a:rPr>
              <a:t> (HA8)</a:t>
            </a:r>
          </a:p>
          <a:p>
            <a:r>
              <a:rPr lang="en-GB" sz="1400" b="1" dirty="0"/>
              <a:t>Species:</a:t>
            </a:r>
            <a:r>
              <a:rPr lang="en-GB" sz="1400" dirty="0"/>
              <a:t> Downy birch, alder and willow</a:t>
            </a:r>
          </a:p>
          <a:p>
            <a:r>
              <a:rPr lang="en-GB" sz="1400" b="1" dirty="0"/>
              <a:t>Hectares:</a:t>
            </a:r>
            <a:r>
              <a:rPr lang="en-GB" sz="1400" dirty="0"/>
              <a:t> 5.1ha	</a:t>
            </a:r>
            <a:r>
              <a:rPr lang="en-GB" sz="1400" b="1" dirty="0"/>
              <a:t>Designations:</a:t>
            </a:r>
            <a:r>
              <a:rPr lang="en-GB" sz="1400" dirty="0"/>
              <a:t> LDNP &amp; WHS; partly within </a:t>
            </a:r>
            <a:r>
              <a:rPr lang="en-GB" sz="1400" dirty="0" err="1"/>
              <a:t>Brotherswater</a:t>
            </a:r>
            <a:r>
              <a:rPr lang="en-GB" sz="1400" dirty="0"/>
              <a:t> SSSI</a:t>
            </a:r>
            <a:endParaRPr lang="en-GB" sz="1400" b="1" dirty="0"/>
          </a:p>
          <a:p>
            <a:r>
              <a:rPr lang="en-GB" sz="1400" b="1" dirty="0"/>
              <a:t>Description:</a:t>
            </a:r>
            <a:r>
              <a:rPr lang="en-GB" sz="1400" dirty="0"/>
              <a:t> A wet woodland on the southern edge of </a:t>
            </a:r>
            <a:r>
              <a:rPr lang="en-GB" sz="1400" dirty="0" err="1"/>
              <a:t>Brotherswater</a:t>
            </a:r>
            <a:r>
              <a:rPr lang="en-GB" sz="1400" dirty="0"/>
              <a:t>, mainly birch/willow with patches of alder, forming a generally closed canopy grading into rushes on the lake shore. The woodland edge is blurred by occasional trees following along ditch-lines outside the stock-fenced main area.</a:t>
            </a:r>
          </a:p>
          <a:p>
            <a:r>
              <a:rPr lang="en-GB" sz="1400" b="1" dirty="0"/>
              <a:t>Issues:</a:t>
            </a:r>
            <a:r>
              <a:rPr lang="en-GB" sz="1400" dirty="0"/>
              <a:t> Occasional boundary failure</a:t>
            </a:r>
          </a:p>
          <a:p>
            <a:r>
              <a:rPr lang="en-GB" sz="1400" b="1" dirty="0"/>
              <a:t>Aims</a:t>
            </a:r>
            <a:r>
              <a:rPr lang="en-GB" sz="1400" dirty="0"/>
              <a:t>: Maintain woodland, and over time pursue options within neighbouring farm tenant’s business to gradually expand, continuing to provide ‘</a:t>
            </a:r>
            <a:r>
              <a:rPr lang="en-GB" sz="1400" dirty="0" err="1"/>
              <a:t>carr</a:t>
            </a:r>
            <a:r>
              <a:rPr lang="en-GB" sz="1400" dirty="0"/>
              <a:t>’ woodland habitat on the edge of </a:t>
            </a:r>
            <a:r>
              <a:rPr lang="en-GB" sz="1400" dirty="0" err="1"/>
              <a:t>Brotherswater</a:t>
            </a:r>
            <a:endParaRPr lang="en-GB" sz="1400" dirty="0"/>
          </a:p>
          <a:p>
            <a:r>
              <a:rPr lang="en-GB" sz="1400" b="1" dirty="0"/>
              <a:t>Proposed works</a:t>
            </a:r>
            <a:r>
              <a:rPr lang="en-GB" sz="1400" dirty="0"/>
              <a:t>: Repair stock-fence to maintain boundary</a:t>
            </a:r>
          </a:p>
        </p:txBody>
      </p:sp>
      <p:sp>
        <p:nvSpPr>
          <p:cNvPr id="3" name="Rectangle 2"/>
          <p:cNvSpPr/>
          <p:nvPr/>
        </p:nvSpPr>
        <p:spPr>
          <a:xfrm>
            <a:off x="4806385" y="3830412"/>
            <a:ext cx="6632811" cy="2708434"/>
          </a:xfrm>
          <a:prstGeom prst="rect">
            <a:avLst/>
          </a:prstGeom>
        </p:spPr>
        <p:txBody>
          <a:bodyPr wrap="square">
            <a:spAutoFit/>
          </a:bodyPr>
          <a:lstStyle/>
          <a:p>
            <a:r>
              <a:rPr lang="en-GB" sz="1600" b="1" dirty="0"/>
              <a:t>Compartment: </a:t>
            </a:r>
            <a:r>
              <a:rPr lang="en-GB" sz="1600" b="1" dirty="0" err="1">
                <a:solidFill>
                  <a:srgbClr val="FF0000"/>
                </a:solidFill>
              </a:rPr>
              <a:t>Goldrill</a:t>
            </a:r>
            <a:r>
              <a:rPr lang="en-GB" sz="1600" b="1" dirty="0">
                <a:solidFill>
                  <a:srgbClr val="FF0000"/>
                </a:solidFill>
              </a:rPr>
              <a:t> Knoll (HA9)</a:t>
            </a:r>
          </a:p>
          <a:p>
            <a:r>
              <a:rPr lang="en-GB" sz="1400" b="1" dirty="0"/>
              <a:t>Species</a:t>
            </a:r>
            <a:r>
              <a:rPr lang="en-GB" sz="1400" dirty="0"/>
              <a:t>: Sessile oak with birch, ash, alder, rowan, cherry and other mixed broadleaves</a:t>
            </a:r>
          </a:p>
          <a:p>
            <a:r>
              <a:rPr lang="en-GB" sz="1400" b="1" dirty="0"/>
              <a:t>Hectares</a:t>
            </a:r>
            <a:r>
              <a:rPr lang="en-GB" sz="1400" dirty="0"/>
              <a:t>: 1.0ha	</a:t>
            </a:r>
            <a:r>
              <a:rPr lang="en-GB" sz="1400" b="1" dirty="0"/>
              <a:t>Designations</a:t>
            </a:r>
            <a:r>
              <a:rPr lang="en-GB" sz="1400" dirty="0"/>
              <a:t>: LDNP and WHS; borders </a:t>
            </a:r>
            <a:r>
              <a:rPr lang="en-GB" sz="1400" dirty="0" err="1"/>
              <a:t>Goldrill</a:t>
            </a:r>
            <a:r>
              <a:rPr lang="en-GB" sz="1400" dirty="0"/>
              <a:t> Beck SSSI</a:t>
            </a:r>
            <a:endParaRPr lang="en-GB" sz="1400" b="1" dirty="0"/>
          </a:p>
          <a:p>
            <a:r>
              <a:rPr lang="en-GB" sz="1400" b="1" dirty="0"/>
              <a:t>Description</a:t>
            </a:r>
            <a:r>
              <a:rPr lang="en-GB" sz="1400" dirty="0"/>
              <a:t>: Small, triangular woodland between the A592 and the current channel of </a:t>
            </a:r>
            <a:r>
              <a:rPr lang="en-GB" sz="1400" dirty="0" err="1"/>
              <a:t>Goldrill</a:t>
            </a:r>
            <a:r>
              <a:rPr lang="en-GB" sz="1400" dirty="0"/>
              <a:t> Beck. Consists of planted native broadleaves around remnant mature oaks on a rocky knoll, with alders and other broadleaves along the built-up beck-edge and occasional regenerating shrubs (e.g. holly, hazel and blackthorn).</a:t>
            </a:r>
          </a:p>
          <a:p>
            <a:r>
              <a:rPr lang="en-GB" sz="1400" b="1" dirty="0"/>
              <a:t>Aims</a:t>
            </a:r>
            <a:r>
              <a:rPr lang="en-GB" sz="1400" dirty="0"/>
              <a:t>: Maintain as a small area of varied tree species and structure bordering on more open farmland.</a:t>
            </a:r>
          </a:p>
          <a:p>
            <a:r>
              <a:rPr lang="en-GB" sz="1400" b="1" dirty="0"/>
              <a:t>Proposed works</a:t>
            </a:r>
            <a:r>
              <a:rPr lang="en-GB" sz="1400" dirty="0"/>
              <a:t>: thin planted trees to promote those of best form, as well as coppicing alder under existing felling license </a:t>
            </a:r>
            <a:r>
              <a:rPr lang="en-GB" sz="1400" b="1" dirty="0"/>
              <a:t>010/231/16-17</a:t>
            </a:r>
            <a:r>
              <a:rPr lang="en-GB" sz="1400" dirty="0"/>
              <a:t> to protect beck-edge wall from damage.</a:t>
            </a:r>
            <a:endParaRPr lang="en-GB" sz="1400" b="1"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5721" y="472848"/>
            <a:ext cx="4130723" cy="3098042"/>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556" y="3570890"/>
            <a:ext cx="3974635" cy="2866029"/>
          </a:xfrm>
          <a:prstGeom prst="rect">
            <a:avLst/>
          </a:prstGeom>
        </p:spPr>
      </p:pic>
    </p:spTree>
    <p:extLst>
      <p:ext uri="{BB962C8B-B14F-4D97-AF65-F5344CB8AC3E}">
        <p14:creationId xmlns:p14="http://schemas.microsoft.com/office/powerpoint/2010/main" val="3638140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4026" y="372407"/>
            <a:ext cx="6851174" cy="2923877"/>
          </a:xfrm>
          <a:prstGeom prst="rect">
            <a:avLst/>
          </a:prstGeom>
          <a:noFill/>
        </p:spPr>
        <p:txBody>
          <a:bodyPr wrap="square" rtlCol="0">
            <a:spAutoFit/>
          </a:bodyPr>
          <a:lstStyle/>
          <a:p>
            <a:r>
              <a:rPr lang="en-GB" sz="1600" b="1" dirty="0"/>
              <a:t>Compartment: </a:t>
            </a:r>
            <a:r>
              <a:rPr lang="en-GB" sz="1600" b="1" dirty="0" err="1">
                <a:solidFill>
                  <a:srgbClr val="FF0000"/>
                </a:solidFill>
              </a:rPr>
              <a:t>Thinside</a:t>
            </a:r>
            <a:r>
              <a:rPr lang="en-GB" sz="1600" b="1" dirty="0">
                <a:solidFill>
                  <a:srgbClr val="FF0000"/>
                </a:solidFill>
              </a:rPr>
              <a:t> (HA10)</a:t>
            </a:r>
          </a:p>
          <a:p>
            <a:r>
              <a:rPr lang="en-GB" sz="1400" b="1" dirty="0"/>
              <a:t>Species:</a:t>
            </a:r>
            <a:r>
              <a:rPr lang="en-GB" sz="1400" dirty="0"/>
              <a:t> Ash, hawthorn, alder and birch</a:t>
            </a:r>
          </a:p>
          <a:p>
            <a:r>
              <a:rPr lang="en-GB" sz="1400" b="1" dirty="0"/>
              <a:t>Hectares:</a:t>
            </a:r>
            <a:r>
              <a:rPr lang="en-GB" sz="1400" dirty="0"/>
              <a:t> 19.2ha	</a:t>
            </a:r>
            <a:r>
              <a:rPr lang="en-GB" sz="1400" b="1" dirty="0"/>
              <a:t>Designations:</a:t>
            </a:r>
            <a:r>
              <a:rPr lang="en-GB" sz="1400" dirty="0"/>
              <a:t> LDNP &amp; WHS</a:t>
            </a:r>
          </a:p>
          <a:p>
            <a:r>
              <a:rPr lang="en-GB" sz="1400" b="1" dirty="0"/>
              <a:t>Description:</a:t>
            </a:r>
            <a:r>
              <a:rPr lang="en-GB" sz="1400" dirty="0"/>
              <a:t> A parcel of remnant wood pasture along southern slope of Dovedale and below Bull Crag, forming part of wider tree cover up this valley. Predominantly mature/veteran ash and hawthorn with birch and alder, scattered throughout sloping rough </a:t>
            </a:r>
            <a:r>
              <a:rPr lang="en-GB" sz="1400" dirty="0" err="1"/>
              <a:t>fellside</a:t>
            </a:r>
            <a:r>
              <a:rPr lang="en-GB" sz="1400" dirty="0"/>
              <a:t>. Occasional younger trees have been planted in cages, along with a deer-fenced </a:t>
            </a:r>
            <a:r>
              <a:rPr lang="en-GB" sz="1400" dirty="0" err="1"/>
              <a:t>exclosure</a:t>
            </a:r>
            <a:r>
              <a:rPr lang="en-GB" sz="1400" dirty="0"/>
              <a:t> and then area of new planting in cages to the east. Veteran trees are of significant ecological value, as well as the general habitat provided by trees in more open area.</a:t>
            </a:r>
          </a:p>
          <a:p>
            <a:r>
              <a:rPr lang="en-GB" sz="1400" b="1" dirty="0"/>
              <a:t>Issues:</a:t>
            </a:r>
            <a:r>
              <a:rPr lang="en-GB" sz="1400" dirty="0"/>
              <a:t> Lack of natural tree regeneration, and the expected loss of ash due to ash dieback</a:t>
            </a:r>
          </a:p>
          <a:p>
            <a:r>
              <a:rPr lang="en-GB" sz="1400" b="1" dirty="0"/>
              <a:t>Aims</a:t>
            </a:r>
            <a:r>
              <a:rPr lang="en-GB" sz="1400" dirty="0"/>
              <a:t>: Maintain tree cover at a similarly wide spacing to allow veteran tree development.</a:t>
            </a:r>
          </a:p>
          <a:p>
            <a:r>
              <a:rPr lang="en-GB" sz="1400" b="1" dirty="0"/>
              <a:t>Proposed works</a:t>
            </a:r>
            <a:r>
              <a:rPr lang="en-GB" sz="1400" dirty="0"/>
              <a:t>: Continue to plant low numbers of trees in cages, including sycamore and aspen as ecological proxies for ash.</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5452" y="358760"/>
            <a:ext cx="3916698" cy="2937524"/>
          </a:xfrm>
          <a:prstGeom prst="rect">
            <a:avLst/>
          </a:prstGeom>
        </p:spPr>
      </p:pic>
      <p:sp>
        <p:nvSpPr>
          <p:cNvPr id="7" name="TextBox 6"/>
          <p:cNvSpPr txBox="1"/>
          <p:nvPr/>
        </p:nvSpPr>
        <p:spPr>
          <a:xfrm>
            <a:off x="4680976" y="3429000"/>
            <a:ext cx="6851174" cy="3354765"/>
          </a:xfrm>
          <a:prstGeom prst="rect">
            <a:avLst/>
          </a:prstGeom>
          <a:noFill/>
        </p:spPr>
        <p:txBody>
          <a:bodyPr wrap="square" rtlCol="0">
            <a:spAutoFit/>
          </a:bodyPr>
          <a:lstStyle/>
          <a:p>
            <a:r>
              <a:rPr lang="en-GB" sz="1600" b="1" dirty="0"/>
              <a:t>Compartment: </a:t>
            </a:r>
            <a:r>
              <a:rPr lang="en-GB" sz="1600" b="1" dirty="0" err="1">
                <a:solidFill>
                  <a:srgbClr val="FF0000"/>
                </a:solidFill>
              </a:rPr>
              <a:t>Caiston</a:t>
            </a:r>
            <a:r>
              <a:rPr lang="en-GB" sz="1600" b="1" dirty="0">
                <a:solidFill>
                  <a:srgbClr val="FF0000"/>
                </a:solidFill>
              </a:rPr>
              <a:t> Glen (HA11)</a:t>
            </a:r>
          </a:p>
          <a:p>
            <a:r>
              <a:rPr lang="en-GB" sz="1400" b="1" dirty="0"/>
              <a:t>Species:</a:t>
            </a:r>
            <a:r>
              <a:rPr lang="en-GB" sz="1400" dirty="0"/>
              <a:t> Ash and hawthorn with other occasional mixed broadleaves</a:t>
            </a:r>
          </a:p>
          <a:p>
            <a:r>
              <a:rPr lang="en-GB" sz="1400" b="1" dirty="0"/>
              <a:t>Hectares:</a:t>
            </a:r>
            <a:r>
              <a:rPr lang="en-GB" sz="1400" dirty="0"/>
              <a:t> 12.4ha	</a:t>
            </a:r>
            <a:r>
              <a:rPr lang="en-GB" sz="1400" b="1" dirty="0"/>
              <a:t>Designations:</a:t>
            </a:r>
            <a:r>
              <a:rPr lang="en-GB" sz="1400" dirty="0"/>
              <a:t> LDNP &amp; WHS</a:t>
            </a:r>
          </a:p>
          <a:p>
            <a:r>
              <a:rPr lang="en-GB" sz="1400" b="1" dirty="0"/>
              <a:t>Description:</a:t>
            </a:r>
            <a:r>
              <a:rPr lang="en-GB" sz="1400" dirty="0"/>
              <a:t> Similar to </a:t>
            </a:r>
            <a:r>
              <a:rPr lang="en-GB" sz="1400" dirty="0" err="1"/>
              <a:t>Thinside</a:t>
            </a:r>
            <a:r>
              <a:rPr lang="en-GB" sz="1400" dirty="0"/>
              <a:t>, being remnant wood pasture along northern slope of </a:t>
            </a:r>
            <a:r>
              <a:rPr lang="en-GB" sz="1400" dirty="0" err="1"/>
              <a:t>Caiston</a:t>
            </a:r>
            <a:r>
              <a:rPr lang="en-GB" sz="1400" dirty="0"/>
              <a:t> below Bull Crag. Predominantly mature/veteran ash and hawthorn with occasional other broadleaves, scattered throughout sloping rough fellside. Occasional younger trees have been planted in cages, along with four fenced </a:t>
            </a:r>
            <a:r>
              <a:rPr lang="en-GB" sz="1400" dirty="0" err="1"/>
              <a:t>exclosures</a:t>
            </a:r>
            <a:r>
              <a:rPr lang="en-GB" sz="1400" dirty="0"/>
              <a:t> planted in the last decade with mixed broadleaves. Numerous trees are veteran, some in an active pollard cycle, with significant ecological value.</a:t>
            </a:r>
          </a:p>
          <a:p>
            <a:r>
              <a:rPr lang="en-GB" sz="1400" b="1" dirty="0"/>
              <a:t>Issues:</a:t>
            </a:r>
            <a:r>
              <a:rPr lang="en-GB" sz="1400" dirty="0"/>
              <a:t> Lack of natural tree regeneration; dominance of ash and expected impact of ash dieback</a:t>
            </a:r>
          </a:p>
          <a:p>
            <a:r>
              <a:rPr lang="en-GB" sz="1400" b="1" dirty="0"/>
              <a:t>Aims</a:t>
            </a:r>
            <a:r>
              <a:rPr lang="en-GB" sz="1400" dirty="0"/>
              <a:t>: Maintain tree cover at a similar wide spacing to allow veteran tree development.</a:t>
            </a:r>
          </a:p>
          <a:p>
            <a:r>
              <a:rPr lang="en-GB" sz="1400" b="1" dirty="0"/>
              <a:t>Significant works</a:t>
            </a:r>
            <a:r>
              <a:rPr lang="en-GB" sz="1400" dirty="0"/>
              <a:t>: Continue to plant low numbers of trees in cages, including sycamore and aspen as ecological proxies for ash, as well as heightening small stock-fenced and planted </a:t>
            </a:r>
            <a:r>
              <a:rPr lang="en-GB" sz="1400" dirty="0" err="1"/>
              <a:t>exclosures</a:t>
            </a:r>
            <a:r>
              <a:rPr lang="en-GB" sz="1400" dirty="0"/>
              <a:t> to deer fence to promote successful planted tree growth.</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854" y="3640994"/>
            <a:ext cx="3980596" cy="2985447"/>
          </a:xfrm>
          <a:prstGeom prst="rect">
            <a:avLst/>
          </a:prstGeom>
        </p:spPr>
      </p:pic>
    </p:spTree>
    <p:extLst>
      <p:ext uri="{BB962C8B-B14F-4D97-AF65-F5344CB8AC3E}">
        <p14:creationId xmlns:p14="http://schemas.microsoft.com/office/powerpoint/2010/main" val="3086286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89606244"/>
              </p:ext>
            </p:extLst>
          </p:nvPr>
        </p:nvGraphicFramePr>
        <p:xfrm>
          <a:off x="-2" y="-104574"/>
          <a:ext cx="12192001" cy="6950542"/>
        </p:xfrm>
        <a:graphic>
          <a:graphicData uri="http://schemas.openxmlformats.org/drawingml/2006/table">
            <a:tbl>
              <a:tblPr firstRow="1" firstCol="1" bandRow="1">
                <a:tableStyleId>{5C22544A-7EE6-4342-B048-85BDC9FD1C3A}</a:tableStyleId>
              </a:tblPr>
              <a:tblGrid>
                <a:gridCol w="1465326">
                  <a:extLst>
                    <a:ext uri="{9D8B030D-6E8A-4147-A177-3AD203B41FA5}">
                      <a16:colId xmlns:a16="http://schemas.microsoft.com/office/drawing/2014/main" val="20000"/>
                    </a:ext>
                  </a:extLst>
                </a:gridCol>
                <a:gridCol w="4368805">
                  <a:extLst>
                    <a:ext uri="{9D8B030D-6E8A-4147-A177-3AD203B41FA5}">
                      <a16:colId xmlns:a16="http://schemas.microsoft.com/office/drawing/2014/main" val="20001"/>
                    </a:ext>
                  </a:extLst>
                </a:gridCol>
                <a:gridCol w="6357870">
                  <a:extLst>
                    <a:ext uri="{9D8B030D-6E8A-4147-A177-3AD203B41FA5}">
                      <a16:colId xmlns:a16="http://schemas.microsoft.com/office/drawing/2014/main" val="20002"/>
                    </a:ext>
                  </a:extLst>
                </a:gridCol>
              </a:tblGrid>
              <a:tr h="634430">
                <a:tc>
                  <a:txBody>
                    <a:bodyPr/>
                    <a:lstStyle/>
                    <a:p>
                      <a:pPr marL="0" marR="0">
                        <a:lnSpc>
                          <a:spcPct val="107000"/>
                        </a:lnSpc>
                        <a:spcBef>
                          <a:spcPts val="0"/>
                        </a:spcBef>
                        <a:spcAft>
                          <a:spcPts val="0"/>
                        </a:spcAft>
                      </a:pPr>
                      <a:r>
                        <a:rPr lang="en-GB" sz="1200" dirty="0">
                          <a:effectLst/>
                        </a:rPr>
                        <a:t>What we want to do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751" marR="42751" marT="0" marB="0"/>
                </a:tc>
                <a:tc>
                  <a:txBody>
                    <a:bodyPr/>
                    <a:lstStyle/>
                    <a:p>
                      <a:pPr marL="0" marR="0">
                        <a:lnSpc>
                          <a:spcPct val="107000"/>
                        </a:lnSpc>
                        <a:spcBef>
                          <a:spcPts val="0"/>
                        </a:spcBef>
                        <a:spcAft>
                          <a:spcPts val="0"/>
                        </a:spcAft>
                      </a:pPr>
                      <a:r>
                        <a:rPr lang="en-GB" sz="1200" dirty="0">
                          <a:effectLst/>
                        </a:rPr>
                        <a:t>Why we want to do it?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751" marR="42751" marT="0" marB="0"/>
                </a:tc>
                <a:tc>
                  <a:txBody>
                    <a:bodyPr/>
                    <a:lstStyle/>
                    <a:p>
                      <a:pPr marL="0" marR="0">
                        <a:lnSpc>
                          <a:spcPct val="107000"/>
                        </a:lnSpc>
                        <a:spcBef>
                          <a:spcPts val="0"/>
                        </a:spcBef>
                        <a:spcAft>
                          <a:spcPts val="0"/>
                        </a:spcAft>
                      </a:pPr>
                      <a:r>
                        <a:rPr lang="en-GB" sz="1200" dirty="0">
                          <a:effectLst/>
                        </a:rPr>
                        <a:t>How can we achieve it?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751" marR="42751" marT="0" marB="0"/>
                </a:tc>
                <a:extLst>
                  <a:ext uri="{0D108BD9-81ED-4DB2-BD59-A6C34878D82A}">
                    <a16:rowId xmlns:a16="http://schemas.microsoft.com/office/drawing/2014/main" val="10000"/>
                  </a:ext>
                </a:extLst>
              </a:tr>
              <a:tr h="2983365">
                <a:tc>
                  <a:txBody>
                    <a:bodyPr/>
                    <a:lstStyle/>
                    <a:p>
                      <a:pPr marL="0" marR="0">
                        <a:lnSpc>
                          <a:spcPct val="107000"/>
                        </a:lnSpc>
                        <a:spcBef>
                          <a:spcPts val="0"/>
                        </a:spcBef>
                        <a:spcAft>
                          <a:spcPts val="0"/>
                        </a:spcAft>
                      </a:pPr>
                      <a:r>
                        <a:rPr lang="en-GB" sz="1200" b="1" kern="1200" dirty="0">
                          <a:solidFill>
                            <a:schemeClr val="lt1"/>
                          </a:solidFill>
                          <a:effectLst/>
                          <a:latin typeface="+mn-lt"/>
                          <a:ea typeface="+mn-ea"/>
                          <a:cs typeface="+mn-cs"/>
                        </a:rPr>
                        <a:t>Maintain the current level of woodland in the National Trust Windermere property, and expand woodlands and the treed landscape where opportunities arise.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2751" marR="42751" marT="0" marB="0"/>
                </a:tc>
                <a:tc>
                  <a:txBody>
                    <a:bodyPr/>
                    <a:lstStyle/>
                    <a:p>
                      <a:pPr marL="0" marR="0">
                        <a:lnSpc>
                          <a:spcPct val="107000"/>
                        </a:lnSpc>
                        <a:spcBef>
                          <a:spcPts val="0"/>
                        </a:spcBef>
                        <a:spcAft>
                          <a:spcPts val="0"/>
                        </a:spcAft>
                      </a:pPr>
                      <a:r>
                        <a:rPr lang="en-GB" sz="1200" dirty="0">
                          <a:effectLst/>
                        </a:rPr>
                        <a:t>Woodland cover within</a:t>
                      </a:r>
                      <a:r>
                        <a:rPr lang="en-GB" sz="1200" baseline="0" dirty="0">
                          <a:effectLst/>
                        </a:rPr>
                        <a:t> the UK is poor compared to the wider European average, and  the UK Government Forestry Policy details targets to expand woodland cover in the UK.</a:t>
                      </a:r>
                    </a:p>
                    <a:p>
                      <a:pPr marL="0" marR="0">
                        <a:lnSpc>
                          <a:spcPct val="107000"/>
                        </a:lnSpc>
                        <a:spcBef>
                          <a:spcPts val="0"/>
                        </a:spcBef>
                        <a:spcAft>
                          <a:spcPts val="0"/>
                        </a:spcAft>
                      </a:pPr>
                      <a:r>
                        <a:rPr lang="en-GB" sz="1200" b="0" baseline="0" dirty="0">
                          <a:effectLst/>
                        </a:rPr>
                        <a:t>The NT holds both larger woodland blocks within Ullswater, contributing towards existing woodland cover, as well as smaller shelterbelts and copses that can incorporate tree cover into a predominantly agricultural landscape. It is imperative that this existing tree cover is not eroded and instead expands through sensitive, collaborative schemes. This will help to provide the environmental, social and economic benefits of trees and woodlands, including the wide range of ecosystem services that complement and contrast with the ecosystem services provided by adjacent land uses.</a:t>
                      </a:r>
                      <a:endParaRPr lang="en-GB" sz="1200" b="0" dirty="0">
                        <a:effectLst/>
                      </a:endParaRPr>
                    </a:p>
                  </a:txBody>
                  <a:tcPr marL="42751" marR="42751" marT="0" marB="0"/>
                </a:tc>
                <a:tc>
                  <a:txBody>
                    <a:bodyPr/>
                    <a:lstStyle/>
                    <a:p>
                      <a:pPr marL="0" marR="0">
                        <a:lnSpc>
                          <a:spcPct val="107000"/>
                        </a:lnSpc>
                        <a:spcBef>
                          <a:spcPts val="0"/>
                        </a:spcBef>
                        <a:spcAft>
                          <a:spcPts val="0"/>
                        </a:spcAft>
                      </a:pPr>
                      <a:r>
                        <a:rPr lang="en-GB" sz="1200" dirty="0">
                          <a:effectLst/>
                        </a:rPr>
                        <a:t>Clear-felling</a:t>
                      </a:r>
                      <a:r>
                        <a:rPr lang="en-GB" sz="1200" baseline="0" dirty="0">
                          <a:effectLst/>
                        </a:rPr>
                        <a:t> of woodlands and forests will be avoided except for where small stands of trees offer no other alternatives for more sensitive woodland management; in these cases, stands will be replanted to ensure overall woodland area is maintained.</a:t>
                      </a:r>
                    </a:p>
                    <a:p>
                      <a:pPr marL="0" marR="0">
                        <a:lnSpc>
                          <a:spcPct val="107000"/>
                        </a:lnSpc>
                        <a:spcBef>
                          <a:spcPts val="0"/>
                        </a:spcBef>
                        <a:spcAft>
                          <a:spcPts val="0"/>
                        </a:spcAft>
                      </a:pPr>
                      <a:r>
                        <a:rPr lang="en-GB" sz="1200" baseline="0" dirty="0">
                          <a:effectLst/>
                        </a:rPr>
                        <a:t>Larger woodlands will be managed using “continuous cover approaches” to maintain woodland cover, through thinning or the felling of small groups of trees within woods.</a:t>
                      </a:r>
                    </a:p>
                    <a:p>
                      <a:pPr marL="0" marR="0">
                        <a:lnSpc>
                          <a:spcPct val="107000"/>
                        </a:lnSpc>
                        <a:spcBef>
                          <a:spcPts val="0"/>
                        </a:spcBef>
                        <a:spcAft>
                          <a:spcPts val="0"/>
                        </a:spcAft>
                      </a:pPr>
                      <a:r>
                        <a:rPr lang="en-GB" sz="1200" baseline="0" dirty="0">
                          <a:effectLst/>
                        </a:rPr>
                        <a:t>Opportunities for scrub and woodland planting will continue to be explored on National Trust land through partnership working with our tenant farmers, particularly exploring the potential for farm shelterbelts that can increase woodland cover and provide benefits for livestock farming businesses, as well as the options for increasing agroforestry schemes through wood pasture.</a:t>
                      </a:r>
                      <a:endParaRPr lang="en-GB" sz="1200" dirty="0">
                        <a:effectLst/>
                      </a:endParaRPr>
                    </a:p>
                  </a:txBody>
                  <a:tcPr marL="42751" marR="42751" marT="0" marB="0"/>
                </a:tc>
                <a:extLst>
                  <a:ext uri="{0D108BD9-81ED-4DB2-BD59-A6C34878D82A}">
                    <a16:rowId xmlns:a16="http://schemas.microsoft.com/office/drawing/2014/main" val="10001"/>
                  </a:ext>
                </a:extLst>
              </a:tr>
              <a:tr h="3332747">
                <a:tc>
                  <a:txBody>
                    <a:bodyPr/>
                    <a:lstStyle/>
                    <a:p>
                      <a:pPr marL="0" marR="0">
                        <a:lnSpc>
                          <a:spcPct val="107000"/>
                        </a:lnSpc>
                        <a:spcBef>
                          <a:spcPts val="0"/>
                        </a:spcBef>
                        <a:spcAft>
                          <a:spcPts val="0"/>
                        </a:spcAft>
                      </a:pPr>
                      <a:r>
                        <a:rPr lang="en-GB" sz="1200" b="1" kern="1200" dirty="0">
                          <a:solidFill>
                            <a:schemeClr val="lt1"/>
                          </a:solidFill>
                          <a:effectLst/>
                          <a:latin typeface="+mn-lt"/>
                          <a:ea typeface="+mn-ea"/>
                          <a:cs typeface="+mn-cs"/>
                        </a:rPr>
                        <a:t>Manage and expand the woodland to improve natural resource protection, particularly focusing on water and soil quality.</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1200" dirty="0">
                          <a:effectLst/>
                        </a:rPr>
                        <a:t>Storm Desmond</a:t>
                      </a:r>
                      <a:r>
                        <a:rPr lang="en-GB" sz="1200" baseline="0" dirty="0">
                          <a:effectLst/>
                        </a:rPr>
                        <a:t> in 2015 demonstrated the impacts of flooding on both communities and the land. Trees and woods can help to protect water and soil through binding soils, slowing the flow of water, and improving water quality. </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We wish to play our part in the mitigation of the impacts of these storm events and of soil erosion.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200" dirty="0">
                          <a:effectLst/>
                        </a:rPr>
                        <a:t>Maintain and enhance</a:t>
                      </a:r>
                      <a:r>
                        <a:rPr lang="en-GB" sz="1200" baseline="0" dirty="0">
                          <a:effectLst/>
                        </a:rPr>
                        <a:t> woodlands adjacent to watercourses, and consider ‘riparian’ planting as a particular objective when considering tree planting opportunities.</a:t>
                      </a:r>
                    </a:p>
                    <a:p>
                      <a:pPr marL="0" marR="0">
                        <a:lnSpc>
                          <a:spcPct val="107000"/>
                        </a:lnSpc>
                        <a:spcBef>
                          <a:spcPts val="0"/>
                        </a:spcBef>
                        <a:spcAft>
                          <a:spcPts val="0"/>
                        </a:spcAft>
                      </a:pPr>
                      <a:r>
                        <a:rPr lang="en-GB" sz="1200" baseline="0" dirty="0">
                          <a:effectLst/>
                        </a:rPr>
                        <a:t>Continue to plant ‘trees outside woods’ in partnership with our tenant farmers .</a:t>
                      </a:r>
                      <a:endParaRPr lang="en-GB" sz="1200" dirty="0">
                        <a:effectLst/>
                      </a:endParaRPr>
                    </a:p>
                  </a:txBody>
                  <a:tcPr marL="43777" marR="43777"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27814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53805990"/>
              </p:ext>
            </p:extLst>
          </p:nvPr>
        </p:nvGraphicFramePr>
        <p:xfrm>
          <a:off x="0" y="0"/>
          <a:ext cx="12192000" cy="7325652"/>
        </p:xfrm>
        <a:graphic>
          <a:graphicData uri="http://schemas.openxmlformats.org/drawingml/2006/table">
            <a:tbl>
              <a:tblPr firstRow="1" firstCol="1" bandRow="1">
                <a:tableStyleId>{5C22544A-7EE6-4342-B048-85BDC9FD1C3A}</a:tableStyleId>
              </a:tblPr>
              <a:tblGrid>
                <a:gridCol w="2060620">
                  <a:extLst>
                    <a:ext uri="{9D8B030D-6E8A-4147-A177-3AD203B41FA5}">
                      <a16:colId xmlns:a16="http://schemas.microsoft.com/office/drawing/2014/main" val="20000"/>
                    </a:ext>
                  </a:extLst>
                </a:gridCol>
                <a:gridCol w="3683357">
                  <a:extLst>
                    <a:ext uri="{9D8B030D-6E8A-4147-A177-3AD203B41FA5}">
                      <a16:colId xmlns:a16="http://schemas.microsoft.com/office/drawing/2014/main" val="20001"/>
                    </a:ext>
                  </a:extLst>
                </a:gridCol>
                <a:gridCol w="6448023">
                  <a:extLst>
                    <a:ext uri="{9D8B030D-6E8A-4147-A177-3AD203B41FA5}">
                      <a16:colId xmlns:a16="http://schemas.microsoft.com/office/drawing/2014/main" val="20002"/>
                    </a:ext>
                  </a:extLst>
                </a:gridCol>
              </a:tblGrid>
              <a:tr h="366306">
                <a:tc>
                  <a:txBody>
                    <a:bodyPr/>
                    <a:lstStyle/>
                    <a:p>
                      <a:pPr marL="0" marR="0">
                        <a:lnSpc>
                          <a:spcPct val="107000"/>
                        </a:lnSpc>
                        <a:spcBef>
                          <a:spcPts val="0"/>
                        </a:spcBef>
                        <a:spcAft>
                          <a:spcPts val="0"/>
                        </a:spcAft>
                      </a:pPr>
                      <a:r>
                        <a:rPr lang="en-GB" sz="1200" dirty="0">
                          <a:effectLst/>
                        </a:rPr>
                        <a:t>What we want to do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200" dirty="0">
                          <a:effectLst/>
                        </a:rPr>
                        <a:t>Why we want to do it?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200" dirty="0">
                          <a:effectLst/>
                        </a:rPr>
                        <a:t>How can we achieve it?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extLst>
                  <a:ext uri="{0D108BD9-81ED-4DB2-BD59-A6C34878D82A}">
                    <a16:rowId xmlns:a16="http://schemas.microsoft.com/office/drawing/2014/main" val="10000"/>
                  </a:ext>
                </a:extLst>
              </a:tr>
              <a:tr h="3196291">
                <a:tc>
                  <a:txBody>
                    <a:bodyPr/>
                    <a:lstStyle/>
                    <a:p>
                      <a:pPr marL="0" marR="0">
                        <a:lnSpc>
                          <a:spcPct val="107000"/>
                        </a:lnSpc>
                        <a:spcBef>
                          <a:spcPts val="0"/>
                        </a:spcBef>
                        <a:spcAft>
                          <a:spcPts val="0"/>
                        </a:spcAft>
                      </a:pPr>
                      <a:r>
                        <a:rPr lang="en-GB" sz="1200" b="1" kern="1200" dirty="0">
                          <a:solidFill>
                            <a:schemeClr val="lt1"/>
                          </a:solidFill>
                          <a:effectLst/>
                          <a:latin typeface="+mn-lt"/>
                          <a:ea typeface="+mn-ea"/>
                          <a:cs typeface="+mn-cs"/>
                        </a:rPr>
                        <a:t>Protect</a:t>
                      </a:r>
                      <a:r>
                        <a:rPr lang="en-GB" sz="1200" b="1" kern="1200" baseline="0" dirty="0">
                          <a:solidFill>
                            <a:schemeClr val="lt1"/>
                          </a:solidFill>
                          <a:effectLst/>
                          <a:latin typeface="+mn-lt"/>
                          <a:ea typeface="+mn-ea"/>
                          <a:cs typeface="+mn-cs"/>
                        </a:rPr>
                        <a:t> and enhance existing woodland biodiversity and habitat values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1200" dirty="0">
                          <a:effectLst/>
                        </a:rPr>
                        <a:t>Biodiversity declines generally  in the UK are well recognised</a:t>
                      </a:r>
                      <a:r>
                        <a:rPr lang="en-GB" sz="1200" baseline="0" dirty="0">
                          <a:effectLst/>
                        </a:rPr>
                        <a:t> and documented (e.g. the 2016 </a:t>
                      </a:r>
                      <a:r>
                        <a:rPr lang="en-GB" sz="1200" i="1" baseline="0" dirty="0">
                          <a:effectLst/>
                        </a:rPr>
                        <a:t>State of Nature</a:t>
                      </a:r>
                      <a:r>
                        <a:rPr lang="en-GB" sz="1200" i="0" baseline="0" dirty="0">
                          <a:effectLst/>
                        </a:rPr>
                        <a:t> report), and woodland biodiversity is included within this trend. At the same time, the National Trust is pursuing a strategic aim of ‘Land, Outdoors and Nature’, with ambitious nature conservation targets on our land-holding. Woodlands within  this management plan include important upland oakwood habitats, considered ‘temperate </a:t>
                      </a:r>
                      <a:r>
                        <a:rPr lang="en-GB" sz="1200" i="0" baseline="0" dirty="0" err="1">
                          <a:effectLst/>
                        </a:rPr>
                        <a:t>rainforests’</a:t>
                      </a:r>
                      <a:r>
                        <a:rPr lang="en-GB" sz="1200" i="0" baseline="0" dirty="0">
                          <a:effectLst/>
                        </a:rPr>
                        <a:t> and potentially hosting a diversity of flora and fauna, as well as ancient semi-natural wet woodlands dominated by alder, ash and </a:t>
                      </a:r>
                      <a:r>
                        <a:rPr lang="en-GB" sz="1200" i="0" baseline="0" dirty="0" err="1">
                          <a:effectLst/>
                        </a:rPr>
                        <a:t>wych</a:t>
                      </a:r>
                      <a:r>
                        <a:rPr lang="en-GB" sz="1200" i="0" baseline="0" dirty="0">
                          <a:effectLst/>
                        </a:rPr>
                        <a:t> elm. Important fauna such as red squirrels, raptors and otters, as well as significant lower plant flora such as lichens, are documented within </a:t>
                      </a:r>
                      <a:r>
                        <a:rPr lang="en-GB" sz="1200" i="0" baseline="0" dirty="0" err="1">
                          <a:effectLst/>
                        </a:rPr>
                        <a:t>Ullswater</a:t>
                      </a:r>
                      <a:r>
                        <a:rPr lang="en-GB" sz="1200" i="0" baseline="0" dirty="0">
                          <a:effectLst/>
                        </a:rPr>
                        <a:t> woodlands.</a:t>
                      </a:r>
                      <a:endParaRPr lang="en-GB" sz="1200" dirty="0">
                        <a:effectLst/>
                      </a:endParaRPr>
                    </a:p>
                    <a:p>
                      <a:pPr marL="0" marR="0">
                        <a:lnSpc>
                          <a:spcPct val="107000"/>
                        </a:lnSpc>
                        <a:spcBef>
                          <a:spcPts val="0"/>
                        </a:spcBef>
                        <a:spcAft>
                          <a:spcPts val="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200" dirty="0">
                          <a:effectLst/>
                        </a:rPr>
                        <a:t>Woodland management operations </a:t>
                      </a:r>
                      <a:r>
                        <a:rPr lang="en-GB" sz="1200" baseline="0" dirty="0">
                          <a:effectLst/>
                        </a:rPr>
                        <a:t>prioritise habitat improvement. This is predominantly through diversifying the age structure of larger tracts of woodlands, some of which are even-aged as a result of planting or of historic coppice management which, when it ceased, left many trees of a similar age to grow on and form what is now a closed-canopy woodland. This management favoured particular species, resulting in woodlands having a much higher proportion of one species than would naturally be expected. This simplification of the woodland structure and species diversity will have contributed to a loss of habitat for a variety of wildlife.</a:t>
                      </a:r>
                    </a:p>
                    <a:p>
                      <a:pPr marL="0" marR="0">
                        <a:lnSpc>
                          <a:spcPct val="107000"/>
                        </a:lnSpc>
                        <a:spcBef>
                          <a:spcPts val="0"/>
                        </a:spcBef>
                        <a:spcAft>
                          <a:spcPts val="0"/>
                        </a:spcAft>
                      </a:pPr>
                      <a:r>
                        <a:rPr lang="en-GB" sz="1200" baseline="0" dirty="0">
                          <a:effectLst/>
                        </a:rPr>
                        <a:t>As such, woodland operations aim to create gaps for young trees of various species to regenerate in, as well as creating more deadwood (a vital component of woodland ecosystems) and maintain some open areas that contrast to areas under tree cover.</a:t>
                      </a:r>
                    </a:p>
                    <a:p>
                      <a:pPr marL="0" marR="0">
                        <a:lnSpc>
                          <a:spcPct val="107000"/>
                        </a:lnSpc>
                        <a:spcBef>
                          <a:spcPts val="0"/>
                        </a:spcBef>
                        <a:spcAft>
                          <a:spcPts val="0"/>
                        </a:spcAft>
                      </a:pPr>
                      <a:r>
                        <a:rPr lang="en-GB" sz="1200" baseline="0" dirty="0">
                          <a:effectLst/>
                        </a:rPr>
                        <a:t>Thinning woodlands with a generally closed canopy will allow more light to reach the woodland floor  for wildflowers, as well as ‘free up’ trees of best form to go on to become future large, veteran trees with habitat values for a myriad of wildlife.</a:t>
                      </a:r>
                    </a:p>
                    <a:p>
                      <a:pPr marL="0" marR="0">
                        <a:lnSpc>
                          <a:spcPct val="107000"/>
                        </a:lnSpc>
                        <a:spcBef>
                          <a:spcPts val="0"/>
                        </a:spcBef>
                        <a:spcAft>
                          <a:spcPts val="0"/>
                        </a:spcAft>
                      </a:pPr>
                      <a:r>
                        <a:rPr lang="en-GB" sz="1200" baseline="0" dirty="0">
                          <a:effectLst/>
                        </a:rPr>
                        <a:t>We will continue to consider key wildlife and implement appropriate management, such as retention of some conifers for red squirrels and halo-thinning veteran trees to maintain their habitat value. We will also as standard implement protection for wildlife during forestry operations.</a:t>
                      </a:r>
                    </a:p>
                  </a:txBody>
                  <a:tcPr marL="43777" marR="43777" marT="0" marB="0"/>
                </a:tc>
                <a:extLst>
                  <a:ext uri="{0D108BD9-81ED-4DB2-BD59-A6C34878D82A}">
                    <a16:rowId xmlns:a16="http://schemas.microsoft.com/office/drawing/2014/main" val="10001"/>
                  </a:ext>
                </a:extLst>
              </a:tr>
              <a:tr h="1814621">
                <a:tc>
                  <a:txBody>
                    <a:bodyPr/>
                    <a:lstStyle/>
                    <a:p>
                      <a:pPr marL="0" marR="0">
                        <a:lnSpc>
                          <a:spcPct val="107000"/>
                        </a:lnSpc>
                        <a:spcBef>
                          <a:spcPts val="0"/>
                        </a:spcBef>
                        <a:spcAft>
                          <a:spcPts val="0"/>
                        </a:spcAft>
                      </a:pPr>
                      <a:r>
                        <a:rPr lang="en-GB" sz="1200" dirty="0">
                          <a:effectLst/>
                        </a:rPr>
                        <a:t>Improve the resilience of woodlands to climate change and pests and diseases.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200" dirty="0">
                          <a:effectLst/>
                        </a:rPr>
                        <a:t>The Earth’s temperature is warming a result of human activities, and climate</a:t>
                      </a:r>
                      <a:r>
                        <a:rPr lang="en-GB" sz="1200" baseline="0" dirty="0">
                          <a:effectLst/>
                        </a:rPr>
                        <a:t> change is widely recognised as a significant threat to woodlands as much as other ecosystems. This coincides and will interact with increasing spread of tree pests and diseases.</a:t>
                      </a:r>
                    </a:p>
                  </a:txBody>
                  <a:tcPr marL="43777" marR="43777" marT="0" marB="0"/>
                </a:tc>
                <a:tc>
                  <a:txBody>
                    <a:bodyPr/>
                    <a:lstStyle/>
                    <a:p>
                      <a:pPr marL="0" marR="0">
                        <a:lnSpc>
                          <a:spcPct val="107000"/>
                        </a:lnSpc>
                        <a:spcBef>
                          <a:spcPts val="0"/>
                        </a:spcBef>
                        <a:spcAft>
                          <a:spcPts val="0"/>
                        </a:spcAft>
                      </a:pPr>
                      <a:r>
                        <a:rPr lang="en-GB" sz="1200" dirty="0">
                          <a:effectLst/>
                        </a:rPr>
                        <a:t>The woodland management described above will make woodlands</a:t>
                      </a:r>
                      <a:r>
                        <a:rPr lang="en-GB" sz="1200" baseline="0" dirty="0">
                          <a:effectLst/>
                        </a:rPr>
                        <a:t> more resilient, with different age structures and species present, which will spread risk to a greater degree and lessen the impact of any particular change in condition through having trees of different ages and species with different requirements, tolerances to climatic  changes, and resistance to different pests and diseases.</a:t>
                      </a:r>
                    </a:p>
                    <a:p>
                      <a:pPr marL="0" marR="0">
                        <a:lnSpc>
                          <a:spcPct val="107000"/>
                        </a:lnSpc>
                        <a:spcBef>
                          <a:spcPts val="0"/>
                        </a:spcBef>
                        <a:spcAft>
                          <a:spcPts val="0"/>
                        </a:spcAft>
                      </a:pPr>
                      <a:r>
                        <a:rPr lang="en-GB" sz="1200" baseline="0" dirty="0">
                          <a:effectLst/>
                        </a:rPr>
                        <a:t>Similarly, we will assess the impact of deer in our woodlands and implement various forms of deer management techniques as necessary to reduce detrimental impacts and enable young trees and woodland flowers to grow, to create this more varied woodland structure.</a:t>
                      </a:r>
                    </a:p>
                    <a:p>
                      <a:pPr marL="0" marR="0">
                        <a:lnSpc>
                          <a:spcPct val="107000"/>
                        </a:lnSpc>
                        <a:spcBef>
                          <a:spcPts val="0"/>
                        </a:spcBef>
                        <a:spcAft>
                          <a:spcPts val="0"/>
                        </a:spcAft>
                      </a:pPr>
                      <a:r>
                        <a:rPr lang="en-GB" sz="1200" baseline="0" dirty="0">
                          <a:effectLst/>
                        </a:rPr>
                        <a:t>In areas where ash dominates, such as Dovedale and parts of Yew Crag, we will work with tenant farmers and other partners  to explore options for planting a variety of ecologically-similar species.</a:t>
                      </a:r>
                      <a:endParaRPr lang="en-GB" sz="1200" dirty="0">
                        <a:effectLst/>
                      </a:endParaRPr>
                    </a:p>
                  </a:txBody>
                  <a:tcPr marL="43777" marR="43777" marT="0" marB="0"/>
                </a:tc>
                <a:extLst>
                  <a:ext uri="{0D108BD9-81ED-4DB2-BD59-A6C34878D82A}">
                    <a16:rowId xmlns:a16="http://schemas.microsoft.com/office/drawing/2014/main" val="10002"/>
                  </a:ext>
                </a:extLst>
              </a:tr>
              <a:tr h="1805050">
                <a:tc>
                  <a:txBody>
                    <a:bodyPr/>
                    <a:lstStyle/>
                    <a:p>
                      <a:pPr marL="0" marR="0">
                        <a:lnSpc>
                          <a:spcPct val="107000"/>
                        </a:lnSpc>
                        <a:spcBef>
                          <a:spcPts val="0"/>
                        </a:spcBef>
                        <a:spcAft>
                          <a:spcPts val="0"/>
                        </a:spcAft>
                      </a:pPr>
                      <a:r>
                        <a:rPr lang="en-GB" sz="1200" dirty="0">
                          <a:effectLst/>
                        </a:rPr>
                        <a:t>Increase public and stakeholder engagement</a:t>
                      </a:r>
                      <a:r>
                        <a:rPr lang="en-GB" sz="1200" baseline="0" dirty="0">
                          <a:effectLst/>
                        </a:rPr>
                        <a:t> with woodlands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National Trust fundamentally</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aims to look after special places for ever, for everyone. Our woodlands should be able to be enjoyed by everyone – local communities and visitors alike. Our woodland management will be more widely supported if we work in partnership with stakeholders and communities, explaining our reasoning and listening to opinions, thoughts and concerns.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200" dirty="0">
                          <a:effectLst/>
                        </a:rPr>
                        <a:t>The woods will continue to</a:t>
                      </a:r>
                      <a:r>
                        <a:rPr lang="en-GB" sz="1200" baseline="0" dirty="0">
                          <a:effectLst/>
                        </a:rPr>
                        <a:t> have a range of public, permissive and informal tracks where possible, enabling people to access and enjoy the woodlands informally. Significant viewpoints, such as those around </a:t>
                      </a:r>
                      <a:r>
                        <a:rPr lang="en-GB" sz="1200" baseline="0" dirty="0" err="1">
                          <a:effectLst/>
                        </a:rPr>
                        <a:t>Aira</a:t>
                      </a:r>
                      <a:r>
                        <a:rPr lang="en-GB" sz="1200" baseline="0" dirty="0">
                          <a:effectLst/>
                        </a:rPr>
                        <a:t> Force, will be maintained through careful woodland management works. Tree safety management will continue along all roads, public access areas, and residential areas  at the frequencies prescribed in the National Trust’s tree safety management procedures.</a:t>
                      </a:r>
                    </a:p>
                    <a:p>
                      <a:pPr marL="0" marR="0">
                        <a:lnSpc>
                          <a:spcPct val="107000"/>
                        </a:lnSpc>
                        <a:spcBef>
                          <a:spcPts val="0"/>
                        </a:spcBef>
                        <a:spcAft>
                          <a:spcPts val="0"/>
                        </a:spcAft>
                      </a:pP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This plan and additional information regarding operations will be shared with local community groups and other woodland users to ensure that our reasoning is understood and concerns alleviated.</a:t>
                      </a:r>
                    </a:p>
                    <a:p>
                      <a:pPr marL="0" marR="0">
                        <a:lnSpc>
                          <a:spcPct val="107000"/>
                        </a:lnSpc>
                        <a:spcBef>
                          <a:spcPts val="0"/>
                        </a:spcBef>
                        <a:spcAft>
                          <a:spcPts val="0"/>
                        </a:spcAft>
                      </a:pP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We will continue to work with local volunteers when managing these woods, including the coppice </a:t>
                      </a:r>
                      <a:r>
                        <a:rPr lang="en-GB" sz="1200" baseline="0" dirty="0" err="1">
                          <a:effectLst/>
                          <a:latin typeface="Calibri" panose="020F0502020204030204" pitchFamily="34" charset="0"/>
                          <a:ea typeface="Calibri" panose="020F0502020204030204" pitchFamily="34" charset="0"/>
                          <a:cs typeface="Times New Roman" panose="02020603050405020304" pitchFamily="18" charset="0"/>
                        </a:rPr>
                        <a:t>woodshare</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group at </a:t>
                      </a:r>
                      <a:r>
                        <a:rPr lang="en-GB" sz="1200" baseline="0" dirty="0" err="1">
                          <a:effectLst/>
                          <a:latin typeface="Calibri" panose="020F0502020204030204" pitchFamily="34" charset="0"/>
                          <a:ea typeface="Calibri" panose="020F0502020204030204" pitchFamily="34" charset="0"/>
                          <a:cs typeface="Times New Roman" panose="02020603050405020304" pitchFamily="18" charset="0"/>
                        </a:rPr>
                        <a:t>Dobbinwood</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as well as building links with groups such as local universities. Where possible, woods will also be educational spaces for local schools.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38701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39949253"/>
              </p:ext>
            </p:extLst>
          </p:nvPr>
        </p:nvGraphicFramePr>
        <p:xfrm>
          <a:off x="0" y="13648"/>
          <a:ext cx="12191999" cy="7309052"/>
        </p:xfrm>
        <a:graphic>
          <a:graphicData uri="http://schemas.openxmlformats.org/drawingml/2006/table">
            <a:tbl>
              <a:tblPr firstRow="1" firstCol="1" bandRow="1">
                <a:tableStyleId>{5C22544A-7EE6-4342-B048-85BDC9FD1C3A}</a:tableStyleId>
              </a:tblPr>
              <a:tblGrid>
                <a:gridCol w="1465325">
                  <a:extLst>
                    <a:ext uri="{9D8B030D-6E8A-4147-A177-3AD203B41FA5}">
                      <a16:colId xmlns:a16="http://schemas.microsoft.com/office/drawing/2014/main" val="20000"/>
                    </a:ext>
                  </a:extLst>
                </a:gridCol>
                <a:gridCol w="5413147">
                  <a:extLst>
                    <a:ext uri="{9D8B030D-6E8A-4147-A177-3AD203B41FA5}">
                      <a16:colId xmlns:a16="http://schemas.microsoft.com/office/drawing/2014/main" val="20001"/>
                    </a:ext>
                  </a:extLst>
                </a:gridCol>
                <a:gridCol w="5313527">
                  <a:extLst>
                    <a:ext uri="{9D8B030D-6E8A-4147-A177-3AD203B41FA5}">
                      <a16:colId xmlns:a16="http://schemas.microsoft.com/office/drawing/2014/main" val="20002"/>
                    </a:ext>
                  </a:extLst>
                </a:gridCol>
              </a:tblGrid>
              <a:tr h="992805">
                <a:tc>
                  <a:txBody>
                    <a:bodyPr/>
                    <a:lstStyle/>
                    <a:p>
                      <a:pPr marL="0" marR="0">
                        <a:lnSpc>
                          <a:spcPct val="107000"/>
                        </a:lnSpc>
                        <a:spcBef>
                          <a:spcPts val="0"/>
                        </a:spcBef>
                        <a:spcAft>
                          <a:spcPts val="0"/>
                        </a:spcAft>
                      </a:pPr>
                      <a:r>
                        <a:rPr lang="en-GB" sz="1200" dirty="0">
                          <a:effectLst/>
                        </a:rPr>
                        <a:t>What we want to do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200" dirty="0">
                          <a:effectLst/>
                        </a:rPr>
                        <a:t>Why we want to do it?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200" dirty="0">
                          <a:effectLst/>
                        </a:rPr>
                        <a:t>How can we achieve it?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451739">
                <a:tc>
                  <a:txBody>
                    <a:bodyPr/>
                    <a:lstStyle/>
                    <a:p>
                      <a:pPr marL="0" marR="0">
                        <a:lnSpc>
                          <a:spcPct val="107000"/>
                        </a:lnSpc>
                        <a:spcBef>
                          <a:spcPts val="0"/>
                        </a:spcBef>
                        <a:spcAft>
                          <a:spcPts val="0"/>
                        </a:spcAft>
                      </a:pPr>
                      <a:r>
                        <a:rPr lang="en-GB" sz="1200" dirty="0">
                          <a:effectLst/>
                        </a:rPr>
                        <a:t>Protect cultural and historic features</a:t>
                      </a:r>
                      <a:r>
                        <a:rPr lang="en-GB" sz="1200" baseline="0" dirty="0">
                          <a:effectLst/>
                        </a:rPr>
                        <a:t> in our woodlands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200" b="0" i="0" u="none" strike="noStrike" baseline="0" dirty="0">
                          <a:solidFill>
                            <a:schemeClr val="tx1"/>
                          </a:solidFill>
                          <a:latin typeface="+mn-lt"/>
                        </a:rPr>
                        <a:t>We </a:t>
                      </a:r>
                      <a:r>
                        <a:rPr lang="en-US" sz="1200" b="0" i="0" u="none" strike="noStrike" baseline="0" dirty="0" err="1">
                          <a:solidFill>
                            <a:schemeClr val="tx1"/>
                          </a:solidFill>
                          <a:latin typeface="+mn-lt"/>
                        </a:rPr>
                        <a:t>recognise</a:t>
                      </a:r>
                      <a:r>
                        <a:rPr lang="en-US" sz="1200" b="0" i="0" u="none" strike="noStrike" baseline="0" dirty="0">
                          <a:solidFill>
                            <a:schemeClr val="tx1"/>
                          </a:solidFill>
                          <a:latin typeface="+mn-lt"/>
                        </a:rPr>
                        <a:t> the international importance of the Lake District as a World Heritage Status and our responsibility towards protecting the Cultural and Historic Landscape. </a:t>
                      </a:r>
                      <a:r>
                        <a:rPr lang="en-GB" sz="1200" dirty="0">
                          <a:effectLst/>
                        </a:rPr>
                        <a:t>As part of this woodlands contain many</a:t>
                      </a:r>
                      <a:r>
                        <a:rPr lang="en-GB" sz="1200" baseline="0" dirty="0">
                          <a:effectLst/>
                        </a:rPr>
                        <a:t> signs of previous management  of intrinsic cultural value. This can be seen in the designed landscape of </a:t>
                      </a:r>
                      <a:r>
                        <a:rPr lang="en-GB" sz="1200" baseline="0" dirty="0" err="1">
                          <a:effectLst/>
                        </a:rPr>
                        <a:t>Aira</a:t>
                      </a:r>
                      <a:r>
                        <a:rPr lang="en-GB" sz="1200" baseline="0" dirty="0">
                          <a:effectLst/>
                        </a:rPr>
                        <a:t> Force, the significant pollards in old deer parks or wood pasture, and structures such as charcoal </a:t>
                      </a:r>
                      <a:r>
                        <a:rPr lang="en-GB" sz="1200" baseline="0" dirty="0" err="1">
                          <a:effectLst/>
                        </a:rPr>
                        <a:t>pitsteads</a:t>
                      </a:r>
                      <a:r>
                        <a:rPr lang="en-GB" sz="1200" baseline="0" dirty="0">
                          <a:effectLst/>
                        </a:rPr>
                        <a:t> that reflect previous coppice management.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200" b="0" i="0" u="none" strike="noStrike" baseline="0" dirty="0">
                          <a:solidFill>
                            <a:schemeClr val="tx1"/>
                          </a:solidFill>
                          <a:latin typeface="+mn-lt"/>
                        </a:rPr>
                        <a:t>Understanding the Outstanding Universal Values (OUV) of the property and how woodland management can impact upon this.</a:t>
                      </a:r>
                      <a:endParaRPr lang="en-GB" sz="1200" dirty="0">
                        <a:solidFill>
                          <a:schemeClr val="tx1"/>
                        </a:solidFill>
                        <a:effectLst/>
                      </a:endParaRPr>
                    </a:p>
                    <a:p>
                      <a:pPr marL="0" marR="0">
                        <a:lnSpc>
                          <a:spcPct val="107000"/>
                        </a:lnSpc>
                        <a:spcBef>
                          <a:spcPts val="0"/>
                        </a:spcBef>
                        <a:spcAft>
                          <a:spcPts val="0"/>
                        </a:spcAft>
                      </a:pPr>
                      <a:r>
                        <a:rPr lang="en-GB" sz="1200" dirty="0">
                          <a:effectLst/>
                        </a:rPr>
                        <a:t>Archaeological</a:t>
                      </a:r>
                      <a:r>
                        <a:rPr lang="en-GB" sz="1200" baseline="0" dirty="0">
                          <a:effectLst/>
                        </a:rPr>
                        <a:t> features are mapped within NT systems and these are identified prior to any operations to allow adequate protection.</a:t>
                      </a:r>
                    </a:p>
                    <a:p>
                      <a:pPr marL="0" marR="0">
                        <a:lnSpc>
                          <a:spcPct val="107000"/>
                        </a:lnSpc>
                        <a:spcBef>
                          <a:spcPts val="0"/>
                        </a:spcBef>
                        <a:spcAft>
                          <a:spcPts val="0"/>
                        </a:spcAft>
                      </a:pPr>
                      <a:r>
                        <a:rPr lang="en-GB" sz="1200" baseline="0" dirty="0">
                          <a:effectLst/>
                        </a:rPr>
                        <a:t>Woodland management will maintain significant specimen trees and, in some woods, is re-instating some coppice and/or pollard management to maintain this cultural link to previous management.</a:t>
                      </a:r>
                    </a:p>
                  </a:txBody>
                  <a:tcPr marL="68580" marR="68580" marT="0" marB="0"/>
                </a:tc>
                <a:extLst>
                  <a:ext uri="{0D108BD9-81ED-4DB2-BD59-A6C34878D82A}">
                    <a16:rowId xmlns:a16="http://schemas.microsoft.com/office/drawing/2014/main" val="10001"/>
                  </a:ext>
                </a:extLst>
              </a:tr>
              <a:tr h="1719593">
                <a:tc>
                  <a:txBody>
                    <a:bodyPr/>
                    <a:lstStyle/>
                    <a:p>
                      <a:pPr marL="0" marR="0">
                        <a:lnSpc>
                          <a:spcPct val="107000"/>
                        </a:lnSpc>
                        <a:spcBef>
                          <a:spcPts val="0"/>
                        </a:spcBef>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Provide a range of forest</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products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Woodland</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management operations are primarily focussed on improving woodland structure and health for habitat improvement; however, there is scope for the sensitive production and extraction of timber, firewood and “non-timber forest products”. These products can be sustainably produced and locally used to reduce the carbon footprint and use of materials sourced more widely.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Extract some woody material from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thinnings</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and group-felling where extraction will not be detrimental to the woodland soil health, using more sensitive means if necessary.</a:t>
                      </a:r>
                    </a:p>
                    <a:p>
                      <a:pPr marL="0" marR="0">
                        <a:lnSpc>
                          <a:spcPct val="107000"/>
                        </a:lnSpc>
                        <a:spcBef>
                          <a:spcPts val="0"/>
                        </a:spcBef>
                        <a:spcAft>
                          <a:spcPts val="0"/>
                        </a:spcAft>
                      </a:pP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Use more National Trust timber on our land, utilising mobile </a:t>
                      </a:r>
                      <a:r>
                        <a:rPr lang="en-GB" sz="1200" baseline="0" dirty="0" err="1">
                          <a:effectLst/>
                          <a:latin typeface="Calibri" panose="020F0502020204030204" pitchFamily="34" charset="0"/>
                          <a:ea typeface="Calibri" panose="020F0502020204030204" pitchFamily="34" charset="0"/>
                          <a:cs typeface="Times New Roman" panose="02020603050405020304" pitchFamily="18" charset="0"/>
                        </a:rPr>
                        <a:t>sawmillers</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where applicable, to reduce the carbon footprint and environmental impact of buying externally-sourced products. Likewise, some firewood and timber will be sold to local sawmills and firewood processors.</a:t>
                      </a:r>
                    </a:p>
                    <a:p>
                      <a:pPr marL="0" marR="0">
                        <a:lnSpc>
                          <a:spcPct val="107000"/>
                        </a:lnSpc>
                        <a:spcBef>
                          <a:spcPts val="0"/>
                        </a:spcBef>
                        <a:spcAft>
                          <a:spcPts val="0"/>
                        </a:spcAft>
                      </a:pP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Explore the options surrounding “non-timber forest products”, including venison arising from any deer management.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341964">
                <a:tc>
                  <a:txBody>
                    <a:bodyPr/>
                    <a:lstStyle/>
                    <a:p>
                      <a:pPr marL="0" marR="0">
                        <a:lnSpc>
                          <a:spcPct val="107000"/>
                        </a:lnSpc>
                        <a:spcBef>
                          <a:spcPts val="0"/>
                        </a:spcBef>
                        <a:spcAft>
                          <a:spcPts val="0"/>
                        </a:spcAft>
                      </a:pPr>
                      <a:r>
                        <a:rPr lang="en-GB" sz="1200" dirty="0">
                          <a:effectLst/>
                        </a:rPr>
                        <a:t>Improve woodland monitoring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200" dirty="0">
                          <a:effectLst/>
                          <a:latin typeface="+mn-lt"/>
                          <a:ea typeface="+mn-ea"/>
                          <a:cs typeface="+mn-cs"/>
                        </a:rPr>
                        <a:t>It</a:t>
                      </a:r>
                      <a:r>
                        <a:rPr lang="en-GB" sz="1200" baseline="0" dirty="0">
                          <a:effectLst/>
                          <a:latin typeface="+mn-lt"/>
                          <a:ea typeface="+mn-ea"/>
                          <a:cs typeface="+mn-cs"/>
                        </a:rPr>
                        <a:t> is vital to collect information on whether woodland management works  are resulting in the desired changes, as well as undertaking greater levels of surveying and monitoring to better understand the state of our woodlands and any identified needs or areas for improvement.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200" dirty="0">
                          <a:effectLst/>
                          <a:latin typeface="+mn-lt"/>
                          <a:ea typeface="+mn-ea"/>
                          <a:cs typeface="+mn-cs"/>
                        </a:rPr>
                        <a:t>Monitoring</a:t>
                      </a:r>
                      <a:r>
                        <a:rPr lang="en-GB" sz="1200" baseline="0" dirty="0">
                          <a:effectLst/>
                          <a:latin typeface="+mn-lt"/>
                          <a:ea typeface="+mn-ea"/>
                          <a:cs typeface="+mn-cs"/>
                        </a:rPr>
                        <a:t> of the woodland structures and tree species mixtures will be formalised in a program of forest mensuration for key larger ancient woodlands or woods with active restoration. Surveys on significant features, such as deadwood or particular groups of plants/animals, will continue where we know that woods are important for these species, to help inform any management decisions that are required.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589731">
                <a:tc>
                  <a:txBody>
                    <a:bodyPr/>
                    <a:lstStyle/>
                    <a:p>
                      <a:pPr marL="0" marR="0">
                        <a:lnSpc>
                          <a:spcPct val="107000"/>
                        </a:lnSpc>
                        <a:spcBef>
                          <a:spcPts val="0"/>
                        </a:spcBef>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Manage all</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woodlands in accordance with UKFS, UKWAS and statutory requirements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UK Forest</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ry Standard (UKFS) define and guide sustainable forest management, and the UK Woodland Assurance Scheme (UKWAS) sets benchmarks for forest management to be certified as sustainable. The National Trust should be managing its woodlands in accordance with these, as best industry practice. Legal obligations through statutory requirements are also non-negotiable.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UKFS and UKWAS</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combined guide woodland management decision-making and the practical implementation of forestry operations. Audits of the National Trust against UKWAS requirements ensure that areas for improvement and identified and enacted.</a:t>
                      </a:r>
                    </a:p>
                    <a:p>
                      <a:pPr marL="0" marR="0">
                        <a:lnSpc>
                          <a:spcPct val="107000"/>
                        </a:lnSpc>
                        <a:spcBef>
                          <a:spcPts val="0"/>
                        </a:spcBef>
                        <a:spcAft>
                          <a:spcPts val="0"/>
                        </a:spcAft>
                      </a:pP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All forestry operations are undertaken with Operational Site Assessments which identify statutory requirements and ensure that they are adhered to.</a:t>
                      </a: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08661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My Documents\ULLSWATER WOODLAND MANAGEMENT PLAN\Compartment photos\Patterdale cpts\PA10 Glenamara\DSCF121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
            <a:ext cx="11191164"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Document 5"/>
          <p:cNvSpPr/>
          <p:nvPr/>
        </p:nvSpPr>
        <p:spPr>
          <a:xfrm rot="5400000">
            <a:off x="8063718" y="2704514"/>
            <a:ext cx="6872067" cy="1434905"/>
          </a:xfrm>
          <a:prstGeom prst="flowChart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rPr>
              <a:t>Section 3: Woodland locations</a:t>
            </a:r>
          </a:p>
        </p:txBody>
      </p:sp>
    </p:spTree>
    <p:extLst>
      <p:ext uri="{BB962C8B-B14F-4D97-AF65-F5344CB8AC3E}">
        <p14:creationId xmlns:p14="http://schemas.microsoft.com/office/powerpoint/2010/main" val="357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AB341C-D512-4C97-9B18-E4D8EFB3D4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7823" y="546265"/>
            <a:ext cx="3733801" cy="5765469"/>
          </a:xfrm>
          <a:prstGeom prst="rect">
            <a:avLst/>
          </a:prstGeom>
        </p:spPr>
      </p:pic>
      <p:sp>
        <p:nvSpPr>
          <p:cNvPr id="6" name="TextBox 5">
            <a:extLst>
              <a:ext uri="{FF2B5EF4-FFF2-40B4-BE49-F238E27FC236}">
                <a16:creationId xmlns:a16="http://schemas.microsoft.com/office/drawing/2014/main" id="{B703E210-0D62-43E8-825B-0F74FCAED895}"/>
              </a:ext>
            </a:extLst>
          </p:cNvPr>
          <p:cNvSpPr txBox="1"/>
          <p:nvPr/>
        </p:nvSpPr>
        <p:spPr>
          <a:xfrm>
            <a:off x="673385" y="660775"/>
            <a:ext cx="2042518" cy="954107"/>
          </a:xfrm>
          <a:prstGeom prst="rect">
            <a:avLst/>
          </a:prstGeom>
          <a:solidFill>
            <a:schemeClr val="bg1"/>
          </a:solidFill>
          <a:ln w="28575">
            <a:solidFill>
              <a:srgbClr val="000000"/>
            </a:solidFill>
          </a:ln>
        </p:spPr>
        <p:txBody>
          <a:bodyPr wrap="square" rtlCol="0">
            <a:spAutoFit/>
          </a:bodyPr>
          <a:lstStyle/>
          <a:p>
            <a:r>
              <a:rPr lang="en-GB" sz="2800" b="1" dirty="0"/>
              <a:t>Great Mell</a:t>
            </a:r>
          </a:p>
          <a:p>
            <a:r>
              <a:rPr lang="en-GB" sz="2800" b="1" dirty="0"/>
              <a:t>Fell </a:t>
            </a:r>
          </a:p>
        </p:txBody>
      </p:sp>
      <p:pic>
        <p:nvPicPr>
          <p:cNvPr id="8" name="Picture 7">
            <a:extLst>
              <a:ext uri="{FF2B5EF4-FFF2-40B4-BE49-F238E27FC236}">
                <a16:creationId xmlns:a16="http://schemas.microsoft.com/office/drawing/2014/main" id="{90364707-2A2A-41E4-A42F-FC80FC06D3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20378" y="546265"/>
            <a:ext cx="3733801" cy="5765469"/>
          </a:xfrm>
          <a:prstGeom prst="rect">
            <a:avLst/>
          </a:prstGeom>
        </p:spPr>
      </p:pic>
      <p:sp>
        <p:nvSpPr>
          <p:cNvPr id="9" name="TextBox 8">
            <a:extLst>
              <a:ext uri="{FF2B5EF4-FFF2-40B4-BE49-F238E27FC236}">
                <a16:creationId xmlns:a16="http://schemas.microsoft.com/office/drawing/2014/main" id="{6DCE3D80-F248-467F-A766-8B7A9FF007B5}"/>
              </a:ext>
            </a:extLst>
          </p:cNvPr>
          <p:cNvSpPr txBox="1"/>
          <p:nvPr/>
        </p:nvSpPr>
        <p:spPr>
          <a:xfrm>
            <a:off x="6557845" y="660775"/>
            <a:ext cx="1630812" cy="954107"/>
          </a:xfrm>
          <a:prstGeom prst="rect">
            <a:avLst/>
          </a:prstGeom>
          <a:solidFill>
            <a:schemeClr val="bg1"/>
          </a:solidFill>
          <a:ln w="28575">
            <a:solidFill>
              <a:srgbClr val="000000"/>
            </a:solidFill>
          </a:ln>
        </p:spPr>
        <p:txBody>
          <a:bodyPr wrap="square" rtlCol="0">
            <a:spAutoFit/>
          </a:bodyPr>
          <a:lstStyle/>
          <a:p>
            <a:r>
              <a:rPr lang="en-GB" sz="2800" b="1" dirty="0" err="1"/>
              <a:t>Wetheral</a:t>
            </a:r>
            <a:br>
              <a:rPr lang="en-GB" sz="2800" b="1" dirty="0"/>
            </a:br>
            <a:r>
              <a:rPr lang="en-GB" sz="2800" b="1" dirty="0"/>
              <a:t>Woods</a:t>
            </a:r>
          </a:p>
        </p:txBody>
      </p:sp>
    </p:spTree>
    <p:extLst>
      <p:ext uri="{BB962C8B-B14F-4D97-AF65-F5344CB8AC3E}">
        <p14:creationId xmlns:p14="http://schemas.microsoft.com/office/powerpoint/2010/main" val="55034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11628</TotalTime>
  <Words>3930</Words>
  <Application>Microsoft Office PowerPoint</Application>
  <PresentationFormat>Widescreen</PresentationFormat>
  <Paragraphs>388</Paragraphs>
  <Slides>44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Taylor</dc:creator>
  <cp:lastModifiedBy>Plummer, Liam</cp:lastModifiedBy>
  <cp:revision>588</cp:revision>
  <cp:lastPrinted>2019-11-13T11:15:51Z</cp:lastPrinted>
  <dcterms:created xsi:type="dcterms:W3CDTF">2016-10-10T09:17:45Z</dcterms:created>
  <dcterms:modified xsi:type="dcterms:W3CDTF">2019-11-27T15:44:33Z</dcterms:modified>
</cp:coreProperties>
</file>